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707" r:id="rId4"/>
    <p:sldId id="708" r:id="rId6"/>
    <p:sldId id="710" r:id="rId7"/>
    <p:sldId id="711" r:id="rId8"/>
    <p:sldId id="712" r:id="rId9"/>
    <p:sldId id="713" r:id="rId10"/>
    <p:sldId id="714" r:id="rId11"/>
    <p:sldId id="715" r:id="rId12"/>
    <p:sldId id="716" r:id="rId13"/>
    <p:sldId id="717" r:id="rId14"/>
    <p:sldId id="718" r:id="rId15"/>
    <p:sldId id="719" r:id="rId16"/>
    <p:sldId id="720" r:id="rId17"/>
    <p:sldId id="721" r:id="rId18"/>
    <p:sldId id="723" r:id="rId19"/>
    <p:sldId id="724" r:id="rId20"/>
    <p:sldId id="725" r:id="rId21"/>
    <p:sldId id="726" r:id="rId22"/>
    <p:sldId id="727" r:id="rId23"/>
    <p:sldId id="728" r:id="rId24"/>
    <p:sldId id="729" r:id="rId25"/>
    <p:sldId id="730" r:id="rId26"/>
    <p:sldId id="731" r:id="rId27"/>
    <p:sldId id="732" r:id="rId28"/>
    <p:sldId id="733" r:id="rId29"/>
    <p:sldId id="734" r:id="rId30"/>
    <p:sldId id="735" r:id="rId31"/>
    <p:sldId id="736" r:id="rId32"/>
    <p:sldId id="737" r:id="rId33"/>
    <p:sldId id="738" r:id="rId34"/>
    <p:sldId id="739" r:id="rId35"/>
    <p:sldId id="740" r:id="rId36"/>
    <p:sldId id="741" r:id="rId37"/>
    <p:sldId id="743" r:id="rId38"/>
    <p:sldId id="744" r:id="rId39"/>
    <p:sldId id="745" r:id="rId40"/>
    <p:sldId id="746" r:id="rId41"/>
    <p:sldId id="747" r:id="rId42"/>
    <p:sldId id="748" r:id="rId43"/>
    <p:sldId id="750" r:id="rId44"/>
    <p:sldId id="751" r:id="rId45"/>
    <p:sldId id="752" r:id="rId46"/>
    <p:sldId id="753" r:id="rId47"/>
    <p:sldId id="754" r:id="rId48"/>
    <p:sldId id="755" r:id="rId49"/>
    <p:sldId id="756" r:id="rId50"/>
    <p:sldId id="757" r:id="rId51"/>
    <p:sldId id="758" r:id="rId52"/>
    <p:sldId id="759" r:id="rId53"/>
    <p:sldId id="760" r:id="rId54"/>
    <p:sldId id="761" r:id="rId55"/>
    <p:sldId id="762" r:id="rId56"/>
    <p:sldId id="763" r:id="rId57"/>
    <p:sldId id="764" r:id="rId58"/>
    <p:sldId id="765" r:id="rId59"/>
    <p:sldId id="766" r:id="rId60"/>
    <p:sldId id="767" r:id="rId61"/>
    <p:sldId id="768" r:id="rId62"/>
    <p:sldId id="769" r:id="rId63"/>
    <p:sldId id="770" r:id="rId64"/>
    <p:sldId id="781" r:id="rId65"/>
    <p:sldId id="782" r:id="rId66"/>
    <p:sldId id="783" r:id="rId67"/>
    <p:sldId id="785" r:id="rId68"/>
    <p:sldId id="786" r:id="rId69"/>
    <p:sldId id="787" r:id="rId70"/>
    <p:sldId id="788" r:id="rId71"/>
    <p:sldId id="789" r:id="rId72"/>
    <p:sldId id="790" r:id="rId73"/>
    <p:sldId id="791" r:id="rId74"/>
    <p:sldId id="792" r:id="rId75"/>
    <p:sldId id="793" r:id="rId76"/>
    <p:sldId id="794" r:id="rId77"/>
    <p:sldId id="795" r:id="rId78"/>
    <p:sldId id="796" r:id="rId79"/>
    <p:sldId id="797" r:id="rId80"/>
    <p:sldId id="798" r:id="rId81"/>
    <p:sldId id="799" r:id="rId82"/>
    <p:sldId id="800" r:id="rId83"/>
    <p:sldId id="801" r:id="rId84"/>
    <p:sldId id="802" r:id="rId85"/>
    <p:sldId id="803" r:id="rId86"/>
    <p:sldId id="813" r:id="rId87"/>
    <p:sldId id="814" r:id="rId88"/>
    <p:sldId id="815" r:id="rId89"/>
    <p:sldId id="816" r:id="rId90"/>
    <p:sldId id="894" r:id="rId91"/>
    <p:sldId id="895" r:id="rId92"/>
    <p:sldId id="896" r:id="rId93"/>
    <p:sldId id="897" r:id="rId94"/>
    <p:sldId id="898" r:id="rId95"/>
    <p:sldId id="899" r:id="rId96"/>
    <p:sldId id="900" r:id="rId97"/>
    <p:sldId id="902" r:id="rId98"/>
    <p:sldId id="903" r:id="rId99"/>
    <p:sldId id="904" r:id="rId100"/>
    <p:sldId id="905" r:id="rId101"/>
    <p:sldId id="906" r:id="rId102"/>
    <p:sldId id="907" r:id="rId103"/>
    <p:sldId id="908" r:id="rId104"/>
    <p:sldId id="909" r:id="rId105"/>
    <p:sldId id="911" r:id="rId106"/>
    <p:sldId id="912" r:id="rId107"/>
    <p:sldId id="913" r:id="rId108"/>
    <p:sldId id="914" r:id="rId109"/>
    <p:sldId id="925" r:id="rId110"/>
    <p:sldId id="926" r:id="rId111"/>
    <p:sldId id="927" r:id="rId112"/>
    <p:sldId id="928" r:id="rId113"/>
    <p:sldId id="929" r:id="rId114"/>
    <p:sldId id="310" r:id="rId115"/>
    <p:sldId id="496" r:id="rId116"/>
    <p:sldId id="314" r:id="rId117"/>
    <p:sldId id="585" r:id="rId118"/>
    <p:sldId id="584" r:id="rId119"/>
    <p:sldId id="497" r:id="rId120"/>
    <p:sldId id="315" r:id="rId121"/>
    <p:sldId id="316" r:id="rId122"/>
    <p:sldId id="608" r:id="rId123"/>
    <p:sldId id="292" r:id="rId124"/>
    <p:sldId id="320" r:id="rId125"/>
    <p:sldId id="294" r:id="rId126"/>
    <p:sldId id="293" r:id="rId127"/>
    <p:sldId id="267" r:id="rId128"/>
    <p:sldId id="610" r:id="rId129"/>
    <p:sldId id="297" r:id="rId130"/>
    <p:sldId id="262" r:id="rId131"/>
    <p:sldId id="586" r:id="rId132"/>
    <p:sldId id="312" r:id="rId133"/>
    <p:sldId id="276" r:id="rId134"/>
    <p:sldId id="277" r:id="rId135"/>
    <p:sldId id="279" r:id="rId136"/>
    <p:sldId id="280" r:id="rId137"/>
    <p:sldId id="281" r:id="rId138"/>
    <p:sldId id="607" r:id="rId139"/>
    <p:sldId id="283" r:id="rId140"/>
    <p:sldId id="284" r:id="rId141"/>
    <p:sldId id="285" r:id="rId142"/>
    <p:sldId id="286" r:id="rId143"/>
    <p:sldId id="587" r:id="rId144"/>
    <p:sldId id="289" r:id="rId145"/>
    <p:sldId id="290" r:id="rId146"/>
    <p:sldId id="291" r:id="rId147"/>
    <p:sldId id="591" r:id="rId148"/>
    <p:sldId id="598" r:id="rId149"/>
    <p:sldId id="600" r:id="rId150"/>
    <p:sldId id="601" r:id="rId151"/>
    <p:sldId id="602" r:id="rId152"/>
    <p:sldId id="301" r:id="rId153"/>
    <p:sldId id="302" r:id="rId154"/>
    <p:sldId id="303" r:id="rId155"/>
    <p:sldId id="304" r:id="rId156"/>
    <p:sldId id="305" r:id="rId157"/>
    <p:sldId id="677" r:id="rId158"/>
    <p:sldId id="306" r:id="rId159"/>
    <p:sldId id="308" r:id="rId160"/>
    <p:sldId id="309" r:id="rId161"/>
    <p:sldId id="372" r:id="rId162"/>
    <p:sldId id="373" r:id="rId163"/>
    <p:sldId id="374" r:id="rId164"/>
    <p:sldId id="375" r:id="rId165"/>
    <p:sldId id="376" r:id="rId166"/>
    <p:sldId id="377" r:id="rId167"/>
    <p:sldId id="605" r:id="rId168"/>
    <p:sldId id="378" r:id="rId169"/>
    <p:sldId id="604" r:id="rId170"/>
    <p:sldId id="380" r:id="rId171"/>
    <p:sldId id="381" r:id="rId172"/>
    <p:sldId id="382" r:id="rId173"/>
    <p:sldId id="384" r:id="rId174"/>
    <p:sldId id="387" r:id="rId175"/>
    <p:sldId id="389" r:id="rId176"/>
    <p:sldId id="390" r:id="rId177"/>
    <p:sldId id="391" r:id="rId178"/>
    <p:sldId id="392" r:id="rId179"/>
    <p:sldId id="393" r:id="rId180"/>
    <p:sldId id="397" r:id="rId181"/>
    <p:sldId id="398" r:id="rId182"/>
    <p:sldId id="400" r:id="rId183"/>
    <p:sldId id="399" r:id="rId184"/>
    <p:sldId id="606" r:id="rId185"/>
    <p:sldId id="594" r:id="rId186"/>
  </p:sldIdLst>
  <p:sldSz cx="9144000" cy="6858000" type="screen4x3"/>
  <p:notesSz cx="6858000" cy="911733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Calibri" panose="020F0502020204030204" pitchFamily="34" charset="0"/>
        <a:ea typeface="楷体" panose="02010609060101010101" pitchFamily="49"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Calibri" panose="020F0502020204030204" pitchFamily="34" charset="0"/>
        <a:ea typeface="楷体" panose="02010609060101010101" pitchFamily="49"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Calibri" panose="020F0502020204030204" pitchFamily="34" charset="0"/>
        <a:ea typeface="楷体" panose="02010609060101010101" pitchFamily="49"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Calibri" panose="020F0502020204030204" pitchFamily="34" charset="0"/>
        <a:ea typeface="楷体" panose="02010609060101010101" pitchFamily="49"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Calibri" panose="020F0502020204030204" pitchFamily="34" charset="0"/>
        <a:ea typeface="楷体" panose="02010609060101010101" pitchFamily="49"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Calibri" panose="020F0502020204030204" pitchFamily="34" charset="0"/>
        <a:ea typeface="楷体" panose="02010609060101010101" pitchFamily="49"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Calibri" panose="020F0502020204030204" pitchFamily="34" charset="0"/>
        <a:ea typeface="楷体" panose="02010609060101010101" pitchFamily="49"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Calibri" panose="020F0502020204030204" pitchFamily="34" charset="0"/>
        <a:ea typeface="楷体" panose="02010609060101010101" pitchFamily="49"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Calibri" panose="020F0502020204030204" pitchFamily="34" charset="0"/>
        <a:ea typeface="楷体" panose="020106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a:srgbClr val="0000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p:scale>
          <a:sx n="75" d="100"/>
          <a:sy n="75" d="100"/>
        </p:scale>
        <p:origin x="-1422" y="-282"/>
      </p:cViewPr>
      <p:guideLst>
        <p:guide orient="horz" pos="2160"/>
        <p:guide pos="2880"/>
      </p:guideLst>
    </p:cSldViewPr>
  </p:slideViewPr>
  <p:notesTextViewPr>
    <p:cViewPr>
      <p:scale>
        <a:sx n="100" d="100"/>
        <a:sy n="100" d="100"/>
      </p:scale>
      <p:origin x="0" y="0"/>
    </p:cViewPr>
  </p:notesTextViewPr>
  <p:gridSpacing cx="72006" cy="72006"/>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9" Type="http://schemas.openxmlformats.org/officeDocument/2006/relationships/tableStyles" Target="tableStyles.xml"/><Relationship Id="rId188" Type="http://schemas.openxmlformats.org/officeDocument/2006/relationships/viewProps" Target="viewProps.xml"/><Relationship Id="rId187" Type="http://schemas.openxmlformats.org/officeDocument/2006/relationships/presProps" Target="presProps.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40.wmf"/><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42.wmf"/><Relationship Id="rId1" Type="http://schemas.openxmlformats.org/officeDocument/2006/relationships/image" Target="../media/image4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4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3.vml.rels><?xml version="1.0" encoding="UTF-8" standalone="yes"?>
<Relationships xmlns="http://schemas.openxmlformats.org/package/2006/relationships"><Relationship Id="rId4" Type="http://schemas.openxmlformats.org/officeDocument/2006/relationships/image" Target="../media/image91.wmf"/><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34.vml.rels><?xml version="1.0" encoding="UTF-8" standalone="yes"?>
<Relationships xmlns="http://schemas.openxmlformats.org/package/2006/relationships"><Relationship Id="rId5" Type="http://schemas.openxmlformats.org/officeDocument/2006/relationships/image" Target="../media/image96.wmf"/><Relationship Id="rId4" Type="http://schemas.openxmlformats.org/officeDocument/2006/relationships/image" Target="../media/image95.wmf"/><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38.vml.rels><?xml version="1.0" encoding="UTF-8" standalone="yes"?>
<Relationships xmlns="http://schemas.openxmlformats.org/package/2006/relationships"><Relationship Id="rId4" Type="http://schemas.openxmlformats.org/officeDocument/2006/relationships/image" Target="../media/image108.wmf"/><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sldImg"/>
          </p:nvPr>
        </p:nvSpPr>
        <p:spPr>
          <a:xfrm>
            <a:off x="1050925" y="750888"/>
            <a:ext cx="4572000" cy="3284537"/>
          </a:xfrm>
          <a:prstGeom prst="rect">
            <a:avLst/>
          </a:prstGeom>
          <a:noFill/>
          <a:ln w="9525">
            <a:noFill/>
          </a:ln>
        </p:spPr>
      </p:sp>
      <p:sp>
        <p:nvSpPr>
          <p:cNvPr id="2051" name="Rectangle 3"/>
          <p:cNvSpPr>
            <a:spLocks noGrp="1"/>
          </p:cNvSpPr>
          <p:nvPr>
            <p:ph type="body" sz="quarter"/>
          </p:nvPr>
        </p:nvSpPr>
        <p:spPr>
          <a:xfrm>
            <a:off x="538163" y="4375150"/>
            <a:ext cx="5780087" cy="3941763"/>
          </a:xfrm>
          <a:prstGeom prst="rect">
            <a:avLst/>
          </a:prstGeom>
          <a:noFill/>
          <a:ln w="9525">
            <a:noFill/>
          </a:ln>
        </p:spPr>
        <p:txBody>
          <a:bodyPr wrap="square" lIns="91440" tIns="45720" rIns="91440" bIns="45720" anchor="t"/>
          <a:p>
            <a:pPr lvl="0"/>
            <a:r>
              <a:rPr lang="zh-CN" altLang="en-US"/>
              <a:t>单击此处编辑母版文本样式</a:t>
            </a:r>
            <a:endParaRPr lang="en-US" altLang="zh-CN"/>
          </a:p>
          <a:p>
            <a:pPr lvl="1" indent="0"/>
            <a:r>
              <a:rPr lang="zh-CN" altLang="en-US"/>
              <a:t>第二级</a:t>
            </a:r>
            <a:endParaRPr lang="en-US" altLang="zh-CN"/>
          </a:p>
          <a:p>
            <a:pPr lvl="2" indent="0"/>
            <a:r>
              <a:rPr lang="zh-CN" altLang="en-US"/>
              <a:t>第三级</a:t>
            </a:r>
            <a:endParaRPr lang="en-US" altLang="zh-CN"/>
          </a:p>
          <a:p>
            <a:pPr lvl="3" indent="0"/>
            <a:r>
              <a:rPr lang="zh-CN" altLang="en-US"/>
              <a:t>第四级</a:t>
            </a:r>
            <a:endParaRPr lang="en-US" altLang="zh-CN"/>
          </a:p>
          <a:p>
            <a:pPr lvl="4" indent="0"/>
            <a:r>
              <a:rPr lang="zh-CN" altLang="en-US"/>
              <a:t>第五级</a:t>
            </a:r>
            <a:endParaRPr lang="zh-CN" altLang="en-US"/>
          </a:p>
        </p:txBody>
      </p:sp>
      <p:sp>
        <p:nvSpPr>
          <p:cNvPr id="2052" name="Rectangle 4"/>
          <p:cNvSpPr>
            <a:spLocks noGrp="1" noChangeArrowheads="1"/>
          </p:cNvSpPr>
          <p:nvPr>
            <p:ph type="hdr" sz="quarter"/>
          </p:nvPr>
        </p:nvSpPr>
        <p:spPr bwMode="auto">
          <a:xfrm>
            <a:off x="0" y="0"/>
            <a:ext cx="2973388" cy="455613"/>
          </a:xfrm>
          <a:prstGeom prst="rect">
            <a:avLst/>
          </a:prstGeom>
          <a:noFill/>
          <a:ln w="9525">
            <a:noFill/>
            <a:miter lim="800000"/>
          </a:ln>
        </p:spPr>
        <p:txBody>
          <a:bodyPr vert="horz" wrap="square" lIns="91440" tIns="45720" rIns="91440" bIns="45720" numCol="1" anchor="t" anchorCtr="0" compatLnSpc="1"/>
          <a:lstStyle>
            <a:lvl1pPr algn="l">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fontAlgn="base">
              <a:defRPr/>
            </a:pPr>
            <a:endParaRPr lang="zh-CN" altLang="en-US" strike="noStrike" noProof="1"/>
          </a:p>
        </p:txBody>
      </p:sp>
      <p:sp>
        <p:nvSpPr>
          <p:cNvPr id="2053" name="Rectangle 5"/>
          <p:cNvSpPr>
            <a:spLocks noGrp="1" noChangeArrowheads="1"/>
          </p:cNvSpPr>
          <p:nvPr>
            <p:ph type="dt" idx="1"/>
          </p:nvPr>
        </p:nvSpPr>
        <p:spPr bwMode="auto">
          <a:xfrm>
            <a:off x="3883025" y="0"/>
            <a:ext cx="2974975" cy="455613"/>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fontAlgn="base">
              <a:defRPr/>
            </a:pPr>
            <a:endParaRPr lang="zh-CN" altLang="en-US" strike="noStrike" noProof="1"/>
          </a:p>
        </p:txBody>
      </p:sp>
      <p:sp>
        <p:nvSpPr>
          <p:cNvPr id="2054" name="Rectangle 6"/>
          <p:cNvSpPr>
            <a:spLocks noGrp="1" noChangeArrowheads="1"/>
          </p:cNvSpPr>
          <p:nvPr>
            <p:ph type="ftr" sz="quarter" idx="4"/>
          </p:nvPr>
        </p:nvSpPr>
        <p:spPr bwMode="auto">
          <a:xfrm>
            <a:off x="0" y="8661400"/>
            <a:ext cx="2973388" cy="455613"/>
          </a:xfrm>
          <a:prstGeom prst="rect">
            <a:avLst/>
          </a:prstGeom>
          <a:noFill/>
          <a:ln w="9525">
            <a:noFill/>
            <a:miter lim="800000"/>
          </a:ln>
        </p:spPr>
        <p:txBody>
          <a:bodyPr vert="horz" wrap="square" lIns="91440" tIns="45720" rIns="91440" bIns="45720" numCol="1" anchor="t" anchorCtr="0" compatLnSpc="1"/>
          <a:lstStyle>
            <a:lvl1pPr algn="l">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fontAlgn="base">
              <a:defRPr/>
            </a:pPr>
            <a:endParaRPr lang="zh-CN" altLang="en-US" strike="noStrike" noProof="1"/>
          </a:p>
        </p:txBody>
      </p:sp>
      <p:sp>
        <p:nvSpPr>
          <p:cNvPr id="2055" name="Rectangle 7"/>
          <p:cNvSpPr>
            <a:spLocks noGrp="1" noChangeArrowheads="1"/>
          </p:cNvSpPr>
          <p:nvPr>
            <p:ph type="sldNum" sz="quarter" idx="5"/>
          </p:nvPr>
        </p:nvSpPr>
        <p:spPr bwMode="auto">
          <a:xfrm>
            <a:off x="3883025" y="8661400"/>
            <a:ext cx="2974975" cy="455613"/>
          </a:xfrm>
          <a:prstGeom prst="rect">
            <a:avLst/>
          </a:prstGeom>
          <a:noFill/>
          <a:ln w="9525">
            <a:noFill/>
            <a:miter lim="800000"/>
          </a:ln>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fontAlgn="base"/>
            <a:fld id="{BC2C55F8-BD45-44E8-B18C-24D7F78B011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solidFill>
            <a:srgbClr val="FFFFFF"/>
          </a:solidFill>
        </p:spPr>
      </p:sp>
      <p:sp>
        <p:nvSpPr>
          <p:cNvPr id="14950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p:sp>
      <p:sp>
        <p:nvSpPr>
          <p:cNvPr id="160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Rot="1" noChangeAspect="1" noChangeArrowheads="1" noTextEdit="1"/>
          </p:cNvSpPr>
          <p:nvPr>
            <p:ph type="sldImg"/>
          </p:nvPr>
        </p:nvSpPr>
        <p:spPr/>
      </p:sp>
      <p:sp>
        <p:nvSpPr>
          <p:cNvPr id="262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Rot="1" noChangeAspect="1" noChangeArrowheads="1" noTextEdit="1"/>
          </p:cNvSpPr>
          <p:nvPr>
            <p:ph type="sldImg"/>
          </p:nvPr>
        </p:nvSpPr>
        <p:spPr>
          <a:solidFill>
            <a:srgbClr val="FFFFFF"/>
          </a:solidFill>
        </p:spPr>
      </p:sp>
      <p:sp>
        <p:nvSpPr>
          <p:cNvPr id="263171" name="Rectangle 3"/>
          <p:cNvSpPr>
            <a:spLocks noGrp="1" noChangeArrowheads="1"/>
          </p:cNvSpPr>
          <p:nvPr>
            <p:ph type="body" idx="1"/>
          </p:nvPr>
        </p:nvSpPr>
        <p:spPr>
          <a:solidFill>
            <a:srgbClr val="FFFFFF"/>
          </a:solidFill>
          <a:ln>
            <a:solidFill>
              <a:srgbClr val="000000"/>
            </a:solidFill>
          </a:ln>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p:sp>
      <p:sp>
        <p:nvSpPr>
          <p:cNvPr id="2652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p:sp>
      <p:sp>
        <p:nvSpPr>
          <p:cNvPr id="266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p:sp>
      <p:sp>
        <p:nvSpPr>
          <p:cNvPr id="267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p:sp>
      <p:sp>
        <p:nvSpPr>
          <p:cNvPr id="268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p:sp>
      <p:sp>
        <p:nvSpPr>
          <p:cNvPr id="279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p:sp>
      <p:sp>
        <p:nvSpPr>
          <p:cNvPr id="279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p:sp>
      <p:sp>
        <p:nvSpPr>
          <p:cNvPr id="279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p:sp>
      <p:sp>
        <p:nvSpPr>
          <p:cNvPr id="279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solidFill>
            <a:srgbClr val="FFFFFF"/>
          </a:solidFill>
        </p:spPr>
      </p:sp>
      <p:sp>
        <p:nvSpPr>
          <p:cNvPr id="16179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p:sp>
      <p:sp>
        <p:nvSpPr>
          <p:cNvPr id="279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2290" name="幻灯片图像占位符 1"/>
          <p:cNvSpPr>
            <a:spLocks noGrp="1" noRot="1" noChangeAspect="1" noTextEdit="1"/>
          </p:cNvSpPr>
          <p:nvPr>
            <p:ph type="sldImg"/>
          </p:nvPr>
        </p:nvSpPr>
        <p:spPr>
          <a:xfrm>
            <a:off x="1147763" y="750888"/>
            <a:ext cx="4378325" cy="3284537"/>
          </a:xfrm>
        </p:spPr>
      </p:sp>
      <p:sp>
        <p:nvSpPr>
          <p:cNvPr id="12291" name="备注占位符 2"/>
          <p:cNvSpPr>
            <a:spLocks noGrp="1"/>
          </p:cNvSpPr>
          <p:nvPr>
            <p:ph type="body"/>
          </p:nvPr>
        </p:nvSpPr>
        <p:spPr/>
        <p:txBody>
          <a:bodyPr wrap="square" lIns="91440" tIns="45720" rIns="91440" bIns="45720" anchor="t"/>
          <a:p>
            <a:pPr lvl="0"/>
            <a:endParaRPr lang="zh-CN" altLang="en-US"/>
          </a:p>
        </p:txBody>
      </p:sp>
      <p:sp>
        <p:nvSpPr>
          <p:cNvPr id="12292"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4338" name="Rectangle 2"/>
          <p:cNvSpPr>
            <a:spLocks noGrp="1" noTextEdit="1"/>
          </p:cNvSpPr>
          <p:nvPr>
            <p:ph type="sldImg"/>
          </p:nvPr>
        </p:nvSpPr>
        <p:spPr>
          <a:xfrm>
            <a:off x="1147763" y="750888"/>
            <a:ext cx="4378325" cy="3284537"/>
          </a:xfrm>
        </p:spPr>
      </p:sp>
      <p:sp>
        <p:nvSpPr>
          <p:cNvPr id="14339" name="Rectangle 3"/>
          <p:cNvSpPr>
            <a:spLocks noGrp="1"/>
          </p:cNvSpPr>
          <p:nvPr>
            <p:ph type="body"/>
          </p:nvPr>
        </p:nvSpPr>
        <p:spPr/>
        <p:txBody>
          <a:bodyPr wrap="square" lIns="91440" tIns="45720" rIns="91440" bIns="45720" anchor="t"/>
          <a:p>
            <a:pPr lvl="0"/>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6386" name="Rectangle 2"/>
          <p:cNvSpPr>
            <a:spLocks noGrp="1" noTextEdit="1"/>
          </p:cNvSpPr>
          <p:nvPr>
            <p:ph type="sldImg"/>
          </p:nvPr>
        </p:nvSpPr>
        <p:spPr>
          <a:xfrm>
            <a:off x="1147763" y="750888"/>
            <a:ext cx="4378325" cy="3284537"/>
          </a:xfrm>
        </p:spPr>
      </p:sp>
      <p:sp>
        <p:nvSpPr>
          <p:cNvPr id="16387" name="Rectangle 3"/>
          <p:cNvSpPr>
            <a:spLocks noGrp="1"/>
          </p:cNvSpPr>
          <p:nvPr>
            <p:ph type="body"/>
          </p:nvPr>
        </p:nvSpPr>
        <p:spPr/>
        <p:txBody>
          <a:bodyPr wrap="square" lIns="91440" tIns="45720" rIns="91440" bIns="45720" anchor="t"/>
          <a:p>
            <a:pPr lvl="0"/>
            <a:r>
              <a:rPr lang="en-US" altLang="zh-CN"/>
              <a:t>.</a:t>
            </a:r>
            <a:endParaRPr lang="en-US" altLang="zh-C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1506" name="幻灯片图像占位符 1"/>
          <p:cNvSpPr>
            <a:spLocks noGrp="1" noRot="1" noChangeAspect="1" noTextEdit="1"/>
          </p:cNvSpPr>
          <p:nvPr>
            <p:ph type="sldImg"/>
          </p:nvPr>
        </p:nvSpPr>
        <p:spPr>
          <a:xfrm>
            <a:off x="1147763" y="750888"/>
            <a:ext cx="4378325" cy="3284537"/>
          </a:xfrm>
        </p:spPr>
      </p:sp>
      <p:sp>
        <p:nvSpPr>
          <p:cNvPr id="21507" name="备注占位符 2"/>
          <p:cNvSpPr>
            <a:spLocks noGrp="1"/>
          </p:cNvSpPr>
          <p:nvPr>
            <p:ph type="body"/>
          </p:nvPr>
        </p:nvSpPr>
        <p:spPr/>
        <p:txBody>
          <a:bodyPr wrap="square" lIns="91440" tIns="45720" rIns="91440" bIns="45720" anchor="t"/>
          <a:p>
            <a:pPr lvl="0"/>
            <a:endParaRPr lang="zh-CN" altLang="en-US"/>
          </a:p>
        </p:txBody>
      </p:sp>
      <p:sp>
        <p:nvSpPr>
          <p:cNvPr id="21508"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3554" name="幻灯片图像占位符 1"/>
          <p:cNvSpPr>
            <a:spLocks noGrp="1" noRot="1" noChangeAspect="1" noTextEdit="1"/>
          </p:cNvSpPr>
          <p:nvPr>
            <p:ph type="sldImg"/>
          </p:nvPr>
        </p:nvSpPr>
        <p:spPr>
          <a:xfrm>
            <a:off x="1147763" y="750888"/>
            <a:ext cx="4378325" cy="3284537"/>
          </a:xfrm>
        </p:spPr>
      </p:sp>
      <p:sp>
        <p:nvSpPr>
          <p:cNvPr id="23555" name="备注占位符 2"/>
          <p:cNvSpPr>
            <a:spLocks noGrp="1"/>
          </p:cNvSpPr>
          <p:nvPr>
            <p:ph type="body"/>
          </p:nvPr>
        </p:nvSpPr>
        <p:spPr/>
        <p:txBody>
          <a:bodyPr wrap="square" lIns="91440" tIns="45720" rIns="91440" bIns="45720" anchor="t"/>
          <a:p>
            <a:pPr lvl="0"/>
            <a:endParaRPr lang="en-US" altLang="zh-CN"/>
          </a:p>
        </p:txBody>
      </p:sp>
      <p:sp>
        <p:nvSpPr>
          <p:cNvPr id="23556"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5602" name="幻灯片图像占位符 1"/>
          <p:cNvSpPr>
            <a:spLocks noGrp="1" noRot="1" noChangeAspect="1" noTextEdit="1"/>
          </p:cNvSpPr>
          <p:nvPr>
            <p:ph type="sldImg"/>
          </p:nvPr>
        </p:nvSpPr>
        <p:spPr>
          <a:xfrm>
            <a:off x="1147763" y="750888"/>
            <a:ext cx="4378325" cy="3284537"/>
          </a:xfrm>
        </p:spPr>
      </p:sp>
      <p:sp>
        <p:nvSpPr>
          <p:cNvPr id="25603" name="备注占位符 2"/>
          <p:cNvSpPr>
            <a:spLocks noGrp="1"/>
          </p:cNvSpPr>
          <p:nvPr>
            <p:ph type="body"/>
          </p:nvPr>
        </p:nvSpPr>
        <p:spPr/>
        <p:txBody>
          <a:bodyPr wrap="square" lIns="91440" tIns="45720" rIns="91440" bIns="45720" anchor="t"/>
          <a:p>
            <a:pPr lvl="0"/>
            <a:endParaRPr lang="en-US" altLang="zh-CN"/>
          </a:p>
        </p:txBody>
      </p:sp>
      <p:sp>
        <p:nvSpPr>
          <p:cNvPr id="25604"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9698" name="幻灯片图像占位符 1"/>
          <p:cNvSpPr>
            <a:spLocks noGrp="1" noRot="1" noChangeAspect="1" noTextEdit="1"/>
          </p:cNvSpPr>
          <p:nvPr>
            <p:ph type="sldImg"/>
          </p:nvPr>
        </p:nvSpPr>
        <p:spPr>
          <a:xfrm>
            <a:off x="1147763" y="750888"/>
            <a:ext cx="4378325" cy="3284537"/>
          </a:xfrm>
        </p:spPr>
      </p:sp>
      <p:sp>
        <p:nvSpPr>
          <p:cNvPr id="29699" name="备注占位符 2"/>
          <p:cNvSpPr>
            <a:spLocks noGrp="1"/>
          </p:cNvSpPr>
          <p:nvPr>
            <p:ph type="body"/>
          </p:nvPr>
        </p:nvSpPr>
        <p:spPr/>
        <p:txBody>
          <a:bodyPr wrap="square" lIns="91440" tIns="45720" rIns="91440" bIns="45720" anchor="t"/>
          <a:p>
            <a:pPr lvl="0"/>
            <a:endParaRPr lang="zh-CN" altLang="en-US"/>
          </a:p>
        </p:txBody>
      </p:sp>
      <p:sp>
        <p:nvSpPr>
          <p:cNvPr id="29700"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1746" name="幻灯片图像占位符 1"/>
          <p:cNvSpPr>
            <a:spLocks noGrp="1" noRot="1" noChangeAspect="1" noTextEdit="1"/>
          </p:cNvSpPr>
          <p:nvPr>
            <p:ph type="sldImg"/>
          </p:nvPr>
        </p:nvSpPr>
        <p:spPr>
          <a:xfrm>
            <a:off x="1147763" y="750888"/>
            <a:ext cx="4378325" cy="3284537"/>
          </a:xfrm>
        </p:spPr>
      </p:sp>
      <p:sp>
        <p:nvSpPr>
          <p:cNvPr id="31747" name="备注占位符 2"/>
          <p:cNvSpPr>
            <a:spLocks noGrp="1"/>
          </p:cNvSpPr>
          <p:nvPr>
            <p:ph type="body"/>
          </p:nvPr>
        </p:nvSpPr>
        <p:spPr/>
        <p:txBody>
          <a:bodyPr wrap="square" lIns="91440" tIns="45720" rIns="91440" bIns="45720" anchor="t"/>
          <a:p>
            <a:pPr lvl="0"/>
            <a:endParaRPr lang="en-US" altLang="zh-CN"/>
          </a:p>
          <a:p>
            <a:pPr lvl="0"/>
            <a:endParaRPr lang="zh-CN" altLang="en-US"/>
          </a:p>
        </p:txBody>
      </p:sp>
      <p:sp>
        <p:nvSpPr>
          <p:cNvPr id="31748"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4818" name="幻灯片图像占位符 1"/>
          <p:cNvSpPr>
            <a:spLocks noGrp="1" noRot="1" noChangeAspect="1" noTextEdit="1"/>
          </p:cNvSpPr>
          <p:nvPr>
            <p:ph type="sldImg"/>
          </p:nvPr>
        </p:nvSpPr>
        <p:spPr>
          <a:xfrm>
            <a:off x="1147763" y="750888"/>
            <a:ext cx="4378325" cy="3284537"/>
          </a:xfrm>
        </p:spPr>
      </p:sp>
      <p:sp>
        <p:nvSpPr>
          <p:cNvPr id="34819" name="备注占位符 2"/>
          <p:cNvSpPr>
            <a:spLocks noGrp="1"/>
          </p:cNvSpPr>
          <p:nvPr>
            <p:ph type="body"/>
          </p:nvPr>
        </p:nvSpPr>
        <p:spPr/>
        <p:txBody>
          <a:bodyPr wrap="square" lIns="91440" tIns="45720" rIns="91440" bIns="45720" anchor="t"/>
          <a:p>
            <a:pPr lvl="0"/>
            <a:endParaRPr lang="en-US" altLang="zh-CN"/>
          </a:p>
        </p:txBody>
      </p:sp>
      <p:sp>
        <p:nvSpPr>
          <p:cNvPr id="34820"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solidFill>
            <a:srgbClr val="FFFFFF"/>
          </a:solidFill>
        </p:spPr>
      </p:sp>
      <p:sp>
        <p:nvSpPr>
          <p:cNvPr id="16281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6866" name="Rectangle 2"/>
          <p:cNvSpPr>
            <a:spLocks noGrp="1" noTextEdit="1"/>
          </p:cNvSpPr>
          <p:nvPr>
            <p:ph type="sldImg"/>
          </p:nvPr>
        </p:nvSpPr>
        <p:spPr>
          <a:xfrm>
            <a:off x="1147763" y="750888"/>
            <a:ext cx="4378325" cy="3284537"/>
          </a:xfrm>
        </p:spPr>
      </p:sp>
      <p:sp>
        <p:nvSpPr>
          <p:cNvPr id="36867" name="Rectangle 3"/>
          <p:cNvSpPr>
            <a:spLocks noGrp="1"/>
          </p:cNvSpPr>
          <p:nvPr>
            <p:ph type="body"/>
          </p:nvPr>
        </p:nvSpPr>
        <p:spPr/>
        <p:txBody>
          <a:bodyPr wrap="square" lIns="91440" tIns="45720" rIns="91440" bIns="45720" anchor="t"/>
          <a:p>
            <a:pPr lvl="0"/>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8914" name="幻灯片图像占位符 1"/>
          <p:cNvSpPr>
            <a:spLocks noGrp="1" noRot="1" noChangeAspect="1" noTextEdit="1"/>
          </p:cNvSpPr>
          <p:nvPr>
            <p:ph type="sldImg"/>
          </p:nvPr>
        </p:nvSpPr>
        <p:spPr>
          <a:xfrm>
            <a:off x="1147763" y="750888"/>
            <a:ext cx="4378325" cy="3284537"/>
          </a:xfrm>
        </p:spPr>
      </p:sp>
      <p:sp>
        <p:nvSpPr>
          <p:cNvPr id="38915" name="备注占位符 2"/>
          <p:cNvSpPr>
            <a:spLocks noGrp="1"/>
          </p:cNvSpPr>
          <p:nvPr>
            <p:ph type="body"/>
          </p:nvPr>
        </p:nvSpPr>
        <p:spPr/>
        <p:txBody>
          <a:bodyPr wrap="square" lIns="91440" tIns="45720" rIns="91440" bIns="45720" anchor="t"/>
          <a:p>
            <a:pPr lvl="0" eaLnBrk="1" hangingPunct="1"/>
            <a:endParaRPr lang="zh-CN" altLang="en-US"/>
          </a:p>
        </p:txBody>
      </p:sp>
      <p:sp>
        <p:nvSpPr>
          <p:cNvPr id="38916"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5058" name="幻灯片图像占位符 1"/>
          <p:cNvSpPr>
            <a:spLocks noGrp="1" noRot="1" noChangeAspect="1" noTextEdit="1"/>
          </p:cNvSpPr>
          <p:nvPr>
            <p:ph type="sldImg"/>
          </p:nvPr>
        </p:nvSpPr>
        <p:spPr>
          <a:xfrm>
            <a:off x="1147763" y="750888"/>
            <a:ext cx="4378325" cy="3284537"/>
          </a:xfrm>
        </p:spPr>
      </p:sp>
      <p:sp>
        <p:nvSpPr>
          <p:cNvPr id="45059" name="备注占位符 2"/>
          <p:cNvSpPr>
            <a:spLocks noGrp="1"/>
          </p:cNvSpPr>
          <p:nvPr>
            <p:ph type="body"/>
          </p:nvPr>
        </p:nvSpPr>
        <p:spPr/>
        <p:txBody>
          <a:bodyPr wrap="square" lIns="91440" tIns="45720" rIns="91440" bIns="45720" anchor="t"/>
          <a:p>
            <a:pPr lvl="0"/>
            <a:endParaRPr lang="zh-CN" altLang="en-US"/>
          </a:p>
        </p:txBody>
      </p:sp>
      <p:sp>
        <p:nvSpPr>
          <p:cNvPr id="45060"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7106" name="Rectangle 2"/>
          <p:cNvSpPr>
            <a:spLocks noGrp="1" noTextEdit="1"/>
          </p:cNvSpPr>
          <p:nvPr>
            <p:ph type="sldImg"/>
          </p:nvPr>
        </p:nvSpPr>
        <p:spPr>
          <a:xfrm>
            <a:off x="1147763" y="750888"/>
            <a:ext cx="4378325" cy="3284537"/>
          </a:xfrm>
        </p:spPr>
      </p:sp>
      <p:sp>
        <p:nvSpPr>
          <p:cNvPr id="47107" name="Rectangle 3"/>
          <p:cNvSpPr>
            <a:spLocks noGrp="1"/>
          </p:cNvSpPr>
          <p:nvPr>
            <p:ph type="body"/>
          </p:nvPr>
        </p:nvSpPr>
        <p:spPr/>
        <p:txBody>
          <a:bodyPr wrap="square" lIns="91440" tIns="45720" rIns="91440" bIns="45720" anchor="t"/>
          <a:p>
            <a:pPr lvl="0"/>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9154" name="幻灯片图像占位符 1"/>
          <p:cNvSpPr>
            <a:spLocks noGrp="1" noRot="1" noChangeAspect="1" noTextEdit="1"/>
          </p:cNvSpPr>
          <p:nvPr>
            <p:ph type="sldImg"/>
          </p:nvPr>
        </p:nvSpPr>
        <p:spPr>
          <a:xfrm>
            <a:off x="1147763" y="750888"/>
            <a:ext cx="4378325" cy="3284537"/>
          </a:xfrm>
        </p:spPr>
      </p:sp>
      <p:sp>
        <p:nvSpPr>
          <p:cNvPr id="49155" name="备注占位符 2"/>
          <p:cNvSpPr>
            <a:spLocks noGrp="1"/>
          </p:cNvSpPr>
          <p:nvPr>
            <p:ph type="body"/>
          </p:nvPr>
        </p:nvSpPr>
        <p:spPr/>
        <p:txBody>
          <a:bodyPr wrap="square" lIns="91440" tIns="45720" rIns="91440" bIns="45720" anchor="t"/>
          <a:p>
            <a:pPr lvl="0" eaLnBrk="1" hangingPunct="1">
              <a:lnSpc>
                <a:spcPct val="80000"/>
              </a:lnSpc>
            </a:pPr>
            <a:endParaRPr lang="zh-CN" altLang="en-US"/>
          </a:p>
          <a:p>
            <a:pPr lvl="0"/>
            <a:endParaRPr lang="zh-CN" altLang="en-US"/>
          </a:p>
        </p:txBody>
      </p:sp>
      <p:sp>
        <p:nvSpPr>
          <p:cNvPr id="49156"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1202" name="幻灯片图像占位符 1"/>
          <p:cNvSpPr>
            <a:spLocks noGrp="1" noRot="1" noChangeAspect="1" noTextEdit="1"/>
          </p:cNvSpPr>
          <p:nvPr>
            <p:ph type="sldImg"/>
          </p:nvPr>
        </p:nvSpPr>
        <p:spPr>
          <a:xfrm>
            <a:off x="1147763" y="750888"/>
            <a:ext cx="4378325" cy="3284537"/>
          </a:xfrm>
        </p:spPr>
      </p:sp>
      <p:sp>
        <p:nvSpPr>
          <p:cNvPr id="51203" name="备注占位符 2"/>
          <p:cNvSpPr>
            <a:spLocks noGrp="1"/>
          </p:cNvSpPr>
          <p:nvPr>
            <p:ph type="body"/>
          </p:nvPr>
        </p:nvSpPr>
        <p:spPr/>
        <p:txBody>
          <a:bodyPr wrap="square" lIns="91440" tIns="45720" rIns="91440" bIns="45720" anchor="t"/>
          <a:p>
            <a:pPr lvl="0" eaLnBrk="1" hangingPunct="1">
              <a:lnSpc>
                <a:spcPct val="80000"/>
              </a:lnSpc>
            </a:pPr>
            <a:endParaRPr lang="zh-CN" altLang="en-US"/>
          </a:p>
          <a:p>
            <a:pPr lvl="0"/>
            <a:endParaRPr lang="zh-CN" altLang="en-US"/>
          </a:p>
        </p:txBody>
      </p:sp>
      <p:sp>
        <p:nvSpPr>
          <p:cNvPr id="51204"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4274" name="幻灯片图像占位符 1"/>
          <p:cNvSpPr>
            <a:spLocks noGrp="1" noRot="1" noChangeAspect="1" noTextEdit="1"/>
          </p:cNvSpPr>
          <p:nvPr>
            <p:ph type="sldImg"/>
          </p:nvPr>
        </p:nvSpPr>
        <p:spPr>
          <a:xfrm>
            <a:off x="1147763" y="750888"/>
            <a:ext cx="4378325" cy="3284537"/>
          </a:xfrm>
        </p:spPr>
      </p:sp>
      <p:sp>
        <p:nvSpPr>
          <p:cNvPr id="54275" name="备注占位符 2"/>
          <p:cNvSpPr>
            <a:spLocks noGrp="1"/>
          </p:cNvSpPr>
          <p:nvPr>
            <p:ph type="body"/>
          </p:nvPr>
        </p:nvSpPr>
        <p:spPr/>
        <p:txBody>
          <a:bodyPr wrap="square" lIns="91440" tIns="45720" rIns="91440" bIns="45720" anchor="t"/>
          <a:p>
            <a:pPr lvl="0"/>
            <a:endParaRPr lang="zh-CN" altLang="en-US"/>
          </a:p>
        </p:txBody>
      </p:sp>
      <p:sp>
        <p:nvSpPr>
          <p:cNvPr id="54276"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6322" name="幻灯片图像占位符 1"/>
          <p:cNvSpPr>
            <a:spLocks noGrp="1" noRot="1" noChangeAspect="1" noTextEdit="1"/>
          </p:cNvSpPr>
          <p:nvPr>
            <p:ph type="sldImg"/>
          </p:nvPr>
        </p:nvSpPr>
        <p:spPr>
          <a:xfrm>
            <a:off x="1147763" y="750888"/>
            <a:ext cx="4378325" cy="3284537"/>
          </a:xfrm>
        </p:spPr>
      </p:sp>
      <p:sp>
        <p:nvSpPr>
          <p:cNvPr id="56323" name="备注占位符 2"/>
          <p:cNvSpPr>
            <a:spLocks noGrp="1"/>
          </p:cNvSpPr>
          <p:nvPr>
            <p:ph type="body"/>
          </p:nvPr>
        </p:nvSpPr>
        <p:spPr/>
        <p:txBody>
          <a:bodyPr wrap="square" lIns="91440" tIns="45720" rIns="91440" bIns="45720" anchor="t"/>
          <a:p>
            <a:pPr lvl="0"/>
            <a:endParaRPr lang="en-US" altLang="zh-CN"/>
          </a:p>
          <a:p>
            <a:pPr lvl="0"/>
            <a:endParaRPr lang="zh-CN" altLang="en-US"/>
          </a:p>
        </p:txBody>
      </p:sp>
      <p:sp>
        <p:nvSpPr>
          <p:cNvPr id="56324"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8370" name="幻灯片图像占位符 1"/>
          <p:cNvSpPr>
            <a:spLocks noGrp="1" noRot="1" noChangeAspect="1" noTextEdit="1"/>
          </p:cNvSpPr>
          <p:nvPr>
            <p:ph type="sldImg"/>
          </p:nvPr>
        </p:nvSpPr>
        <p:spPr>
          <a:xfrm>
            <a:off x="1147763" y="750888"/>
            <a:ext cx="4378325" cy="3284537"/>
          </a:xfrm>
        </p:spPr>
      </p:sp>
      <p:sp>
        <p:nvSpPr>
          <p:cNvPr id="58371" name="备注占位符 2"/>
          <p:cNvSpPr>
            <a:spLocks noGrp="1"/>
          </p:cNvSpPr>
          <p:nvPr>
            <p:ph type="body"/>
          </p:nvPr>
        </p:nvSpPr>
        <p:spPr/>
        <p:txBody>
          <a:bodyPr wrap="square" lIns="91440" tIns="45720" rIns="91440" bIns="45720" anchor="t"/>
          <a:p>
            <a:pPr lvl="0"/>
            <a:endParaRPr lang="en-US" altLang="zh-CN"/>
          </a:p>
          <a:p>
            <a:pPr lvl="0"/>
            <a:endParaRPr lang="zh-CN" altLang="en-US"/>
          </a:p>
        </p:txBody>
      </p:sp>
      <p:sp>
        <p:nvSpPr>
          <p:cNvPr id="58372"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0418" name="幻灯片图像占位符 1"/>
          <p:cNvSpPr>
            <a:spLocks noGrp="1" noRot="1" noChangeAspect="1" noTextEdit="1"/>
          </p:cNvSpPr>
          <p:nvPr>
            <p:ph type="sldImg"/>
          </p:nvPr>
        </p:nvSpPr>
        <p:spPr>
          <a:xfrm>
            <a:off x="1147763" y="750888"/>
            <a:ext cx="4378325" cy="3284537"/>
          </a:xfrm>
        </p:spPr>
      </p:sp>
      <p:sp>
        <p:nvSpPr>
          <p:cNvPr id="60419" name="备注占位符 2"/>
          <p:cNvSpPr>
            <a:spLocks noGrp="1"/>
          </p:cNvSpPr>
          <p:nvPr>
            <p:ph type="body"/>
          </p:nvPr>
        </p:nvSpPr>
        <p:spPr/>
        <p:txBody>
          <a:bodyPr wrap="square" lIns="91440" tIns="45720" rIns="91440" bIns="45720" anchor="t"/>
          <a:p>
            <a:pPr lvl="0"/>
            <a:endParaRPr lang="en-US" altLang="zh-CN"/>
          </a:p>
          <a:p>
            <a:pPr lvl="0"/>
            <a:endParaRPr lang="zh-CN" altLang="en-US"/>
          </a:p>
        </p:txBody>
      </p:sp>
      <p:sp>
        <p:nvSpPr>
          <p:cNvPr id="60420"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p:sp>
      <p:sp>
        <p:nvSpPr>
          <p:cNvPr id="1638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4514" name="幻灯片图像占位符 1"/>
          <p:cNvSpPr>
            <a:spLocks noGrp="1" noRot="1" noChangeAspect="1" noTextEdit="1"/>
          </p:cNvSpPr>
          <p:nvPr>
            <p:ph type="sldImg"/>
          </p:nvPr>
        </p:nvSpPr>
        <p:spPr>
          <a:xfrm>
            <a:off x="1147763" y="750888"/>
            <a:ext cx="4378325" cy="3284537"/>
          </a:xfrm>
        </p:spPr>
      </p:sp>
      <p:sp>
        <p:nvSpPr>
          <p:cNvPr id="64515" name="备注占位符 2"/>
          <p:cNvSpPr>
            <a:spLocks noGrp="1"/>
          </p:cNvSpPr>
          <p:nvPr>
            <p:ph type="body"/>
          </p:nvPr>
        </p:nvSpPr>
        <p:spPr/>
        <p:txBody>
          <a:bodyPr wrap="square" lIns="91440" tIns="45720" rIns="91440" bIns="45720" anchor="t"/>
          <a:p>
            <a:pPr lvl="0"/>
            <a:endParaRPr lang="zh-CN" altLang="en-US"/>
          </a:p>
        </p:txBody>
      </p:sp>
      <p:sp>
        <p:nvSpPr>
          <p:cNvPr id="64516"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7586" name="幻灯片图像占位符 1"/>
          <p:cNvSpPr>
            <a:spLocks noGrp="1" noRot="1" noChangeAspect="1" noTextEdit="1"/>
          </p:cNvSpPr>
          <p:nvPr>
            <p:ph type="sldImg"/>
          </p:nvPr>
        </p:nvSpPr>
        <p:spPr>
          <a:xfrm>
            <a:off x="1147763" y="750888"/>
            <a:ext cx="4378325" cy="3284537"/>
          </a:xfrm>
        </p:spPr>
      </p:sp>
      <p:sp>
        <p:nvSpPr>
          <p:cNvPr id="67587" name="备注占位符 2"/>
          <p:cNvSpPr>
            <a:spLocks noGrp="1"/>
          </p:cNvSpPr>
          <p:nvPr>
            <p:ph type="body"/>
          </p:nvPr>
        </p:nvSpPr>
        <p:spPr/>
        <p:txBody>
          <a:bodyPr wrap="square" lIns="91440" tIns="45720" rIns="91440" bIns="45720" anchor="t"/>
          <a:p>
            <a:pPr lvl="0"/>
            <a:r>
              <a:rPr lang="zh-CN" altLang="en-US"/>
              <a:t>问题一是个估算问题，</a:t>
            </a:r>
            <a:r>
              <a:rPr lang="en-US" altLang="zh-CN"/>
              <a:t>P</a:t>
            </a:r>
            <a:r>
              <a:rPr lang="zh-CN" altLang="en-US"/>
              <a:t>（</a:t>
            </a:r>
            <a:r>
              <a:rPr lang="en-US" altLang="zh-CN"/>
              <a:t>O|λ</a:t>
            </a:r>
            <a:r>
              <a:rPr lang="zh-CN" altLang="en-US"/>
              <a:t>），可用向前算法和向后算法解决；</a:t>
            </a:r>
            <a:endParaRPr lang="zh-CN" altLang="en-US"/>
          </a:p>
          <a:p>
            <a:pPr lvl="0"/>
            <a:r>
              <a:rPr lang="zh-CN" altLang="en-US"/>
              <a:t>问题二是根据观察序列反向找出最可能的状态序列，是个解码问题，</a:t>
            </a:r>
            <a:r>
              <a:rPr lang="en-US" altLang="zh-CN"/>
              <a:t>P</a:t>
            </a:r>
            <a:r>
              <a:rPr lang="zh-CN" altLang="en-US"/>
              <a:t>（</a:t>
            </a:r>
            <a:r>
              <a:rPr lang="en-US" altLang="zh-CN"/>
              <a:t>O,q|λ</a:t>
            </a:r>
            <a:r>
              <a:rPr lang="zh-CN" altLang="en-US"/>
              <a:t>），</a:t>
            </a:r>
            <a:r>
              <a:rPr lang="en-US" altLang="zh-CN"/>
              <a:t>q </a:t>
            </a:r>
            <a:r>
              <a:rPr lang="zh-CN" altLang="en-US"/>
              <a:t>是某状态，最常用的是 </a:t>
            </a:r>
            <a:r>
              <a:rPr lang="en-US" altLang="zh-CN"/>
              <a:t>Viterbi</a:t>
            </a:r>
            <a:r>
              <a:rPr lang="zh-CN" altLang="en-US"/>
              <a:t>算法；</a:t>
            </a:r>
            <a:endParaRPr lang="zh-CN" altLang="en-US"/>
          </a:p>
          <a:p>
            <a:pPr lvl="0"/>
            <a:r>
              <a:rPr lang="zh-CN" altLang="en-US"/>
              <a:t>问题三实际上是个参数估计或求解的问题，或者说是个学习问题，通过训练一步步优化参数，找到使得</a:t>
            </a:r>
            <a:r>
              <a:rPr lang="en-US" altLang="zh-CN"/>
              <a:t>P</a:t>
            </a:r>
            <a:r>
              <a:rPr lang="zh-CN" altLang="en-US"/>
              <a:t>（</a:t>
            </a:r>
            <a:r>
              <a:rPr lang="en-US" altLang="zh-CN"/>
              <a:t>O|λ</a:t>
            </a:r>
            <a:r>
              <a:rPr lang="zh-CN" altLang="en-US"/>
              <a:t>）最大的那个参数，最常用的是 </a:t>
            </a:r>
            <a:r>
              <a:rPr lang="en-US" altLang="zh-CN"/>
              <a:t>Baum-Welch</a:t>
            </a:r>
            <a:r>
              <a:rPr lang="zh-CN" altLang="en-US"/>
              <a:t>算法。</a:t>
            </a:r>
            <a:endParaRPr lang="zh-CN" altLang="en-US"/>
          </a:p>
          <a:p>
            <a:pPr lvl="0"/>
            <a:endParaRPr lang="zh-CN" altLang="en-US"/>
          </a:p>
        </p:txBody>
      </p:sp>
      <p:sp>
        <p:nvSpPr>
          <p:cNvPr id="67588"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9634" name="幻灯片图像占位符 1"/>
          <p:cNvSpPr>
            <a:spLocks noGrp="1" noRot="1" noChangeAspect="1" noTextEdit="1"/>
          </p:cNvSpPr>
          <p:nvPr>
            <p:ph type="sldImg"/>
          </p:nvPr>
        </p:nvSpPr>
        <p:spPr>
          <a:xfrm>
            <a:off x="1147763" y="750888"/>
            <a:ext cx="4378325" cy="3284537"/>
          </a:xfrm>
        </p:spPr>
      </p:sp>
      <p:sp>
        <p:nvSpPr>
          <p:cNvPr id="69635" name="备注占位符 2"/>
          <p:cNvSpPr>
            <a:spLocks noGrp="1"/>
          </p:cNvSpPr>
          <p:nvPr>
            <p:ph type="body"/>
          </p:nvPr>
        </p:nvSpPr>
        <p:spPr/>
        <p:txBody>
          <a:bodyPr wrap="square" lIns="91440" tIns="45720" rIns="91440" bIns="45720" anchor="t"/>
          <a:p>
            <a:pPr lvl="0"/>
            <a:endParaRPr lang="zh-CN" altLang="en-US"/>
          </a:p>
        </p:txBody>
      </p:sp>
      <p:sp>
        <p:nvSpPr>
          <p:cNvPr id="69636"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1682" name="幻灯片图像占位符 1"/>
          <p:cNvSpPr>
            <a:spLocks noGrp="1" noRot="1" noChangeAspect="1" noTextEdit="1"/>
          </p:cNvSpPr>
          <p:nvPr>
            <p:ph type="sldImg"/>
          </p:nvPr>
        </p:nvSpPr>
        <p:spPr>
          <a:xfrm>
            <a:off x="1147763" y="750888"/>
            <a:ext cx="4378325" cy="3284537"/>
          </a:xfrm>
        </p:spPr>
      </p:sp>
      <p:sp>
        <p:nvSpPr>
          <p:cNvPr id="71683" name="备注占位符 2"/>
          <p:cNvSpPr>
            <a:spLocks noGrp="1"/>
          </p:cNvSpPr>
          <p:nvPr>
            <p:ph type="body"/>
          </p:nvPr>
        </p:nvSpPr>
        <p:spPr/>
        <p:txBody>
          <a:bodyPr wrap="square" lIns="91440" tIns="45720" rIns="91440" bIns="45720" anchor="t"/>
          <a:p>
            <a:pPr lvl="0"/>
            <a:r>
              <a:rPr lang="en-US" altLang="zh-CN"/>
              <a:t> </a:t>
            </a:r>
            <a:endParaRPr lang="zh-CN" altLang="en-US"/>
          </a:p>
        </p:txBody>
      </p:sp>
      <p:sp>
        <p:nvSpPr>
          <p:cNvPr id="71684"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3730" name="幻灯片图像占位符 1"/>
          <p:cNvSpPr>
            <a:spLocks noGrp="1" noRot="1" noChangeAspect="1" noTextEdit="1"/>
          </p:cNvSpPr>
          <p:nvPr>
            <p:ph type="sldImg"/>
          </p:nvPr>
        </p:nvSpPr>
        <p:spPr>
          <a:xfrm>
            <a:off x="1147763" y="750888"/>
            <a:ext cx="4378325" cy="3284537"/>
          </a:xfrm>
        </p:spPr>
      </p:sp>
      <p:sp>
        <p:nvSpPr>
          <p:cNvPr id="73731" name="备注占位符 2"/>
          <p:cNvSpPr>
            <a:spLocks noGrp="1"/>
          </p:cNvSpPr>
          <p:nvPr>
            <p:ph type="body"/>
          </p:nvPr>
        </p:nvSpPr>
        <p:spPr/>
        <p:txBody>
          <a:bodyPr wrap="square" lIns="91440" tIns="45720" rIns="91440" bIns="45720" anchor="t"/>
          <a:p>
            <a:pPr lvl="0"/>
            <a:r>
              <a:rPr lang="en-US" altLang="zh-CN"/>
              <a:t> </a:t>
            </a:r>
            <a:endParaRPr lang="zh-CN" altLang="en-US"/>
          </a:p>
        </p:txBody>
      </p:sp>
      <p:sp>
        <p:nvSpPr>
          <p:cNvPr id="73732"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8850" name="Rectangle 2"/>
          <p:cNvSpPr>
            <a:spLocks noGrp="1" noTextEdit="1"/>
          </p:cNvSpPr>
          <p:nvPr>
            <p:ph type="sldImg"/>
          </p:nvPr>
        </p:nvSpPr>
        <p:spPr>
          <a:xfrm>
            <a:off x="1147763" y="750888"/>
            <a:ext cx="4378325" cy="3284537"/>
          </a:xfrm>
        </p:spPr>
      </p:sp>
      <p:sp>
        <p:nvSpPr>
          <p:cNvPr id="78851" name="Rectangle 3"/>
          <p:cNvSpPr>
            <a:spLocks noGrp="1"/>
          </p:cNvSpPr>
          <p:nvPr>
            <p:ph type="body"/>
          </p:nvPr>
        </p:nvSpPr>
        <p:spPr/>
        <p:txBody>
          <a:bodyPr wrap="square" lIns="91440" tIns="45720" rIns="91440" bIns="45720" anchor="t"/>
          <a:p>
            <a:pPr lvl="0"/>
            <a:endParaRPr lang="zh-CN" altLang="en-US"/>
          </a:p>
          <a:p>
            <a:pPr lvl="0"/>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幻灯片图像占位符 1"/>
          <p:cNvSpPr>
            <a:spLocks noGrp="1"/>
          </p:cNvSpPr>
          <p:nvPr>
            <p:ph type="sldImg"/>
          </p:nvPr>
        </p:nvSpPr>
        <p:spPr/>
      </p:sp>
      <p:sp>
        <p:nvSpPr>
          <p:cNvPr id="82946" name="文本占位符 2"/>
          <p:cNvSpPr>
            <a:spLocks noGrp="1"/>
          </p:cNvSpPr>
          <p:nvPr>
            <p:ph type="body"/>
          </p:nvPr>
        </p:nvSpPr>
        <p:spPr/>
        <p:txBody>
          <a:bodyPr wrap="square" lIns="91440" tIns="45720" rIns="91440" bIns="45720" anchor="t"/>
          <a:p>
            <a:pPr lvl="0"/>
            <a:endParaRPr lang="zh-CN" altLang="en-US"/>
          </a:p>
        </p:txBody>
      </p:sp>
      <p:sp>
        <p:nvSpPr>
          <p:cNvPr id="82947" name="灯片编号占位符 3"/>
          <p:cNvSpPr>
            <a:spLocks noGrp="1"/>
          </p:cNvSpPr>
          <p:nvPr>
            <p:ph type="sldNum" sz="quarter"/>
          </p:nvPr>
        </p:nvSpPr>
        <p:spPr>
          <a:xfrm>
            <a:off x="3883025" y="8661400"/>
            <a:ext cx="2974975" cy="455613"/>
          </a:xfrm>
          <a:prstGeom prst="rect">
            <a:avLst/>
          </a:prstGeom>
          <a:noFill/>
          <a:ln w="9525">
            <a:noFill/>
          </a:ln>
        </p:spPr>
        <p:txBody>
          <a:bodyPr wrap="square" lIns="91440" tIns="45720" rIns="91440" bIns="45720" anchor="t"/>
          <a:p>
            <a:pPr lvl="0" algn="r"/>
            <a:fld id="{9A0DB2DC-4C9A-4742-B13C-FB6460FD3503}" type="slidenum">
              <a:rPr lang="zh-CN" altLang="en-US" sz="1200">
                <a:ea typeface="宋体" panose="02010600030101010101" pitchFamily="2" charset="-122"/>
              </a:rPr>
            </a:fld>
            <a:endParaRPr lang="zh-CN" altLang="en-US" sz="1200">
              <a:ea typeface="宋体" panose="02010600030101010101" pitchFamily="2" charset="-122"/>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7042" name="Rectangle 2"/>
          <p:cNvSpPr>
            <a:spLocks noGrp="1" noTextEdit="1"/>
          </p:cNvSpPr>
          <p:nvPr>
            <p:ph type="sldImg"/>
          </p:nvPr>
        </p:nvSpPr>
        <p:spPr>
          <a:xfrm>
            <a:off x="1144588" y="747713"/>
            <a:ext cx="4378325" cy="3284537"/>
          </a:xfrm>
        </p:spPr>
      </p:sp>
      <p:sp>
        <p:nvSpPr>
          <p:cNvPr id="87043" name="Rectangle 3"/>
          <p:cNvSpPr>
            <a:spLocks noGrp="1"/>
          </p:cNvSpPr>
          <p:nvPr>
            <p:ph type="body"/>
          </p:nvPr>
        </p:nvSpPr>
        <p:spPr>
          <a:xfrm>
            <a:off x="536575" y="4373563"/>
            <a:ext cx="5780088" cy="3941762"/>
          </a:xfrm>
        </p:spPr>
        <p:txBody>
          <a:bodyPr wrap="square" lIns="91440" tIns="45720" rIns="91440" bIns="45720" anchor="t"/>
          <a:p>
            <a:pPr lvl="0"/>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9090" name="幻灯片图像占位符 1"/>
          <p:cNvSpPr>
            <a:spLocks noGrp="1" noRot="1" noChangeAspect="1" noTextEdit="1"/>
          </p:cNvSpPr>
          <p:nvPr>
            <p:ph type="sldImg"/>
          </p:nvPr>
        </p:nvSpPr>
        <p:spPr>
          <a:xfrm>
            <a:off x="1147763" y="750888"/>
            <a:ext cx="4378325" cy="3284537"/>
          </a:xfrm>
        </p:spPr>
      </p:sp>
      <p:sp>
        <p:nvSpPr>
          <p:cNvPr id="89091" name="备注占位符 2"/>
          <p:cNvSpPr>
            <a:spLocks noGrp="1"/>
          </p:cNvSpPr>
          <p:nvPr>
            <p:ph type="body"/>
          </p:nvPr>
        </p:nvSpPr>
        <p:spPr/>
        <p:txBody>
          <a:bodyPr wrap="square" lIns="91440" tIns="45720" rIns="91440" bIns="45720" anchor="t"/>
          <a:p>
            <a:pPr lvl="0"/>
            <a:endParaRPr lang="zh-CN" altLang="en-US"/>
          </a:p>
        </p:txBody>
      </p:sp>
      <p:sp>
        <p:nvSpPr>
          <p:cNvPr id="89092"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1138" name="Rectangle 2"/>
          <p:cNvSpPr>
            <a:spLocks noGrp="1" noTextEdit="1"/>
          </p:cNvSpPr>
          <p:nvPr>
            <p:ph type="sldImg"/>
          </p:nvPr>
        </p:nvSpPr>
        <p:spPr>
          <a:xfrm>
            <a:off x="1144588" y="747713"/>
            <a:ext cx="4378325" cy="3284537"/>
          </a:xfrm>
        </p:spPr>
      </p:sp>
      <p:sp>
        <p:nvSpPr>
          <p:cNvPr id="91139" name="Rectangle 3"/>
          <p:cNvSpPr>
            <a:spLocks noGrp="1"/>
          </p:cNvSpPr>
          <p:nvPr>
            <p:ph type="body"/>
          </p:nvPr>
        </p:nvSpPr>
        <p:spPr>
          <a:xfrm>
            <a:off x="536575" y="4373563"/>
            <a:ext cx="5780088" cy="3941762"/>
          </a:xfrm>
        </p:spPr>
        <p:txBody>
          <a:bodyPr wrap="square" lIns="91440" tIns="45720" rIns="91440" bIns="45720" anchor="t"/>
          <a:p>
            <a:pPr lvl="0"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solidFill>
            <a:srgbClr val="FFFFFF"/>
          </a:solidFill>
        </p:spPr>
      </p:sp>
      <p:sp>
        <p:nvSpPr>
          <p:cNvPr id="16486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0354" name="幻灯片图像占位符 1"/>
          <p:cNvSpPr>
            <a:spLocks noGrp="1" noRot="1" noChangeAspect="1" noTextEdit="1"/>
          </p:cNvSpPr>
          <p:nvPr>
            <p:ph type="sldImg"/>
          </p:nvPr>
        </p:nvSpPr>
        <p:spPr>
          <a:xfrm>
            <a:off x="1147763" y="750888"/>
            <a:ext cx="4378325" cy="3284537"/>
          </a:xfrm>
        </p:spPr>
      </p:sp>
      <p:sp>
        <p:nvSpPr>
          <p:cNvPr id="100355" name="备注占位符 2"/>
          <p:cNvSpPr>
            <a:spLocks noGrp="1"/>
          </p:cNvSpPr>
          <p:nvPr>
            <p:ph type="body"/>
          </p:nvPr>
        </p:nvSpPr>
        <p:spPr/>
        <p:txBody>
          <a:bodyPr wrap="square" lIns="91440" tIns="45720" rIns="91440" bIns="45720" anchor="t"/>
          <a:p>
            <a:pPr lvl="0" eaLnBrk="1" hangingPunct="1">
              <a:lnSpc>
                <a:spcPct val="80000"/>
              </a:lnSpc>
            </a:pPr>
            <a:endParaRPr lang="zh-CN" altLang="en-US" sz="1000"/>
          </a:p>
          <a:p>
            <a:pPr lvl="0" eaLnBrk="1" hangingPunct="1">
              <a:lnSpc>
                <a:spcPct val="80000"/>
              </a:lnSpc>
            </a:pPr>
            <a:endParaRPr lang="zh-CN" altLang="en-US" sz="1000"/>
          </a:p>
          <a:p>
            <a:pPr lvl="0">
              <a:lnSpc>
                <a:spcPct val="80000"/>
              </a:lnSpc>
            </a:pPr>
            <a:endParaRPr lang="zh-CN" altLang="en-US" sz="1000"/>
          </a:p>
        </p:txBody>
      </p:sp>
      <p:sp>
        <p:nvSpPr>
          <p:cNvPr id="100356"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3426" name="Rectangle 2"/>
          <p:cNvSpPr>
            <a:spLocks noGrp="1" noTextEdit="1"/>
          </p:cNvSpPr>
          <p:nvPr>
            <p:ph type="sldImg"/>
          </p:nvPr>
        </p:nvSpPr>
        <p:spPr>
          <a:xfrm>
            <a:off x="1146175" y="749300"/>
            <a:ext cx="4378325" cy="3284538"/>
          </a:xfrm>
        </p:spPr>
      </p:sp>
      <p:sp>
        <p:nvSpPr>
          <p:cNvPr id="103427" name="Rectangle 3"/>
          <p:cNvSpPr>
            <a:spLocks noGrp="1"/>
          </p:cNvSpPr>
          <p:nvPr>
            <p:ph type="body"/>
          </p:nvPr>
        </p:nvSpPr>
        <p:spPr>
          <a:xfrm>
            <a:off x="536575" y="4373563"/>
            <a:ext cx="5780088" cy="3941762"/>
          </a:xfrm>
        </p:spPr>
        <p:txBody>
          <a:bodyPr wrap="square" lIns="91440" tIns="45720" rIns="91440" bIns="45720" anchor="t"/>
          <a:p>
            <a:pPr marL="0" lvl="1" indent="457200" eaLnBrk="1" hangingPunct="1"/>
            <a:endParaRPr lang="zh-CN" altLang="en-US" sz="2400"/>
          </a:p>
          <a:p>
            <a:pPr lvl="0" eaLnBrk="1" hangingPunct="1"/>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9570" name="幻灯片图像占位符 1"/>
          <p:cNvSpPr>
            <a:spLocks noGrp="1" noRot="1" noChangeAspect="1" noTextEdit="1"/>
          </p:cNvSpPr>
          <p:nvPr>
            <p:ph type="sldImg"/>
          </p:nvPr>
        </p:nvSpPr>
        <p:spPr>
          <a:xfrm>
            <a:off x="1147763" y="750888"/>
            <a:ext cx="4378325" cy="3284537"/>
          </a:xfrm>
        </p:spPr>
      </p:sp>
      <p:sp>
        <p:nvSpPr>
          <p:cNvPr id="109571" name="备注占位符 2"/>
          <p:cNvSpPr>
            <a:spLocks noGrp="1"/>
          </p:cNvSpPr>
          <p:nvPr>
            <p:ph type="body"/>
          </p:nvPr>
        </p:nvSpPr>
        <p:spPr/>
        <p:txBody>
          <a:bodyPr wrap="square" lIns="91440" tIns="45720" rIns="91440" bIns="45720" anchor="t"/>
          <a:p>
            <a:pPr lvl="0" eaLnBrk="1" hangingPunct="1">
              <a:lnSpc>
                <a:spcPct val="90000"/>
              </a:lnSpc>
            </a:pPr>
            <a:endParaRPr lang="zh-CN" altLang="en-US">
              <a:solidFill>
                <a:schemeClr val="accent2"/>
              </a:solidFill>
            </a:endParaRPr>
          </a:p>
        </p:txBody>
      </p:sp>
      <p:sp>
        <p:nvSpPr>
          <p:cNvPr id="109572"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15714" name="幻灯片图像占位符 1"/>
          <p:cNvSpPr>
            <a:spLocks noGrp="1" noRot="1" noChangeAspect="1" noTextEdit="1"/>
          </p:cNvSpPr>
          <p:nvPr>
            <p:ph type="sldImg"/>
          </p:nvPr>
        </p:nvSpPr>
        <p:spPr>
          <a:xfrm>
            <a:off x="1147763" y="750888"/>
            <a:ext cx="4378325" cy="3284537"/>
          </a:xfrm>
        </p:spPr>
      </p:sp>
      <p:sp>
        <p:nvSpPr>
          <p:cNvPr id="115715" name="备注占位符 2"/>
          <p:cNvSpPr>
            <a:spLocks noGrp="1"/>
          </p:cNvSpPr>
          <p:nvPr>
            <p:ph type="body"/>
          </p:nvPr>
        </p:nvSpPr>
        <p:spPr/>
        <p:txBody>
          <a:bodyPr wrap="square" lIns="91440" tIns="45720" rIns="91440" bIns="45720" anchor="t"/>
          <a:p>
            <a:pPr lvl="0"/>
            <a:endParaRPr lang="zh-CN" altLang="en-US"/>
          </a:p>
        </p:txBody>
      </p:sp>
      <p:sp>
        <p:nvSpPr>
          <p:cNvPr id="115716"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17762" name="幻灯片图像占位符 1"/>
          <p:cNvSpPr>
            <a:spLocks noGrp="1" noRot="1" noChangeAspect="1" noTextEdit="1"/>
          </p:cNvSpPr>
          <p:nvPr>
            <p:ph type="sldImg"/>
          </p:nvPr>
        </p:nvSpPr>
        <p:spPr>
          <a:xfrm>
            <a:off x="1147763" y="750888"/>
            <a:ext cx="4378325" cy="3284537"/>
          </a:xfrm>
        </p:spPr>
      </p:sp>
      <p:sp>
        <p:nvSpPr>
          <p:cNvPr id="117763" name="备注占位符 2"/>
          <p:cNvSpPr>
            <a:spLocks noGrp="1"/>
          </p:cNvSpPr>
          <p:nvPr>
            <p:ph type="body"/>
          </p:nvPr>
        </p:nvSpPr>
        <p:spPr/>
        <p:txBody>
          <a:bodyPr wrap="square" lIns="91440" tIns="45720" rIns="91440" bIns="45720" anchor="t"/>
          <a:p>
            <a:pPr lvl="0">
              <a:lnSpc>
                <a:spcPct val="70000"/>
              </a:lnSpc>
            </a:pPr>
            <a:endParaRPr lang="en-US" altLang="zh-CN" sz="2300"/>
          </a:p>
          <a:p>
            <a:pPr lvl="0">
              <a:lnSpc>
                <a:spcPct val="70000"/>
              </a:lnSpc>
            </a:pPr>
            <a:endParaRPr lang="zh-CN" altLang="en-US" sz="2300"/>
          </a:p>
          <a:p>
            <a:pPr lvl="0">
              <a:lnSpc>
                <a:spcPct val="80000"/>
              </a:lnSpc>
            </a:pPr>
            <a:endParaRPr lang="zh-CN" altLang="en-US" sz="900"/>
          </a:p>
        </p:txBody>
      </p:sp>
      <p:sp>
        <p:nvSpPr>
          <p:cNvPr id="117764" name="灯片编号占位符 3"/>
          <p:cNvSpPr txBox="1">
            <a:spLocks noGrp="1"/>
          </p:cNvSpPr>
          <p:nvPr/>
        </p:nvSpPr>
        <p:spPr>
          <a:xfrm>
            <a:off x="3883025" y="8661400"/>
            <a:ext cx="2974975" cy="455613"/>
          </a:xfrm>
          <a:prstGeom prst="rect">
            <a:avLst/>
          </a:prstGeom>
          <a:noFill/>
          <a:ln w="9525">
            <a:noFill/>
          </a:ln>
        </p:spPr>
        <p:txBody>
          <a:bodyPr anchor="t"/>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solidFill>
            <a:srgbClr val="FFFFFF"/>
          </a:solidFill>
        </p:spPr>
      </p:sp>
      <p:sp>
        <p:nvSpPr>
          <p:cNvPr id="16691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solidFill>
            <a:srgbClr val="FFFFFF"/>
          </a:solidFill>
        </p:spPr>
      </p:sp>
      <p:sp>
        <p:nvSpPr>
          <p:cNvPr id="16793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solidFill>
            <a:srgbClr val="FFFFFF"/>
          </a:solidFill>
        </p:spPr>
      </p:sp>
      <p:sp>
        <p:nvSpPr>
          <p:cNvPr id="1689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p:sp>
      <p:sp>
        <p:nvSpPr>
          <p:cNvPr id="1699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p:sp>
      <p:sp>
        <p:nvSpPr>
          <p:cNvPr id="1710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solidFill>
            <a:srgbClr val="FFFFFF"/>
          </a:solidFill>
        </p:spPr>
      </p:sp>
      <p:sp>
        <p:nvSpPr>
          <p:cNvPr id="15053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p:sp>
      <p:sp>
        <p:nvSpPr>
          <p:cNvPr id="172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p:sp>
      <p:sp>
        <p:nvSpPr>
          <p:cNvPr id="1730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solidFill>
            <a:srgbClr val="FFFFFF"/>
          </a:solidFill>
        </p:spPr>
      </p:sp>
      <p:sp>
        <p:nvSpPr>
          <p:cNvPr id="17408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p:sp>
      <p:sp>
        <p:nvSpPr>
          <p:cNvPr id="175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33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defTabSz="98933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defTabSz="98933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defTabSz="98933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defTabSz="98933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defTabSz="98933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8933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8933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8933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B431B7FD-C87D-40F8-BFBA-CAD50B1D16F4}" type="slidenum">
              <a:rPr lang="en-US" altLang="zh-CN" sz="1300">
                <a:latin typeface="Arial" panose="020B0604020202020204" pitchFamily="34" charset="0"/>
              </a:rPr>
            </a:fld>
            <a:endParaRPr lang="en-US" altLang="zh-CN" sz="1300">
              <a:latin typeface="Arial" panose="020B0604020202020204" pitchFamily="34" charset="0"/>
            </a:endParaRPr>
          </a:p>
        </p:txBody>
      </p:sp>
      <p:sp>
        <p:nvSpPr>
          <p:cNvPr id="176131" name="Rectangle 2"/>
          <p:cNvSpPr>
            <a:spLocks noGrp="1" noRot="1" noChangeAspect="1" noChangeArrowheads="1" noTextEdit="1"/>
          </p:cNvSpPr>
          <p:nvPr>
            <p:ph type="sldImg"/>
          </p:nvPr>
        </p:nvSpPr>
        <p:spPr/>
      </p:sp>
      <p:sp>
        <p:nvSpPr>
          <p:cNvPr id="176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solidFill>
            <a:srgbClr val="FFFFFF"/>
          </a:solidFill>
        </p:spPr>
      </p:sp>
      <p:sp>
        <p:nvSpPr>
          <p:cNvPr id="17715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solidFill>
            <a:srgbClr val="FFFFFF"/>
          </a:solidFill>
        </p:spPr>
      </p:sp>
      <p:sp>
        <p:nvSpPr>
          <p:cNvPr id="17817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p:sp>
      <p:sp>
        <p:nvSpPr>
          <p:cNvPr id="1792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p:sp>
      <p:sp>
        <p:nvSpPr>
          <p:cNvPr id="180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p:sp>
      <p:sp>
        <p:nvSpPr>
          <p:cNvPr id="1812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solidFill>
            <a:srgbClr val="FFFFFF"/>
          </a:solidFill>
        </p:spPr>
      </p:sp>
      <p:sp>
        <p:nvSpPr>
          <p:cNvPr id="15257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p:sp>
      <p:sp>
        <p:nvSpPr>
          <p:cNvPr id="182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p:sp>
      <p:sp>
        <p:nvSpPr>
          <p:cNvPr id="1832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p:sp>
      <p:sp>
        <p:nvSpPr>
          <p:cNvPr id="184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p:sp>
      <p:sp>
        <p:nvSpPr>
          <p:cNvPr id="185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p:sp>
      <p:sp>
        <p:nvSpPr>
          <p:cNvPr id="1873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p:sp>
      <p:sp>
        <p:nvSpPr>
          <p:cNvPr id="188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p:sp>
      <p:sp>
        <p:nvSpPr>
          <p:cNvPr id="189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p:sp>
      <p:sp>
        <p:nvSpPr>
          <p:cNvPr id="190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p:sp>
      <p:sp>
        <p:nvSpPr>
          <p:cNvPr id="1914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p:sp>
      <p:sp>
        <p:nvSpPr>
          <p:cNvPr id="1925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050"/>
          <p:cNvSpPr>
            <a:spLocks noGrp="1" noRot="1" noChangeAspect="1" noChangeArrowheads="1" noTextEdit="1"/>
          </p:cNvSpPr>
          <p:nvPr>
            <p:ph type="sldImg"/>
          </p:nvPr>
        </p:nvSpPr>
        <p:spPr>
          <a:solidFill>
            <a:srgbClr val="FFFFFF"/>
          </a:solidFill>
        </p:spPr>
      </p:sp>
      <p:sp>
        <p:nvSpPr>
          <p:cNvPr id="153603" name="Rectangle 2051"/>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solidFill>
            <a:srgbClr val="FFFFFF"/>
          </a:solidFill>
        </p:spPr>
      </p:sp>
      <p:sp>
        <p:nvSpPr>
          <p:cNvPr id="1945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p:sp>
      <p:sp>
        <p:nvSpPr>
          <p:cNvPr id="195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p:sp>
      <p:sp>
        <p:nvSpPr>
          <p:cNvPr id="1986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solidFill>
            <a:srgbClr val="FFFFFF"/>
          </a:solidFill>
        </p:spPr>
      </p:sp>
      <p:sp>
        <p:nvSpPr>
          <p:cNvPr id="19661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p:sp>
      <p:sp>
        <p:nvSpPr>
          <p:cNvPr id="199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p:sp>
      <p:sp>
        <p:nvSpPr>
          <p:cNvPr id="200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p:sp>
      <p:sp>
        <p:nvSpPr>
          <p:cNvPr id="201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p:sp>
      <p:sp>
        <p:nvSpPr>
          <p:cNvPr id="202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p:sp>
      <p:sp>
        <p:nvSpPr>
          <p:cNvPr id="203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026"/>
          <p:cNvSpPr>
            <a:spLocks noGrp="1" noRot="1" noChangeAspect="1" noChangeArrowheads="1" noTextEdit="1"/>
          </p:cNvSpPr>
          <p:nvPr>
            <p:ph type="sldImg"/>
          </p:nvPr>
        </p:nvSpPr>
        <p:spPr>
          <a:solidFill>
            <a:srgbClr val="FFFFFF"/>
          </a:solidFill>
        </p:spPr>
      </p:sp>
      <p:sp>
        <p:nvSpPr>
          <p:cNvPr id="154627"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p:sp>
      <p:sp>
        <p:nvSpPr>
          <p:cNvPr id="204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p:sp>
      <p:sp>
        <p:nvSpPr>
          <p:cNvPr id="205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p:sp>
      <p:sp>
        <p:nvSpPr>
          <p:cNvPr id="2068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p:sp>
      <p:sp>
        <p:nvSpPr>
          <p:cNvPr id="2088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p:sp>
      <p:sp>
        <p:nvSpPr>
          <p:cNvPr id="2129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p:sp>
      <p:sp>
        <p:nvSpPr>
          <p:cNvPr id="214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p:sp>
      <p:sp>
        <p:nvSpPr>
          <p:cNvPr id="2150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p:sp>
      <p:sp>
        <p:nvSpPr>
          <p:cNvPr id="216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p:sp>
      <p:sp>
        <p:nvSpPr>
          <p:cNvPr id="2170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solidFill>
            <a:srgbClr val="FFFFFF"/>
          </a:solidFill>
        </p:spPr>
      </p:sp>
      <p:sp>
        <p:nvSpPr>
          <p:cNvPr id="15565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p:sp>
      <p:sp>
        <p:nvSpPr>
          <p:cNvPr id="218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p:sp>
      <p:sp>
        <p:nvSpPr>
          <p:cNvPr id="2232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p:sp>
      <p:sp>
        <p:nvSpPr>
          <p:cNvPr id="224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p:sp>
      <p:sp>
        <p:nvSpPr>
          <p:cNvPr id="2252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p:sp>
      <p:sp>
        <p:nvSpPr>
          <p:cNvPr id="2273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p:sp>
      <p:sp>
        <p:nvSpPr>
          <p:cNvPr id="2273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p:sp>
      <p:sp>
        <p:nvSpPr>
          <p:cNvPr id="2273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p:sp>
      <p:sp>
        <p:nvSpPr>
          <p:cNvPr id="2273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p:sp>
      <p:sp>
        <p:nvSpPr>
          <p:cNvPr id="228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p:sp>
      <p:sp>
        <p:nvSpPr>
          <p:cNvPr id="2293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solidFill>
            <a:srgbClr val="FFFFFF"/>
          </a:solidFill>
        </p:spPr>
      </p:sp>
      <p:sp>
        <p:nvSpPr>
          <p:cNvPr id="15667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p:sp>
      <p:sp>
        <p:nvSpPr>
          <p:cNvPr id="2314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p:sp>
      <p:sp>
        <p:nvSpPr>
          <p:cNvPr id="232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Arial" panose="020B0604020202020204" pitchFamily="34" charset="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p:sp>
      <p:sp>
        <p:nvSpPr>
          <p:cNvPr id="2334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p:sp>
      <p:sp>
        <p:nvSpPr>
          <p:cNvPr id="234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p:sp>
      <p:sp>
        <p:nvSpPr>
          <p:cNvPr id="2355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p:sp>
      <p:sp>
        <p:nvSpPr>
          <p:cNvPr id="236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p:sp>
      <p:sp>
        <p:nvSpPr>
          <p:cNvPr id="2375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p:sp>
      <p:sp>
        <p:nvSpPr>
          <p:cNvPr id="238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p:sp>
      <p:sp>
        <p:nvSpPr>
          <p:cNvPr id="2396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p:sp>
      <p:sp>
        <p:nvSpPr>
          <p:cNvPr id="240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solidFill>
            <a:srgbClr val="FFFFFF"/>
          </a:solidFill>
        </p:spPr>
      </p:sp>
      <p:sp>
        <p:nvSpPr>
          <p:cNvPr id="15769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p:sp>
      <p:sp>
        <p:nvSpPr>
          <p:cNvPr id="2416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p:sp>
      <p:sp>
        <p:nvSpPr>
          <p:cNvPr id="2426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p:sp>
      <p:sp>
        <p:nvSpPr>
          <p:cNvPr id="2437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p:sp>
      <p:sp>
        <p:nvSpPr>
          <p:cNvPr id="2437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p:sp>
      <p:sp>
        <p:nvSpPr>
          <p:cNvPr id="2437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p:sp>
      <p:sp>
        <p:nvSpPr>
          <p:cNvPr id="2437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p:sp>
      <p:sp>
        <p:nvSpPr>
          <p:cNvPr id="2437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ChangeArrowheads="1" noTextEdit="1"/>
          </p:cNvSpPr>
          <p:nvPr>
            <p:ph type="sldImg"/>
          </p:nvPr>
        </p:nvSpPr>
        <p:spPr>
          <a:solidFill>
            <a:srgbClr val="FFFFFF"/>
          </a:solidFill>
        </p:spPr>
      </p:sp>
      <p:sp>
        <p:nvSpPr>
          <p:cNvPr id="2457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spect="1" noChangeArrowheads="1" noTextEdit="1"/>
          </p:cNvSpPr>
          <p:nvPr>
            <p:ph type="sldImg"/>
          </p:nvPr>
        </p:nvSpPr>
        <p:spPr>
          <a:solidFill>
            <a:srgbClr val="FFFFFF"/>
          </a:solidFill>
        </p:spPr>
      </p:sp>
      <p:sp>
        <p:nvSpPr>
          <p:cNvPr id="246787" name="Rectangle 3"/>
          <p:cNvSpPr>
            <a:spLocks noGrp="1" noChangeArrowheads="1"/>
          </p:cNvSpPr>
          <p:nvPr>
            <p:ph type="body" idx="1"/>
          </p:nvPr>
        </p:nvSpPr>
        <p:spPr>
          <a:solidFill>
            <a:srgbClr val="FFFFFF"/>
          </a:solidFill>
          <a:ln>
            <a:solidFill>
              <a:srgbClr val="000000"/>
            </a:solidFill>
          </a:ln>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p:sp>
      <p:sp>
        <p:nvSpPr>
          <p:cNvPr id="247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solidFill>
            <a:srgbClr val="FFFFFF"/>
          </a:solidFill>
        </p:spPr>
      </p:sp>
      <p:sp>
        <p:nvSpPr>
          <p:cNvPr id="15974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a:solidFill>
            <a:srgbClr val="FFFFFF"/>
          </a:solidFill>
        </p:spPr>
      </p:sp>
      <p:sp>
        <p:nvSpPr>
          <p:cNvPr id="248835" name="Rectangle 3"/>
          <p:cNvSpPr>
            <a:spLocks noGrp="1" noChangeArrowheads="1"/>
          </p:cNvSpPr>
          <p:nvPr>
            <p:ph type="body" idx="1"/>
          </p:nvPr>
        </p:nvSpPr>
        <p:spPr>
          <a:solidFill>
            <a:srgbClr val="FFFFFF"/>
          </a:solidFill>
          <a:ln>
            <a:solidFill>
              <a:srgbClr val="000000"/>
            </a:solidFill>
          </a:ln>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a:solidFill>
            <a:srgbClr val="FFFFFF"/>
          </a:solidFill>
        </p:spPr>
      </p:sp>
      <p:sp>
        <p:nvSpPr>
          <p:cNvPr id="249859" name="Rectangle 3"/>
          <p:cNvSpPr>
            <a:spLocks noGrp="1" noChangeArrowheads="1"/>
          </p:cNvSpPr>
          <p:nvPr>
            <p:ph type="body" idx="1"/>
          </p:nvPr>
        </p:nvSpPr>
        <p:spPr>
          <a:solidFill>
            <a:srgbClr val="FFFFFF"/>
          </a:solidFill>
          <a:ln>
            <a:solidFill>
              <a:srgbClr val="000000"/>
            </a:solidFill>
          </a:ln>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p:sp>
      <p:sp>
        <p:nvSpPr>
          <p:cNvPr id="2508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p:sp>
      <p:sp>
        <p:nvSpPr>
          <p:cNvPr id="251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spect="1" noChangeArrowheads="1" noTextEdit="1"/>
          </p:cNvSpPr>
          <p:nvPr>
            <p:ph type="sldImg"/>
          </p:nvPr>
        </p:nvSpPr>
        <p:spPr>
          <a:solidFill>
            <a:srgbClr val="FFFFFF"/>
          </a:solidFill>
        </p:spPr>
      </p:sp>
      <p:sp>
        <p:nvSpPr>
          <p:cNvPr id="253955" name="Rectangle 3"/>
          <p:cNvSpPr>
            <a:spLocks noGrp="1" noChangeArrowheads="1"/>
          </p:cNvSpPr>
          <p:nvPr>
            <p:ph type="body" idx="1"/>
          </p:nvPr>
        </p:nvSpPr>
        <p:spPr>
          <a:solidFill>
            <a:srgbClr val="FFFFFF"/>
          </a:solidFill>
          <a:ln>
            <a:solidFill>
              <a:srgbClr val="000000"/>
            </a:solidFill>
          </a:ln>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spect="1" noChangeArrowheads="1" noTextEdit="1"/>
          </p:cNvSpPr>
          <p:nvPr>
            <p:ph type="sldImg"/>
          </p:nvPr>
        </p:nvSpPr>
        <p:spPr/>
      </p:sp>
      <p:sp>
        <p:nvSpPr>
          <p:cNvPr id="2549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p:sp>
      <p:sp>
        <p:nvSpPr>
          <p:cNvPr id="256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solidFill>
            <a:srgbClr val="FFFFFF"/>
          </a:solidFill>
        </p:spPr>
      </p:sp>
      <p:sp>
        <p:nvSpPr>
          <p:cNvPr id="259075" name="Rectangle 3"/>
          <p:cNvSpPr>
            <a:spLocks noGrp="1" noChangeArrowheads="1"/>
          </p:cNvSpPr>
          <p:nvPr>
            <p:ph type="body" idx="1"/>
          </p:nvPr>
        </p:nvSpPr>
        <p:spPr>
          <a:solidFill>
            <a:srgbClr val="FFFFFF"/>
          </a:solidFill>
          <a:ln>
            <a:solidFill>
              <a:srgbClr val="000000"/>
            </a:solidFill>
          </a:ln>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solidFill>
            <a:srgbClr val="FFFFFF"/>
          </a:solidFill>
        </p:spPr>
      </p:sp>
      <p:sp>
        <p:nvSpPr>
          <p:cNvPr id="261123" name="Rectangle 3"/>
          <p:cNvSpPr>
            <a:spLocks noGrp="1" noChangeArrowheads="1"/>
          </p:cNvSpPr>
          <p:nvPr>
            <p:ph type="body" idx="1"/>
          </p:nvPr>
        </p:nvSpPr>
        <p:spPr>
          <a:solidFill>
            <a:srgbClr val="FFFFFF"/>
          </a:solidFill>
          <a:ln>
            <a:solidFill>
              <a:srgbClr val="000000"/>
            </a:solidFill>
          </a:ln>
        </p:spPr>
        <p:txBody>
          <a:bodyPr lIns="91425" tIns="45712" rIns="91425" bIns="45712"/>
          <a:lstStyle/>
          <a:p>
            <a:pPr eaLnBrk="1" hangingPunct="1"/>
            <a:endParaRPr lang="en-US" altLang="zh-CN" dirty="0"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灯片编号占位符 3"/>
          <p:cNvSpPr>
            <a:spLocks noGrp="1"/>
          </p:cNvSpPr>
          <p:nvPr>
            <p:ph type="sldNum" sz="quarter" idx="10"/>
          </p:nvPr>
        </p:nvSpPr>
        <p:spPr/>
        <p:txBody>
          <a:bodyPr/>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1261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12616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457200"/>
            <a:ext cx="7793038" cy="762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524000"/>
            <a:ext cx="3810000" cy="44196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876800" y="1524000"/>
            <a:ext cx="3810000" cy="21336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876800" y="3810000"/>
            <a:ext cx="3810000" cy="21336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457200"/>
            <a:ext cx="7793038" cy="762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4400" y="1524000"/>
            <a:ext cx="7772400" cy="4419600"/>
          </a:xfrm>
        </p:spPr>
        <p:txBody>
          <a:bodyPr/>
          <a:lstStyle/>
          <a:p>
            <a:pPr lvl="0"/>
            <a:endParaRPr lang="zh-CN" alt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125538"/>
            <a:ext cx="4038600" cy="5000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125538"/>
            <a:ext cx="4038600" cy="5000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fontAlgn="base"/>
            <a:endParaRPr lang="zh-CN" altLang="en-US" strike="noStrike"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0" y="0"/>
            <a:ext cx="9144000" cy="693738"/>
          </a:xfrm>
          <a:prstGeom prst="rect">
            <a:avLst/>
          </a:prstGeom>
          <a:gradFill rotWithShape="1">
            <a:gsLst>
              <a:gs pos="0">
                <a:srgbClr val="0000FF"/>
              </a:gs>
              <a:gs pos="100000">
                <a:schemeClr val="tx1"/>
              </a:gs>
            </a:gsLst>
            <a:lin ang="18900000" scaled="1"/>
            <a:tileRect/>
          </a:gradFill>
          <a:ln w="9525">
            <a:noFill/>
          </a:ln>
        </p:spPr>
        <p:txBody>
          <a:bodyPr wrap="square" lIns="91440" tIns="45720" rIns="91440" bIns="45720" anchor="ctr" anchorCtr="1"/>
          <a:p>
            <a:pPr lvl="0"/>
            <a:r>
              <a:rPr lang="zh-CN" altLang="en-US"/>
              <a:t>单击此处编辑母版标题样式</a:t>
            </a:r>
            <a:endParaRPr lang="zh-CN" altLang="en-US"/>
          </a:p>
        </p:txBody>
      </p:sp>
      <p:sp>
        <p:nvSpPr>
          <p:cNvPr id="1027" name="Rectangle 3"/>
          <p:cNvSpPr>
            <a:spLocks noGrp="1"/>
          </p:cNvSpPr>
          <p:nvPr>
            <p:ph type="body"/>
          </p:nvPr>
        </p:nvSpPr>
        <p:spPr>
          <a:xfrm>
            <a:off x="457200" y="1125538"/>
            <a:ext cx="8229600" cy="5000625"/>
          </a:xfrm>
          <a:prstGeom prst="rect">
            <a:avLst/>
          </a:prstGeom>
          <a:noFill/>
          <a:ln w="9525">
            <a:noFill/>
          </a:ln>
        </p:spPr>
        <p:txBody>
          <a:bodyPr wrap="square" lIns="91440" tIns="45720" rIns="91440" bIns="45720" anchor="t"/>
          <a:p>
            <a:pPr lvl="0"/>
            <a:r>
              <a:rPr lang="zh-CN" altLang="en-US"/>
              <a:t>单击此处编辑母版文本样式</a:t>
            </a:r>
            <a:endParaRPr lang="en-US" altLang="zh-CN"/>
          </a:p>
          <a:p>
            <a:pPr lvl="1" indent="-285750"/>
            <a:r>
              <a:rPr lang="zh-CN" altLang="en-US"/>
              <a:t>第二级</a:t>
            </a:r>
            <a:endParaRPr lang="en-US" altLang="zh-CN"/>
          </a:p>
          <a:p>
            <a:pPr lvl="2" indent="-228600"/>
            <a:r>
              <a:rPr lang="zh-CN" altLang="en-US"/>
              <a:t>第三级</a:t>
            </a:r>
            <a:endParaRPr lang="en-US" altLang="zh-CN"/>
          </a:p>
          <a:p>
            <a:pPr lvl="3" indent="-228600"/>
            <a:r>
              <a:rPr lang="zh-CN" altLang="en-US"/>
              <a:t>第四级</a:t>
            </a:r>
            <a:endParaRPr lang="en-US" altLang="zh-CN"/>
          </a:p>
          <a:p>
            <a:pPr lvl="4" indent="-228600"/>
            <a:r>
              <a:rPr lang="zh-CN" altLang="en-US"/>
              <a:t>第五级</a:t>
            </a:r>
            <a:endParaRPr lang="zh-CN" altLang="en-US"/>
          </a:p>
        </p:txBody>
      </p:sp>
      <p:sp>
        <p:nvSpPr>
          <p:cNvPr id="1028" name="Rectangle 4"/>
          <p:cNvSpPr>
            <a:spLocks noGrp="1" noChangeArrowheads="1"/>
          </p:cNvSpPr>
          <p:nvPr>
            <p:ph type="sldNum" sz="quarter" idx="4"/>
          </p:nvPr>
        </p:nvSpPr>
        <p:spPr bwMode="auto">
          <a:xfrm>
            <a:off x="7010400" y="6381750"/>
            <a:ext cx="2133600" cy="476250"/>
          </a:xfrm>
          <a:prstGeom prst="rect">
            <a:avLst/>
          </a:prstGeom>
          <a:noFill/>
          <a:ln w="9525">
            <a:noFill/>
            <a:miter lim="800000"/>
          </a:ln>
        </p:spPr>
        <p:txBody>
          <a:bodyPr vert="horz" wrap="square" lIns="91440" tIns="45720" rIns="91440" bIns="45720" numCol="1" anchor="t" anchorCtr="0" compatLnSpc="1"/>
          <a:lstStyle>
            <a:lvl1pPr algn="r">
              <a:defRPr sz="1400"/>
            </a:lvl1pPr>
          </a:lstStyle>
          <a:p>
            <a:pPr fontAlgn="base"/>
            <a:fld id="{4C871B6D-5C08-48F9-BA67-FE05D263914F}" type="slidenum">
              <a:rPr lang="zh-CN" altLang="en-US" strike="noStrike" noProof="1">
                <a:latin typeface="Calibri" panose="020F0502020204030204" pitchFamily="34" charset="0"/>
                <a:ea typeface="楷体" panose="02010609060101010101" pitchFamily="49" charset="-122"/>
                <a:cs typeface="+mn-cs"/>
              </a:rPr>
            </a:fld>
            <a:endParaRPr lang="en-US" altLang="zh-CN" strike="noStrike" noProof="1"/>
          </a:p>
        </p:txBody>
      </p:sp>
      <p:sp>
        <p:nvSpPr>
          <p:cNvPr id="1029" name="Rectangle 6"/>
          <p:cNvSpPr/>
          <p:nvPr/>
        </p:nvSpPr>
        <p:spPr>
          <a:xfrm rot="10800000">
            <a:off x="0" y="6597650"/>
            <a:ext cx="4500563" cy="260350"/>
          </a:xfrm>
          <a:prstGeom prst="rect">
            <a:avLst/>
          </a:prstGeom>
          <a:solidFill>
            <a:schemeClr val="tx2"/>
          </a:solidFill>
          <a:ln w="9525">
            <a:noFill/>
          </a:ln>
        </p:spPr>
        <p:txBody>
          <a:bodyPr rot="10800000" wrap="none" anchor="ctr" anchorCtr="1"/>
          <a:p>
            <a:pPr lvl="0" algn="ctr"/>
            <a:r>
              <a:rPr lang="en-US" altLang="zh-CN" sz="1600">
                <a:solidFill>
                  <a:schemeClr val="bg1"/>
                </a:solidFill>
                <a:latin typeface="Calibri" panose="020F0502020204030204" pitchFamily="34" charset="0"/>
                <a:ea typeface="楷体" panose="02010609060101010101" pitchFamily="49" charset="-122"/>
              </a:rPr>
              <a:t>Natural Language Processing</a:t>
            </a:r>
            <a:endParaRPr lang="en-US" altLang="zh-CN" sz="1600">
              <a:solidFill>
                <a:schemeClr val="bg1"/>
              </a:solidFill>
              <a:latin typeface="Calibri" panose="020F0502020204030204" pitchFamily="34" charset="0"/>
              <a:ea typeface="楷体" panose="02010609060101010101" pitchFamily="49" charset="-122"/>
            </a:endParaRPr>
          </a:p>
        </p:txBody>
      </p:sp>
      <p:sp>
        <p:nvSpPr>
          <p:cNvPr id="1030" name="Rectangle 6"/>
          <p:cNvSpPr/>
          <p:nvPr/>
        </p:nvSpPr>
        <p:spPr>
          <a:xfrm rot="10800000">
            <a:off x="4500563" y="6597650"/>
            <a:ext cx="4643437" cy="260350"/>
          </a:xfrm>
          <a:prstGeom prst="rect">
            <a:avLst/>
          </a:prstGeom>
          <a:solidFill>
            <a:srgbClr val="0000FF"/>
          </a:solidFill>
          <a:ln w="9525">
            <a:noFill/>
          </a:ln>
        </p:spPr>
        <p:txBody>
          <a:bodyPr rot="10800000" wrap="none" anchor="ctr" anchorCtr="1"/>
          <a:p>
            <a:pPr lvl="0" algn="ctr"/>
            <a:endParaRPr lang="en-US" altLang="zh-CN" sz="1600">
              <a:solidFill>
                <a:schemeClr val="bg1"/>
              </a:solidFill>
              <a:latin typeface="Calibri" panose="020F0502020204030204" pitchFamily="34" charset="0"/>
              <a:ea typeface="楷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000">
          <a:solidFill>
            <a:schemeClr val="bg1"/>
          </a:solidFill>
          <a:latin typeface="+mj-lt"/>
          <a:ea typeface="+mj-ea"/>
          <a:cs typeface="楷体" panose="02010609060101010101" pitchFamily="49" charset="-122"/>
        </a:defRPr>
      </a:lvl1pPr>
      <a:lvl2pPr algn="ctr" rtl="0" eaLnBrk="0" fontAlgn="base" hangingPunct="0">
        <a:spcBef>
          <a:spcPct val="0"/>
        </a:spcBef>
        <a:spcAft>
          <a:spcPct val="0"/>
        </a:spcAft>
        <a:defRPr sz="4000">
          <a:solidFill>
            <a:schemeClr val="bg1"/>
          </a:solidFill>
          <a:latin typeface="Calibri" panose="020F0502020204030204" pitchFamily="34" charset="0"/>
          <a:ea typeface="楷体" panose="02010609060101010101" pitchFamily="49" charset="-122"/>
          <a:cs typeface="楷体" panose="02010609060101010101" pitchFamily="49" charset="-122"/>
        </a:defRPr>
      </a:lvl2pPr>
      <a:lvl3pPr algn="ctr" rtl="0" eaLnBrk="0" fontAlgn="base" hangingPunct="0">
        <a:spcBef>
          <a:spcPct val="0"/>
        </a:spcBef>
        <a:spcAft>
          <a:spcPct val="0"/>
        </a:spcAft>
        <a:defRPr sz="4000">
          <a:solidFill>
            <a:schemeClr val="bg1"/>
          </a:solidFill>
          <a:latin typeface="Calibri" panose="020F0502020204030204" pitchFamily="34" charset="0"/>
          <a:ea typeface="楷体" panose="02010609060101010101" pitchFamily="49" charset="-122"/>
          <a:cs typeface="楷体" panose="02010609060101010101" pitchFamily="49" charset="-122"/>
        </a:defRPr>
      </a:lvl3pPr>
      <a:lvl4pPr algn="ctr" rtl="0" eaLnBrk="0" fontAlgn="base" hangingPunct="0">
        <a:spcBef>
          <a:spcPct val="0"/>
        </a:spcBef>
        <a:spcAft>
          <a:spcPct val="0"/>
        </a:spcAft>
        <a:defRPr sz="4000">
          <a:solidFill>
            <a:schemeClr val="bg1"/>
          </a:solidFill>
          <a:latin typeface="Calibri" panose="020F0502020204030204" pitchFamily="34" charset="0"/>
          <a:ea typeface="楷体" panose="02010609060101010101" pitchFamily="49" charset="-122"/>
          <a:cs typeface="楷体" panose="02010609060101010101" pitchFamily="49" charset="-122"/>
        </a:defRPr>
      </a:lvl4pPr>
      <a:lvl5pPr algn="ctr" rtl="0" eaLnBrk="0" fontAlgn="base" hangingPunct="0">
        <a:spcBef>
          <a:spcPct val="0"/>
        </a:spcBef>
        <a:spcAft>
          <a:spcPct val="0"/>
        </a:spcAft>
        <a:defRPr sz="4000">
          <a:solidFill>
            <a:schemeClr val="bg1"/>
          </a:solidFill>
          <a:latin typeface="Calibri" panose="020F0502020204030204" pitchFamily="34" charset="0"/>
          <a:ea typeface="楷体" panose="02010609060101010101" pitchFamily="49" charset="-122"/>
          <a:cs typeface="楷体" panose="02010609060101010101" pitchFamily="49" charset="-122"/>
        </a:defRPr>
      </a:lvl5pPr>
      <a:lvl6pPr marL="457200" algn="ctr" rtl="0" eaLnBrk="0" fontAlgn="base" hangingPunct="0">
        <a:spcBef>
          <a:spcPct val="0"/>
        </a:spcBef>
        <a:spcAft>
          <a:spcPct val="0"/>
        </a:spcAft>
        <a:defRPr sz="4000">
          <a:solidFill>
            <a:schemeClr val="bg1"/>
          </a:solidFill>
          <a:latin typeface="Calibri" panose="020F0502020204030204" pitchFamily="34" charset="0"/>
          <a:ea typeface="楷体" panose="02010609060101010101" pitchFamily="49" charset="-122"/>
        </a:defRPr>
      </a:lvl6pPr>
      <a:lvl7pPr marL="914400" algn="ctr" rtl="0" eaLnBrk="0" fontAlgn="base" hangingPunct="0">
        <a:spcBef>
          <a:spcPct val="0"/>
        </a:spcBef>
        <a:spcAft>
          <a:spcPct val="0"/>
        </a:spcAft>
        <a:defRPr sz="4000">
          <a:solidFill>
            <a:schemeClr val="bg1"/>
          </a:solidFill>
          <a:latin typeface="Calibri" panose="020F0502020204030204" pitchFamily="34" charset="0"/>
          <a:ea typeface="楷体" panose="02010609060101010101" pitchFamily="49" charset="-122"/>
        </a:defRPr>
      </a:lvl7pPr>
      <a:lvl8pPr marL="1371600" algn="ctr" rtl="0" eaLnBrk="0" fontAlgn="base" hangingPunct="0">
        <a:spcBef>
          <a:spcPct val="0"/>
        </a:spcBef>
        <a:spcAft>
          <a:spcPct val="0"/>
        </a:spcAft>
        <a:defRPr sz="4000">
          <a:solidFill>
            <a:schemeClr val="bg1"/>
          </a:solidFill>
          <a:latin typeface="Calibri" panose="020F0502020204030204" pitchFamily="34" charset="0"/>
          <a:ea typeface="楷体" panose="02010609060101010101" pitchFamily="49" charset="-122"/>
        </a:defRPr>
      </a:lvl8pPr>
      <a:lvl9pPr marL="1828800" algn="ctr" rtl="0" eaLnBrk="0" fontAlgn="base" hangingPunct="0">
        <a:spcBef>
          <a:spcPct val="0"/>
        </a:spcBef>
        <a:spcAft>
          <a:spcPct val="0"/>
        </a:spcAft>
        <a:defRPr sz="4000">
          <a:solidFill>
            <a:schemeClr val="bg1"/>
          </a:solidFill>
          <a:latin typeface="Calibri" panose="020F0502020204030204" pitchFamily="34" charset="0"/>
          <a:ea typeface="楷体" panose="02010609060101010101"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楷体" panose="02010609060101010101" pitchFamily="49" charset="-122"/>
        </a:defRPr>
      </a:lvl1pPr>
      <a:lvl2pPr marL="742950" indent="-285750" algn="l" rtl="0" eaLnBrk="0" fontAlgn="base" hangingPunct="0">
        <a:spcBef>
          <a:spcPct val="20000"/>
        </a:spcBef>
        <a:spcAft>
          <a:spcPct val="0"/>
        </a:spcAft>
        <a:buChar char="–"/>
        <a:defRPr sz="2800">
          <a:solidFill>
            <a:schemeClr val="tx1"/>
          </a:solidFill>
          <a:latin typeface="+mn-lt"/>
          <a:ea typeface="+mn-ea"/>
          <a:cs typeface="楷体" panose="02010609060101010101"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mn-ea"/>
          <a:cs typeface="楷体" panose="02010609060101010101" pitchFamily="49" charset="-122"/>
        </a:defRPr>
      </a:lvl3pPr>
      <a:lvl4pPr marL="1600200" indent="-228600" algn="l" rtl="0" eaLnBrk="0" fontAlgn="base" hangingPunct="0">
        <a:spcBef>
          <a:spcPct val="20000"/>
        </a:spcBef>
        <a:spcAft>
          <a:spcPct val="0"/>
        </a:spcAft>
        <a:buChar char="–"/>
        <a:defRPr sz="2000">
          <a:solidFill>
            <a:schemeClr val="tx1"/>
          </a:solidFill>
          <a:latin typeface="+mn-lt"/>
          <a:ea typeface="+mn-ea"/>
          <a:cs typeface="楷体" panose="02010609060101010101" pitchFamily="49" charset="-122"/>
        </a:defRPr>
      </a:lvl4pPr>
      <a:lvl5pPr marL="2057400" indent="-228600" algn="l" rtl="0" eaLnBrk="0" fontAlgn="base" hangingPunct="0">
        <a:spcBef>
          <a:spcPct val="20000"/>
        </a:spcBef>
        <a:spcAft>
          <a:spcPct val="0"/>
        </a:spcAft>
        <a:buChar char="»"/>
        <a:defRPr sz="2000">
          <a:solidFill>
            <a:schemeClr val="tx1"/>
          </a:solidFill>
          <a:latin typeface="+mn-lt"/>
          <a:ea typeface="+mn-ea"/>
          <a:cs typeface="楷体" panose="02010609060101010101" pitchFamily="49" charset="-122"/>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6" Type="http://schemas.openxmlformats.org/officeDocument/2006/relationships/notesSlide" Target="../notesSlides/notesSlide106.xml"/><Relationship Id="rId5" Type="http://schemas.openxmlformats.org/officeDocument/2006/relationships/slideLayout" Target="../slideLayouts/slideLayout2.xml"/><Relationship Id="rId4" Type="http://schemas.openxmlformats.org/officeDocument/2006/relationships/hyperlink" Target="http://nlp.stanford.edu/software/tagger.shtml" TargetMode="External"/><Relationship Id="rId3" Type="http://schemas.openxmlformats.org/officeDocument/2006/relationships/hyperlink" Target="http://www.fnlp.org/" TargetMode="External"/><Relationship Id="rId2" Type="http://schemas.openxmlformats.org/officeDocument/2006/relationships/hyperlink" Target="http://www.openpr.org.cn/" TargetMode="External"/><Relationship Id="rId1" Type="http://schemas.openxmlformats.org/officeDocument/2006/relationships/hyperlink" Target="http://ictclas.nlpir.org/"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7.xml"/><Relationship Id="rId1" Type="http://schemas.openxmlformats.org/officeDocument/2006/relationships/image" Target="../media/image36.emf"/></Relationships>
</file>

<file path=ppt/slides/_rels/slide1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0.wmf"/><Relationship Id="rId7" Type="http://schemas.openxmlformats.org/officeDocument/2006/relationships/oleObject" Target="../embeddings/oleObject31.bin"/><Relationship Id="rId6" Type="http://schemas.openxmlformats.org/officeDocument/2006/relationships/image" Target="../media/image39.wmf"/><Relationship Id="rId5" Type="http://schemas.openxmlformats.org/officeDocument/2006/relationships/oleObject" Target="../embeddings/oleObject30.bin"/><Relationship Id="rId4" Type="http://schemas.openxmlformats.org/officeDocument/2006/relationships/image" Target="../media/image38.wmf"/><Relationship Id="rId3" Type="http://schemas.openxmlformats.org/officeDocument/2006/relationships/oleObject" Target="../embeddings/oleObject29.bin"/><Relationship Id="rId2" Type="http://schemas.openxmlformats.org/officeDocument/2006/relationships/image" Target="../media/image37.wmf"/><Relationship Id="rId11" Type="http://schemas.openxmlformats.org/officeDocument/2006/relationships/notesSlide" Target="../notesSlides/notesSlide118.xml"/><Relationship Id="rId10" Type="http://schemas.openxmlformats.org/officeDocument/2006/relationships/vmlDrawing" Target="../drawings/vmlDrawing14.vml"/><Relationship Id="rId1" Type="http://schemas.openxmlformats.org/officeDocument/2006/relationships/oleObject" Target="../embeddings/oleObject28.bin"/></Relationships>
</file>

<file path=ppt/slides/_rels/slide125.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7.xml"/><Relationship Id="rId6" Type="http://schemas.openxmlformats.org/officeDocument/2006/relationships/image" Target="../media/image40.wmf"/><Relationship Id="rId5" Type="http://schemas.openxmlformats.org/officeDocument/2006/relationships/oleObject" Target="../embeddings/oleObject34.bin"/><Relationship Id="rId4" Type="http://schemas.openxmlformats.org/officeDocument/2006/relationships/image" Target="../media/image42.wmf"/><Relationship Id="rId3" Type="http://schemas.openxmlformats.org/officeDocument/2006/relationships/oleObject" Target="../embeddings/oleObject33.bin"/><Relationship Id="rId2" Type="http://schemas.openxmlformats.org/officeDocument/2006/relationships/image" Target="../media/image41.wmf"/><Relationship Id="rId1" Type="http://schemas.openxmlformats.org/officeDocument/2006/relationships/oleObject" Target="../embeddings/oleObject32.bin"/></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8" Type="http://schemas.openxmlformats.org/officeDocument/2006/relationships/notesSlide" Target="../notesSlides/notesSlide121.xml"/><Relationship Id="rId7" Type="http://schemas.openxmlformats.org/officeDocument/2006/relationships/vmlDrawing" Target="../drawings/vmlDrawing16.vml"/><Relationship Id="rId6" Type="http://schemas.openxmlformats.org/officeDocument/2006/relationships/slideLayout" Target="../slideLayouts/slideLayout7.xml"/><Relationship Id="rId5" Type="http://schemas.openxmlformats.org/officeDocument/2006/relationships/image" Target="../media/image45.wmf"/><Relationship Id="rId4" Type="http://schemas.openxmlformats.org/officeDocument/2006/relationships/oleObject" Target="../embeddings/oleObject36.bin"/><Relationship Id="rId3" Type="http://schemas.openxmlformats.org/officeDocument/2006/relationships/image" Target="../media/image44.wmf"/><Relationship Id="rId2" Type="http://schemas.openxmlformats.org/officeDocument/2006/relationships/oleObject" Target="../embeddings/oleObject35.bin"/><Relationship Id="rId1" Type="http://schemas.openxmlformats.org/officeDocument/2006/relationships/image" Target="../media/image4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emf"/></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7.xml"/><Relationship Id="rId1" Type="http://schemas.openxmlformats.org/officeDocument/2006/relationships/image" Target="../media/image47.emf"/></Relationships>
</file>

<file path=ppt/slides/_rels/slide135.xml.rels><?xml version="1.0" encoding="UTF-8" standalone="yes"?>
<Relationships xmlns="http://schemas.openxmlformats.org/package/2006/relationships"><Relationship Id="rId9" Type="http://schemas.openxmlformats.org/officeDocument/2006/relationships/vmlDrawing" Target="../drawings/vmlDrawing17.vml"/><Relationship Id="rId8" Type="http://schemas.openxmlformats.org/officeDocument/2006/relationships/slideLayout" Target="../slideLayouts/slideLayout7.xml"/><Relationship Id="rId7" Type="http://schemas.openxmlformats.org/officeDocument/2006/relationships/image" Target="../media/image51.wmf"/><Relationship Id="rId6" Type="http://schemas.openxmlformats.org/officeDocument/2006/relationships/oleObject" Target="../embeddings/oleObject39.bin"/><Relationship Id="rId5" Type="http://schemas.openxmlformats.org/officeDocument/2006/relationships/image" Target="../media/image50.wmf"/><Relationship Id="rId4" Type="http://schemas.openxmlformats.org/officeDocument/2006/relationships/oleObject" Target="../embeddings/oleObject38.bin"/><Relationship Id="rId3" Type="http://schemas.openxmlformats.org/officeDocument/2006/relationships/image" Target="../media/image49.wmf"/><Relationship Id="rId2" Type="http://schemas.openxmlformats.org/officeDocument/2006/relationships/oleObject" Target="../embeddings/oleObject37.bin"/><Relationship Id="rId10" Type="http://schemas.openxmlformats.org/officeDocument/2006/relationships/notesSlide" Target="../notesSlides/notesSlide124.xml"/><Relationship Id="rId1" Type="http://schemas.openxmlformats.org/officeDocument/2006/relationships/image" Target="../media/image48.emf"/></Relationships>
</file>

<file path=ppt/slides/_rels/slide136.xml.rels><?xml version="1.0" encoding="UTF-8" standalone="yes"?>
<Relationships xmlns="http://schemas.openxmlformats.org/package/2006/relationships"><Relationship Id="rId8" Type="http://schemas.openxmlformats.org/officeDocument/2006/relationships/notesSlide" Target="../notesSlides/notesSlide125.xml"/><Relationship Id="rId7" Type="http://schemas.openxmlformats.org/officeDocument/2006/relationships/vmlDrawing" Target="../drawings/vmlDrawing18.vml"/><Relationship Id="rId6" Type="http://schemas.openxmlformats.org/officeDocument/2006/relationships/slideLayout" Target="../slideLayouts/slideLayout7.xml"/><Relationship Id="rId5" Type="http://schemas.openxmlformats.org/officeDocument/2006/relationships/image" Target="../media/image54.emf"/><Relationship Id="rId4" Type="http://schemas.openxmlformats.org/officeDocument/2006/relationships/image" Target="../media/image53.wmf"/><Relationship Id="rId3" Type="http://schemas.openxmlformats.org/officeDocument/2006/relationships/oleObject" Target="../embeddings/oleObject41.bin"/><Relationship Id="rId2" Type="http://schemas.openxmlformats.org/officeDocument/2006/relationships/image" Target="../media/image52.wmf"/><Relationship Id="rId1" Type="http://schemas.openxmlformats.org/officeDocument/2006/relationships/oleObject" Target="../embeddings/oleObject40.bin"/></Relationships>
</file>

<file path=ppt/slides/_rels/slide137.xml.rels><?xml version="1.0" encoding="UTF-8" standalone="yes"?>
<Relationships xmlns="http://schemas.openxmlformats.org/package/2006/relationships"><Relationship Id="rId7" Type="http://schemas.openxmlformats.org/officeDocument/2006/relationships/vmlDrawing" Target="../drawings/vmlDrawing19.vml"/><Relationship Id="rId6" Type="http://schemas.openxmlformats.org/officeDocument/2006/relationships/slideLayout" Target="../slideLayouts/slideLayout7.xml"/><Relationship Id="rId5" Type="http://schemas.openxmlformats.org/officeDocument/2006/relationships/image" Target="../media/image56.wmf"/><Relationship Id="rId4" Type="http://schemas.openxmlformats.org/officeDocument/2006/relationships/oleObject" Target="../embeddings/oleObject43.bin"/><Relationship Id="rId3" Type="http://schemas.openxmlformats.org/officeDocument/2006/relationships/image" Target="../media/image55.wmf"/><Relationship Id="rId2" Type="http://schemas.openxmlformats.org/officeDocument/2006/relationships/oleObject" Target="../embeddings/oleObject42.bin"/><Relationship Id="rId1" Type="http://schemas.openxmlformats.org/officeDocument/2006/relationships/image" Target="../media/image54.emf"/></Relationships>
</file>

<file path=ppt/slides/_rels/slide138.xml.rels><?xml version="1.0" encoding="UTF-8" standalone="yes"?>
<Relationships xmlns="http://schemas.openxmlformats.org/package/2006/relationships"><Relationship Id="rId7" Type="http://schemas.openxmlformats.org/officeDocument/2006/relationships/notesSlide" Target="../notesSlides/notesSlide126.xml"/><Relationship Id="rId6" Type="http://schemas.openxmlformats.org/officeDocument/2006/relationships/vmlDrawing" Target="../drawings/vmlDrawing20.vml"/><Relationship Id="rId5" Type="http://schemas.openxmlformats.org/officeDocument/2006/relationships/slideLayout" Target="../slideLayouts/slideLayout7.xml"/><Relationship Id="rId4" Type="http://schemas.openxmlformats.org/officeDocument/2006/relationships/image" Target="../media/image57.wmf"/><Relationship Id="rId3" Type="http://schemas.openxmlformats.org/officeDocument/2006/relationships/oleObject" Target="../embeddings/oleObject45.bin"/><Relationship Id="rId2" Type="http://schemas.openxmlformats.org/officeDocument/2006/relationships/image" Target="../media/image49.wmf"/><Relationship Id="rId1" Type="http://schemas.openxmlformats.org/officeDocument/2006/relationships/oleObject" Target="../embeddings/oleObject44.bin"/></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9" Type="http://schemas.openxmlformats.org/officeDocument/2006/relationships/notesSlide" Target="../notesSlides/notesSlide128.xml"/><Relationship Id="rId8" Type="http://schemas.openxmlformats.org/officeDocument/2006/relationships/vmlDrawing" Target="../drawings/vmlDrawing21.vml"/><Relationship Id="rId7" Type="http://schemas.openxmlformats.org/officeDocument/2006/relationships/slideLayout" Target="../slideLayouts/slideLayout7.xml"/><Relationship Id="rId6" Type="http://schemas.openxmlformats.org/officeDocument/2006/relationships/image" Target="../media/image60.wmf"/><Relationship Id="rId5" Type="http://schemas.openxmlformats.org/officeDocument/2006/relationships/oleObject" Target="../embeddings/oleObject48.bin"/><Relationship Id="rId4" Type="http://schemas.openxmlformats.org/officeDocument/2006/relationships/image" Target="../media/image59.wmf"/><Relationship Id="rId3" Type="http://schemas.openxmlformats.org/officeDocument/2006/relationships/oleObject" Target="../embeddings/oleObject47.bin"/><Relationship Id="rId2" Type="http://schemas.openxmlformats.org/officeDocument/2006/relationships/image" Target="../media/image58.wmf"/><Relationship Id="rId1" Type="http://schemas.openxmlformats.org/officeDocument/2006/relationships/oleObject" Target="../embeddings/oleObject46.bin"/></Relationships>
</file>

<file path=ppt/slides/_rels/slide141.xml.rels><?xml version="1.0" encoding="UTF-8" standalone="yes"?>
<Relationships xmlns="http://schemas.openxmlformats.org/package/2006/relationships"><Relationship Id="rId9" Type="http://schemas.openxmlformats.org/officeDocument/2006/relationships/notesSlide" Target="../notesSlides/notesSlide129.xml"/><Relationship Id="rId8" Type="http://schemas.openxmlformats.org/officeDocument/2006/relationships/vmlDrawing" Target="../drawings/vmlDrawing22.vml"/><Relationship Id="rId7" Type="http://schemas.openxmlformats.org/officeDocument/2006/relationships/slideLayout" Target="../slideLayouts/slideLayout7.xml"/><Relationship Id="rId6" Type="http://schemas.openxmlformats.org/officeDocument/2006/relationships/image" Target="../media/image63.wmf"/><Relationship Id="rId5" Type="http://schemas.openxmlformats.org/officeDocument/2006/relationships/oleObject" Target="../embeddings/oleObject51.bin"/><Relationship Id="rId4" Type="http://schemas.openxmlformats.org/officeDocument/2006/relationships/image" Target="../media/image62.wmf"/><Relationship Id="rId3" Type="http://schemas.openxmlformats.org/officeDocument/2006/relationships/oleObject" Target="../embeddings/oleObject50.bin"/><Relationship Id="rId2" Type="http://schemas.openxmlformats.org/officeDocument/2006/relationships/image" Target="../media/image61.wmf"/><Relationship Id="rId1" Type="http://schemas.openxmlformats.org/officeDocument/2006/relationships/oleObject" Target="../embeddings/oleObject49.bin"/></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emf"/></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em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7.xml"/><Relationship Id="rId1" Type="http://schemas.openxmlformats.org/officeDocument/2006/relationships/image" Target="../media/image66.emf"/></Relationships>
</file>

<file path=ppt/slides/_rels/slide145.xml.rels><?xml version="1.0" encoding="UTF-8" standalone="yes"?>
<Relationships xmlns="http://schemas.openxmlformats.org/package/2006/relationships"><Relationship Id="rId8" Type="http://schemas.openxmlformats.org/officeDocument/2006/relationships/vmlDrawing" Target="../drawings/vmlDrawing23.vml"/><Relationship Id="rId7" Type="http://schemas.openxmlformats.org/officeDocument/2006/relationships/slideLayout" Target="../slideLayouts/slideLayout7.xml"/><Relationship Id="rId6" Type="http://schemas.openxmlformats.org/officeDocument/2006/relationships/image" Target="../media/image69.wmf"/><Relationship Id="rId5" Type="http://schemas.openxmlformats.org/officeDocument/2006/relationships/oleObject" Target="../embeddings/oleObject54.bin"/><Relationship Id="rId4" Type="http://schemas.openxmlformats.org/officeDocument/2006/relationships/image" Target="../media/image68.wmf"/><Relationship Id="rId3" Type="http://schemas.openxmlformats.org/officeDocument/2006/relationships/oleObject" Target="../embeddings/oleObject53.bin"/><Relationship Id="rId2" Type="http://schemas.openxmlformats.org/officeDocument/2006/relationships/image" Target="../media/image67.wmf"/><Relationship Id="rId1" Type="http://schemas.openxmlformats.org/officeDocument/2006/relationships/oleObject" Target="../embeddings/oleObject52.bin"/></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5" Type="http://schemas.openxmlformats.org/officeDocument/2006/relationships/notesSlide" Target="../notesSlides/notesSlide132.xml"/><Relationship Id="rId4" Type="http://schemas.openxmlformats.org/officeDocument/2006/relationships/vmlDrawing" Target="../drawings/vmlDrawing24.vml"/><Relationship Id="rId3" Type="http://schemas.openxmlformats.org/officeDocument/2006/relationships/slideLayout" Target="../slideLayouts/slideLayout7.xml"/><Relationship Id="rId2" Type="http://schemas.openxmlformats.org/officeDocument/2006/relationships/image" Target="../media/image70.wmf"/><Relationship Id="rId1" Type="http://schemas.openxmlformats.org/officeDocument/2006/relationships/oleObject" Target="../embeddings/oleObject55.bin"/></Relationships>
</file>

<file path=ppt/slides/_rels/slide148.xml.rels><?xml version="1.0" encoding="UTF-8" standalone="yes"?>
<Relationships xmlns="http://schemas.openxmlformats.org/package/2006/relationships"><Relationship Id="rId9" Type="http://schemas.openxmlformats.org/officeDocument/2006/relationships/notesSlide" Target="../notesSlides/notesSlide133.xml"/><Relationship Id="rId8" Type="http://schemas.openxmlformats.org/officeDocument/2006/relationships/vmlDrawing" Target="../drawings/vmlDrawing25.vml"/><Relationship Id="rId7" Type="http://schemas.openxmlformats.org/officeDocument/2006/relationships/slideLayout" Target="../slideLayouts/slideLayout7.xml"/><Relationship Id="rId6" Type="http://schemas.openxmlformats.org/officeDocument/2006/relationships/image" Target="../media/image73.wmf"/><Relationship Id="rId5" Type="http://schemas.openxmlformats.org/officeDocument/2006/relationships/oleObject" Target="../embeddings/oleObject58.bin"/><Relationship Id="rId4" Type="http://schemas.openxmlformats.org/officeDocument/2006/relationships/image" Target="../media/image72.wmf"/><Relationship Id="rId3" Type="http://schemas.openxmlformats.org/officeDocument/2006/relationships/oleObject" Target="../embeddings/oleObject57.bin"/><Relationship Id="rId2" Type="http://schemas.openxmlformats.org/officeDocument/2006/relationships/image" Target="../media/image71.wmf"/><Relationship Id="rId1" Type="http://schemas.openxmlformats.org/officeDocument/2006/relationships/oleObject" Target="../embeddings/oleObject56.bin"/></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34.xml"/><Relationship Id="rId6" Type="http://schemas.openxmlformats.org/officeDocument/2006/relationships/vmlDrawing" Target="../drawings/vmlDrawing26.vml"/><Relationship Id="rId5" Type="http://schemas.openxmlformats.org/officeDocument/2006/relationships/slideLayout" Target="../slideLayouts/slideLayout7.xml"/><Relationship Id="rId4" Type="http://schemas.openxmlformats.org/officeDocument/2006/relationships/image" Target="../media/image75.wmf"/><Relationship Id="rId3" Type="http://schemas.openxmlformats.org/officeDocument/2006/relationships/oleObject" Target="../embeddings/oleObject60.bin"/><Relationship Id="rId2" Type="http://schemas.openxmlformats.org/officeDocument/2006/relationships/image" Target="../media/image74.wmf"/><Relationship Id="rId1" Type="http://schemas.openxmlformats.org/officeDocument/2006/relationships/oleObject" Target="../embeddings/oleObject59.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7.vml"/><Relationship Id="rId3" Type="http://schemas.openxmlformats.org/officeDocument/2006/relationships/slideLayout" Target="../slideLayouts/slideLayout7.xml"/><Relationship Id="rId2" Type="http://schemas.openxmlformats.org/officeDocument/2006/relationships/image" Target="../media/image76.wmf"/><Relationship Id="rId1" Type="http://schemas.openxmlformats.org/officeDocument/2006/relationships/oleObject" Target="../embeddings/oleObject61.bin"/></Relationships>
</file>

<file path=ppt/slides/_rels/slide154.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7.xml"/><Relationship Id="rId2" Type="http://schemas.openxmlformats.org/officeDocument/2006/relationships/image" Target="../media/image77.wmf"/><Relationship Id="rId1" Type="http://schemas.openxmlformats.org/officeDocument/2006/relationships/oleObject" Target="../embeddings/oleObject62.bin"/></Relationships>
</file>

<file path=ppt/slides/_rels/slide155.xml.rels><?xml version="1.0" encoding="UTF-8" standalone="yes"?>
<Relationships xmlns="http://schemas.openxmlformats.org/package/2006/relationships"><Relationship Id="rId8" Type="http://schemas.openxmlformats.org/officeDocument/2006/relationships/vmlDrawing" Target="../drawings/vmlDrawing29.vml"/><Relationship Id="rId7" Type="http://schemas.openxmlformats.org/officeDocument/2006/relationships/slideLayout" Target="../slideLayouts/slideLayout7.xml"/><Relationship Id="rId6" Type="http://schemas.openxmlformats.org/officeDocument/2006/relationships/image" Target="../media/image80.wmf"/><Relationship Id="rId5" Type="http://schemas.openxmlformats.org/officeDocument/2006/relationships/oleObject" Target="../embeddings/oleObject65.bin"/><Relationship Id="rId4" Type="http://schemas.openxmlformats.org/officeDocument/2006/relationships/image" Target="../media/image79.wmf"/><Relationship Id="rId3" Type="http://schemas.openxmlformats.org/officeDocument/2006/relationships/oleObject" Target="../embeddings/oleObject64.bin"/><Relationship Id="rId2" Type="http://schemas.openxmlformats.org/officeDocument/2006/relationships/image" Target="../media/image78.wmf"/><Relationship Id="rId1" Type="http://schemas.openxmlformats.org/officeDocument/2006/relationships/oleObject" Target="../embeddings/oleObject63.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7.xml"/><Relationship Id="rId1" Type="http://schemas.openxmlformats.org/officeDocument/2006/relationships/image" Target="../media/image81.emf"/></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emf"/></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emf"/></Relationships>
</file>

<file path=ppt/slides/_rels/slide159.xml.rels><?xml version="1.0" encoding="UTF-8" standalone="yes"?>
<Relationships xmlns="http://schemas.openxmlformats.org/package/2006/relationships"><Relationship Id="rId5" Type="http://schemas.openxmlformats.org/officeDocument/2006/relationships/notesSlide" Target="../notesSlides/notesSlide137.xml"/><Relationship Id="rId4" Type="http://schemas.openxmlformats.org/officeDocument/2006/relationships/vmlDrawing" Target="../drawings/vmlDrawing30.vml"/><Relationship Id="rId3" Type="http://schemas.openxmlformats.org/officeDocument/2006/relationships/slideLayout" Target="../slideLayouts/slideLayout7.xml"/><Relationship Id="rId2" Type="http://schemas.openxmlformats.org/officeDocument/2006/relationships/image" Target="../media/image84.wmf"/><Relationship Id="rId1" Type="http://schemas.openxmlformats.org/officeDocument/2006/relationships/oleObject" Target="../embeddings/oleObject6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5" Type="http://schemas.openxmlformats.org/officeDocument/2006/relationships/notesSlide" Target="../notesSlides/notesSlide138.xml"/><Relationship Id="rId4" Type="http://schemas.openxmlformats.org/officeDocument/2006/relationships/vmlDrawing" Target="../drawings/vmlDrawing31.vml"/><Relationship Id="rId3" Type="http://schemas.openxmlformats.org/officeDocument/2006/relationships/slideLayout" Target="../slideLayouts/slideLayout7.xml"/><Relationship Id="rId2" Type="http://schemas.openxmlformats.org/officeDocument/2006/relationships/image" Target="../media/image85.wmf"/><Relationship Id="rId1" Type="http://schemas.openxmlformats.org/officeDocument/2006/relationships/oleObject" Target="../embeddings/oleObject67.bin"/></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39.xml"/><Relationship Id="rId4" Type="http://schemas.openxmlformats.org/officeDocument/2006/relationships/vmlDrawing" Target="../drawings/vmlDrawing32.vml"/><Relationship Id="rId3" Type="http://schemas.openxmlformats.org/officeDocument/2006/relationships/slideLayout" Target="../slideLayouts/slideLayout7.xml"/><Relationship Id="rId2" Type="http://schemas.openxmlformats.org/officeDocument/2006/relationships/image" Target="../media/image86.wmf"/><Relationship Id="rId1" Type="http://schemas.openxmlformats.org/officeDocument/2006/relationships/oleObject" Target="../embeddings/oleObject68.bin"/></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9" Type="http://schemas.openxmlformats.org/officeDocument/2006/relationships/image" Target="../media/image91.wmf"/><Relationship Id="rId8" Type="http://schemas.openxmlformats.org/officeDocument/2006/relationships/oleObject" Target="../embeddings/oleObject72.bin"/><Relationship Id="rId7" Type="http://schemas.openxmlformats.org/officeDocument/2006/relationships/image" Target="../media/image90.wmf"/><Relationship Id="rId6" Type="http://schemas.openxmlformats.org/officeDocument/2006/relationships/oleObject" Target="../embeddings/oleObject71.bin"/><Relationship Id="rId5" Type="http://schemas.openxmlformats.org/officeDocument/2006/relationships/image" Target="../media/image89.wmf"/><Relationship Id="rId4" Type="http://schemas.openxmlformats.org/officeDocument/2006/relationships/oleObject" Target="../embeddings/oleObject70.bin"/><Relationship Id="rId3" Type="http://schemas.openxmlformats.org/officeDocument/2006/relationships/image" Target="../media/image88.wmf"/><Relationship Id="rId2" Type="http://schemas.openxmlformats.org/officeDocument/2006/relationships/oleObject" Target="../embeddings/oleObject69.bin"/><Relationship Id="rId11" Type="http://schemas.openxmlformats.org/officeDocument/2006/relationships/vmlDrawing" Target="../drawings/vmlDrawing33.vml"/><Relationship Id="rId10" Type="http://schemas.openxmlformats.org/officeDocument/2006/relationships/slideLayout" Target="../slideLayouts/slideLayout7.xml"/><Relationship Id="rId1" Type="http://schemas.openxmlformats.org/officeDocument/2006/relationships/image" Target="../media/image87.png"/></Relationships>
</file>

<file path=ppt/slides/_rels/slide164.xml.rels><?xml version="1.0" encoding="UTF-8" standalone="yes"?>
<Relationships xmlns="http://schemas.openxmlformats.org/package/2006/relationships"><Relationship Id="rId9" Type="http://schemas.openxmlformats.org/officeDocument/2006/relationships/oleObject" Target="../embeddings/oleObject77.bin"/><Relationship Id="rId8" Type="http://schemas.openxmlformats.org/officeDocument/2006/relationships/image" Target="../media/image95.wmf"/><Relationship Id="rId7" Type="http://schemas.openxmlformats.org/officeDocument/2006/relationships/oleObject" Target="../embeddings/oleObject76.bin"/><Relationship Id="rId6" Type="http://schemas.openxmlformats.org/officeDocument/2006/relationships/image" Target="../media/image94.wmf"/><Relationship Id="rId5" Type="http://schemas.openxmlformats.org/officeDocument/2006/relationships/oleObject" Target="../embeddings/oleObject75.bin"/><Relationship Id="rId4" Type="http://schemas.openxmlformats.org/officeDocument/2006/relationships/image" Target="../media/image93.wmf"/><Relationship Id="rId3" Type="http://schemas.openxmlformats.org/officeDocument/2006/relationships/oleObject" Target="../embeddings/oleObject74.bin"/><Relationship Id="rId2" Type="http://schemas.openxmlformats.org/officeDocument/2006/relationships/image" Target="../media/image92.wmf"/><Relationship Id="rId12" Type="http://schemas.openxmlformats.org/officeDocument/2006/relationships/vmlDrawing" Target="../drawings/vmlDrawing34.vml"/><Relationship Id="rId11" Type="http://schemas.openxmlformats.org/officeDocument/2006/relationships/slideLayout" Target="../slideLayouts/slideLayout7.xml"/><Relationship Id="rId10" Type="http://schemas.openxmlformats.org/officeDocument/2006/relationships/image" Target="../media/image96.wmf"/><Relationship Id="rId1" Type="http://schemas.openxmlformats.org/officeDocument/2006/relationships/oleObject" Target="../embeddings/oleObject73.bin"/></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7" Type="http://schemas.openxmlformats.org/officeDocument/2006/relationships/vmlDrawing" Target="../drawings/vmlDrawing35.vml"/><Relationship Id="rId6" Type="http://schemas.openxmlformats.org/officeDocument/2006/relationships/slideLayout" Target="../slideLayouts/slideLayout7.xml"/><Relationship Id="rId5" Type="http://schemas.openxmlformats.org/officeDocument/2006/relationships/image" Target="../media/image100.wmf"/><Relationship Id="rId4" Type="http://schemas.openxmlformats.org/officeDocument/2006/relationships/oleObject" Target="../embeddings/oleObject78.bin"/><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5" Type="http://schemas.openxmlformats.org/officeDocument/2006/relationships/notesSlide" Target="../notesSlides/notesSlide141.xml"/><Relationship Id="rId4" Type="http://schemas.openxmlformats.org/officeDocument/2006/relationships/vmlDrawing" Target="../drawings/vmlDrawing36.vml"/><Relationship Id="rId3" Type="http://schemas.openxmlformats.org/officeDocument/2006/relationships/slideLayout" Target="../slideLayouts/slideLayout7.xml"/><Relationship Id="rId2" Type="http://schemas.openxmlformats.org/officeDocument/2006/relationships/image" Target="../media/image101.wmf"/><Relationship Id="rId1" Type="http://schemas.openxmlformats.org/officeDocument/2006/relationships/oleObject" Target="../embeddings/oleObject79.bin"/></Relationships>
</file>

<file path=ppt/slides/_rels/slide172.xml.rels><?xml version="1.0" encoding="UTF-8" standalone="yes"?>
<Relationships xmlns="http://schemas.openxmlformats.org/package/2006/relationships"><Relationship Id="rId8" Type="http://schemas.openxmlformats.org/officeDocument/2006/relationships/vmlDrawing" Target="../drawings/vmlDrawing37.vml"/><Relationship Id="rId7" Type="http://schemas.openxmlformats.org/officeDocument/2006/relationships/slideLayout" Target="../slideLayouts/slideLayout7.xml"/><Relationship Id="rId6" Type="http://schemas.openxmlformats.org/officeDocument/2006/relationships/image" Target="../media/image104.wmf"/><Relationship Id="rId5" Type="http://schemas.openxmlformats.org/officeDocument/2006/relationships/oleObject" Target="../embeddings/oleObject82.bin"/><Relationship Id="rId4" Type="http://schemas.openxmlformats.org/officeDocument/2006/relationships/image" Target="../media/image103.wmf"/><Relationship Id="rId3" Type="http://schemas.openxmlformats.org/officeDocument/2006/relationships/oleObject" Target="../embeddings/oleObject81.bin"/><Relationship Id="rId2" Type="http://schemas.openxmlformats.org/officeDocument/2006/relationships/image" Target="../media/image102.wmf"/><Relationship Id="rId1" Type="http://schemas.openxmlformats.org/officeDocument/2006/relationships/oleObject" Target="../embeddings/oleObject80.bin"/></Relationships>
</file>

<file path=ppt/slides/_rels/slide17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8.wmf"/><Relationship Id="rId7" Type="http://schemas.openxmlformats.org/officeDocument/2006/relationships/oleObject" Target="../embeddings/oleObject86.bin"/><Relationship Id="rId6" Type="http://schemas.openxmlformats.org/officeDocument/2006/relationships/image" Target="../media/image107.wmf"/><Relationship Id="rId5" Type="http://schemas.openxmlformats.org/officeDocument/2006/relationships/oleObject" Target="../embeddings/oleObject85.bin"/><Relationship Id="rId4" Type="http://schemas.openxmlformats.org/officeDocument/2006/relationships/image" Target="../media/image106.wmf"/><Relationship Id="rId3" Type="http://schemas.openxmlformats.org/officeDocument/2006/relationships/oleObject" Target="../embeddings/oleObject84.bin"/><Relationship Id="rId2" Type="http://schemas.openxmlformats.org/officeDocument/2006/relationships/image" Target="../media/image105.wmf"/><Relationship Id="rId10" Type="http://schemas.openxmlformats.org/officeDocument/2006/relationships/vmlDrawing" Target="../drawings/vmlDrawing38.vml"/><Relationship Id="rId1" Type="http://schemas.openxmlformats.org/officeDocument/2006/relationships/oleObject" Target="../embeddings/oleObject83.bin"/></Relationships>
</file>

<file path=ppt/slides/_rels/slide174.xml.rels><?xml version="1.0" encoding="UTF-8" standalone="yes"?>
<Relationships xmlns="http://schemas.openxmlformats.org/package/2006/relationships"><Relationship Id="rId6" Type="http://schemas.openxmlformats.org/officeDocument/2006/relationships/vmlDrawing" Target="../drawings/vmlDrawing39.vml"/><Relationship Id="rId5" Type="http://schemas.openxmlformats.org/officeDocument/2006/relationships/slideLayout" Target="../slideLayouts/slideLayout7.xml"/><Relationship Id="rId4" Type="http://schemas.openxmlformats.org/officeDocument/2006/relationships/image" Target="../media/image110.wmf"/><Relationship Id="rId3" Type="http://schemas.openxmlformats.org/officeDocument/2006/relationships/oleObject" Target="../embeddings/oleObject88.bin"/><Relationship Id="rId2" Type="http://schemas.openxmlformats.org/officeDocument/2006/relationships/image" Target="../media/image109.wmf"/><Relationship Id="rId1" Type="http://schemas.openxmlformats.org/officeDocument/2006/relationships/oleObject" Target="../embeddings/oleObject87.bin"/></Relationships>
</file>

<file path=ppt/slides/_rels/slide175.xml.rels><?xml version="1.0" encoding="UTF-8" standalone="yes"?>
<Relationships xmlns="http://schemas.openxmlformats.org/package/2006/relationships"><Relationship Id="rId6" Type="http://schemas.openxmlformats.org/officeDocument/2006/relationships/vmlDrawing" Target="../drawings/vmlDrawing40.vml"/><Relationship Id="rId5" Type="http://schemas.openxmlformats.org/officeDocument/2006/relationships/slideLayout" Target="../slideLayouts/slideLayout7.xml"/><Relationship Id="rId4" Type="http://schemas.openxmlformats.org/officeDocument/2006/relationships/image" Target="../media/image112.wmf"/><Relationship Id="rId3" Type="http://schemas.openxmlformats.org/officeDocument/2006/relationships/oleObject" Target="../embeddings/oleObject90.bin"/><Relationship Id="rId2" Type="http://schemas.openxmlformats.org/officeDocument/2006/relationships/image" Target="../media/image111.wmf"/><Relationship Id="rId1" Type="http://schemas.openxmlformats.org/officeDocument/2006/relationships/oleObject" Target="../embeddings/oleObject89.bin"/></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4.png"/><Relationship Id="rId1" Type="http://schemas.openxmlformats.org/officeDocument/2006/relationships/image" Target="../media/image113.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5.jpe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7.jpe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7.xml"/><Relationship Id="rId1" Type="http://schemas.openxmlformats.org/officeDocument/2006/relationships/image" Target="../media/image118.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wmf"/><Relationship Id="rId1"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wmf"/><Relationship Id="rId1"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vmlDrawing" Target="../drawings/vmlDrawing3.vml"/><Relationship Id="rId5" Type="http://schemas.openxmlformats.org/officeDocument/2006/relationships/slideLayout" Target="../slideLayouts/slideLayout4.xml"/><Relationship Id="rId4" Type="http://schemas.openxmlformats.org/officeDocument/2006/relationships/image" Target="../media/image4.wmf"/><Relationship Id="rId3" Type="http://schemas.openxmlformats.org/officeDocument/2006/relationships/oleObject" Target="../embeddings/oleObject4.bin"/><Relationship Id="rId2" Type="http://schemas.openxmlformats.org/officeDocument/2006/relationships/image" Target="../media/image3.wmf"/><Relationship Id="rId1"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6.wmf"/><Relationship Id="rId3" Type="http://schemas.openxmlformats.org/officeDocument/2006/relationships/oleObject" Target="../embeddings/oleObject6.bin"/><Relationship Id="rId2" Type="http://schemas.openxmlformats.org/officeDocument/2006/relationships/image" Target="../media/image5.wmf"/><Relationship Id="rId1"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vmlDrawing" Target="../drawings/vmlDrawing5.vml"/><Relationship Id="rId7"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oleObject" Target="../embeddings/oleObject9.bin"/><Relationship Id="rId4" Type="http://schemas.openxmlformats.org/officeDocument/2006/relationships/image" Target="../media/image8.wmf"/><Relationship Id="rId3" Type="http://schemas.openxmlformats.org/officeDocument/2006/relationships/oleObject" Target="../embeddings/oleObject8.bin"/><Relationship Id="rId2" Type="http://schemas.openxmlformats.org/officeDocument/2006/relationships/image" Target="../media/image7.wmf"/><Relationship Id="rId1"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1.wmf"/><Relationship Id="rId3" Type="http://schemas.openxmlformats.org/officeDocument/2006/relationships/oleObject" Target="../embeddings/oleObject11.bin"/><Relationship Id="rId2" Type="http://schemas.openxmlformats.org/officeDocument/2006/relationships/image" Target="../media/image10.wmf"/><Relationship Id="rId1"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13.wmf"/><Relationship Id="rId3" Type="http://schemas.openxmlformats.org/officeDocument/2006/relationships/oleObject" Target="../embeddings/oleObject13.bin"/><Relationship Id="rId2" Type="http://schemas.openxmlformats.org/officeDocument/2006/relationships/image" Target="../media/image12.wmf"/><Relationship Id="rId1" Type="http://schemas.openxmlformats.org/officeDocument/2006/relationships/oleObject" Target="../embeddings/oleObject12.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7.wmf"/><Relationship Id="rId7" Type="http://schemas.openxmlformats.org/officeDocument/2006/relationships/oleObject" Target="../embeddings/oleObject17.bin"/><Relationship Id="rId6" Type="http://schemas.openxmlformats.org/officeDocument/2006/relationships/image" Target="../media/image16.wmf"/><Relationship Id="rId5" Type="http://schemas.openxmlformats.org/officeDocument/2006/relationships/oleObject" Target="../embeddings/oleObject16.bin"/><Relationship Id="rId4" Type="http://schemas.openxmlformats.org/officeDocument/2006/relationships/image" Target="../media/image15.wmf"/><Relationship Id="rId3" Type="http://schemas.openxmlformats.org/officeDocument/2006/relationships/oleObject" Target="../embeddings/oleObject15.bin"/><Relationship Id="rId2" Type="http://schemas.openxmlformats.org/officeDocument/2006/relationships/image" Target="../media/image14.wmf"/><Relationship Id="rId11" Type="http://schemas.openxmlformats.org/officeDocument/2006/relationships/notesSlide" Target="../notesSlides/notesSlide52.xml"/><Relationship Id="rId10" Type="http://schemas.openxmlformats.org/officeDocument/2006/relationships/vmlDrawing" Target="../drawings/vmlDrawing8.vml"/><Relationship Id="rId1" Type="http://schemas.openxmlformats.org/officeDocument/2006/relationships/oleObject" Target="../embeddings/oleObject14.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56.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oleObject" Target="../embeddings/oleObject20.bin"/><Relationship Id="rId4" Type="http://schemas.openxmlformats.org/officeDocument/2006/relationships/image" Target="../media/image19.wmf"/><Relationship Id="rId3" Type="http://schemas.openxmlformats.org/officeDocument/2006/relationships/oleObject" Target="../embeddings/oleObject19.bin"/><Relationship Id="rId2" Type="http://schemas.openxmlformats.org/officeDocument/2006/relationships/image" Target="../media/image18.wmf"/><Relationship Id="rId1" Type="http://schemas.openxmlformats.org/officeDocument/2006/relationships/oleObject" Target="../embeddings/oleObject18.bin"/></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21.wmf"/><Relationship Id="rId1" Type="http://schemas.openxmlformats.org/officeDocument/2006/relationships/oleObject" Target="../embeddings/oleObject21.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9" Type="http://schemas.openxmlformats.org/officeDocument/2006/relationships/notesSlide" Target="../notesSlides/notesSlide71.xml"/><Relationship Id="rId8" Type="http://schemas.openxmlformats.org/officeDocument/2006/relationships/vmlDrawing" Target="../drawings/vmlDrawing11.vml"/><Relationship Id="rId7" Type="http://schemas.openxmlformats.org/officeDocument/2006/relationships/slideLayout" Target="../slideLayouts/slideLayout12.xml"/><Relationship Id="rId6" Type="http://schemas.openxmlformats.org/officeDocument/2006/relationships/image" Target="../media/image24.wmf"/><Relationship Id="rId5" Type="http://schemas.openxmlformats.org/officeDocument/2006/relationships/oleObject" Target="../embeddings/oleObject24.bin"/><Relationship Id="rId4" Type="http://schemas.openxmlformats.org/officeDocument/2006/relationships/image" Target="../media/image23.wmf"/><Relationship Id="rId3" Type="http://schemas.openxmlformats.org/officeDocument/2006/relationships/oleObject" Target="../embeddings/oleObject23.bin"/><Relationship Id="rId2" Type="http://schemas.openxmlformats.org/officeDocument/2006/relationships/image" Target="../media/image22.wmf"/><Relationship Id="rId1" Type="http://schemas.openxmlformats.org/officeDocument/2006/relationships/oleObject" Target="../embeddings/oleObject22.bin"/></Relationships>
</file>

<file path=ppt/slides/_rels/slide73.xml.rels><?xml version="1.0" encoding="UTF-8" standalone="yes"?>
<Relationships xmlns="http://schemas.openxmlformats.org/package/2006/relationships"><Relationship Id="rId7" Type="http://schemas.openxmlformats.org/officeDocument/2006/relationships/notesSlide" Target="../notesSlides/notesSlide72.xml"/><Relationship Id="rId6" Type="http://schemas.openxmlformats.org/officeDocument/2006/relationships/vmlDrawing" Target="../drawings/vmlDrawing12.vml"/><Relationship Id="rId5" Type="http://schemas.openxmlformats.org/officeDocument/2006/relationships/slideLayout" Target="../slideLayouts/slideLayout4.xml"/><Relationship Id="rId4" Type="http://schemas.openxmlformats.org/officeDocument/2006/relationships/image" Target="../media/image26.wmf"/><Relationship Id="rId3" Type="http://schemas.openxmlformats.org/officeDocument/2006/relationships/oleObject" Target="../embeddings/oleObject26.bin"/><Relationship Id="rId2" Type="http://schemas.openxmlformats.org/officeDocument/2006/relationships/image" Target="../media/image25.wmf"/><Relationship Id="rId1" Type="http://schemas.openxmlformats.org/officeDocument/2006/relationships/oleObject" Target="../embeddings/oleObject25.bin"/></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vmlDrawing" Target="../drawings/vmlDrawing13.vml"/><Relationship Id="rId3" Type="http://schemas.openxmlformats.org/officeDocument/2006/relationships/slideLayout" Target="../slideLayouts/slideLayout4.xml"/><Relationship Id="rId2" Type="http://schemas.openxmlformats.org/officeDocument/2006/relationships/image" Target="../media/image27.wmf"/><Relationship Id="rId1" Type="http://schemas.openxmlformats.org/officeDocument/2006/relationships/oleObject" Target="../embeddings/oleObject27.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9" Type="http://schemas.openxmlformats.org/officeDocument/2006/relationships/notesSlide" Target="../notesSlides/notesSlide83.xml"/><Relationship Id="rId8" Type="http://schemas.openxmlformats.org/officeDocument/2006/relationships/slideLayout" Target="../slideLayouts/slideLayout2.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Rectangle 2"/>
          <p:cNvSpPr>
            <a:spLocks noGrp="1"/>
          </p:cNvSpPr>
          <p:nvPr>
            <p:ph type="subTitle"/>
          </p:nvPr>
        </p:nvSpPr>
        <p:spPr>
          <a:xfrm>
            <a:off x="1371600" y="3886200"/>
            <a:ext cx="6400800" cy="1752600"/>
          </a:xfrm>
        </p:spPr>
        <p:txBody>
          <a:bodyPr wrap="square" lIns="91440" tIns="45720" rIns="91440" bIns="45720" anchor="t"/>
          <a:lstStyle>
            <a:lvl1pPr marL="0" lvl="0" indent="0" algn="ctr">
              <a:buClrTx/>
              <a:buSzTx/>
              <a:buFontTx/>
              <a:defRPr/>
            </a:lvl1pPr>
            <a:lvl2pPr marL="457200" lvl="1" indent="0" algn="ctr">
              <a:buClrTx/>
              <a:buSzTx/>
              <a:buFontTx/>
              <a:defRPr/>
            </a:lvl2pPr>
            <a:lvl3pPr marL="914400" lvl="2" indent="0" algn="ctr">
              <a:buClrTx/>
              <a:buSzTx/>
              <a:buFontTx/>
              <a:defRPr/>
            </a:lvl3pPr>
            <a:lvl4pPr marL="1371600" lvl="3" indent="0" algn="ctr">
              <a:buClrTx/>
              <a:buSzTx/>
              <a:buFontTx/>
              <a:defRPr/>
            </a:lvl4pPr>
            <a:lvl5pPr marL="1828800" lvl="4" indent="0" algn="ctr">
              <a:buClrTx/>
              <a:buSzTx/>
              <a:buFontTx/>
              <a:defRPr/>
            </a:lvl5pPr>
          </a:lstStyle>
          <a:p>
            <a:pPr marL="0" lvl="0" indent="0" algn="ctr" eaLnBrk="1" hangingPunct="1">
              <a:lnSpc>
                <a:spcPct val="80000"/>
              </a:lnSpc>
              <a:buNone/>
            </a:pPr>
            <a:r>
              <a:rPr lang="zh-CN" altLang="en-US" sz="2800"/>
              <a:t>人工智能学院</a:t>
            </a:r>
            <a:endParaRPr lang="zh-CN" altLang="en-US" sz="2800"/>
          </a:p>
          <a:p>
            <a:pPr marL="0" lvl="0" indent="0" algn="ctr" eaLnBrk="1" hangingPunct="1">
              <a:lnSpc>
                <a:spcPct val="80000"/>
              </a:lnSpc>
              <a:buNone/>
            </a:pPr>
            <a:endParaRPr lang="zh-CN" altLang="en-US" sz="2800"/>
          </a:p>
        </p:txBody>
      </p:sp>
      <p:sp>
        <p:nvSpPr>
          <p:cNvPr id="3074" name="AutoShape 3"/>
          <p:cNvSpPr/>
          <p:nvPr/>
        </p:nvSpPr>
        <p:spPr>
          <a:xfrm>
            <a:off x="755650" y="1628775"/>
            <a:ext cx="7775575" cy="1441450"/>
          </a:xfrm>
          <a:prstGeom prst="roundRect">
            <a:avLst>
              <a:gd name="adj" fmla="val 16667"/>
            </a:avLst>
          </a:prstGeom>
          <a:gradFill rotWithShape="1">
            <a:gsLst>
              <a:gs pos="0">
                <a:srgbClr val="0000FF"/>
              </a:gs>
              <a:gs pos="100000">
                <a:schemeClr val="tx1"/>
              </a:gs>
            </a:gsLst>
            <a:lin ang="18900000" scaled="1"/>
            <a:tileRect/>
          </a:gradFill>
          <a:ln w="9525">
            <a:noFill/>
          </a:ln>
        </p:spPr>
        <p:txBody>
          <a:bodyPr wrap="none" anchor="ctr"/>
          <a:p>
            <a:pPr algn="ctr"/>
            <a:r>
              <a:rPr lang="zh-CN" altLang="en-US" sz="2000">
                <a:solidFill>
                  <a:schemeClr val="bg1"/>
                </a:solidFill>
                <a:latin typeface="Calibri" panose="020F0502020204030204" pitchFamily="34" charset="0"/>
                <a:ea typeface="楷体" panose="02010609060101010101" pitchFamily="49" charset="-122"/>
              </a:rPr>
              <a:t>自然语言处理</a:t>
            </a:r>
            <a:br>
              <a:rPr lang="zh-CN" altLang="en-US" sz="2400">
                <a:solidFill>
                  <a:schemeClr val="bg1"/>
                </a:solidFill>
                <a:latin typeface="Calibri" panose="020F0502020204030204" pitchFamily="34" charset="0"/>
                <a:ea typeface="楷体" panose="02010609060101010101" pitchFamily="49" charset="-122"/>
              </a:rPr>
            </a:br>
            <a:r>
              <a:rPr lang="zh-CN" altLang="en-US" sz="3600">
                <a:solidFill>
                  <a:schemeClr val="bg1"/>
                </a:solidFill>
                <a:latin typeface="Calibri" panose="020F0502020204030204" pitchFamily="34" charset="0"/>
                <a:ea typeface="楷体" panose="02010609060101010101" pitchFamily="49" charset="-122"/>
              </a:rPr>
              <a:t>词性标注</a:t>
            </a:r>
            <a:endParaRPr lang="zh-CN" altLang="en-US" sz="3600">
              <a:solidFill>
                <a:schemeClr val="bg1"/>
              </a:solidFill>
              <a:latin typeface="Calibri" panose="020F0502020204030204" pitchFamily="34" charset="0"/>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3"/>
          <p:cNvSpPr txBox="1">
            <a:spLocks noChangeArrowheads="1"/>
          </p:cNvSpPr>
          <p:nvPr/>
        </p:nvSpPr>
        <p:spPr bwMode="auto">
          <a:xfrm>
            <a:off x="284360" y="1484784"/>
            <a:ext cx="8320088" cy="2640723"/>
          </a:xfrm>
          <a:prstGeom prst="rect">
            <a:avLst/>
          </a:prstGeom>
          <a:solidFill>
            <a:schemeClr val="bg1"/>
          </a:solidFill>
          <a:ln w="9525">
            <a:noFill/>
            <a:miter lim="800000"/>
          </a:ln>
        </p:spPr>
        <p:txBody>
          <a:bodyPr>
            <a:spAutoFit/>
          </a:bodyPr>
          <a:lstStyle/>
          <a:p>
            <a:pPr marL="363855" indent="-363855">
              <a:lnSpc>
                <a:spcPct val="120000"/>
              </a:lnSpc>
              <a:spcBef>
                <a:spcPct val="30000"/>
              </a:spcBef>
              <a:defRPr/>
            </a:pPr>
            <a:r>
              <a:rPr lang="zh-CN" altLang="en-US" dirty="0">
                <a:latin typeface="Times New Roman" panose="02020603050405020304" pitchFamily="18" charset="0"/>
                <a:ea typeface="宋体" panose="02010600030101010101" pitchFamily="2" charset="-122"/>
              </a:rPr>
              <a:t>6) </a:t>
            </a:r>
            <a:r>
              <a:rPr lang="en-US" altLang="zh-CN" dirty="0">
                <a:latin typeface="Times New Roman" panose="02020603050405020304" pitchFamily="18" charset="0"/>
                <a:ea typeface="宋体" panose="02010600030101010101" pitchFamily="2" charset="-122"/>
              </a:rPr>
              <a:t>s/</a:t>
            </a:r>
            <a:r>
              <a:rPr lang="en-US" altLang="zh-CN" dirty="0" err="1">
                <a:latin typeface="Times New Roman" panose="02020603050405020304" pitchFamily="18" charset="0"/>
                <a:ea typeface="宋体" panose="02010600030101010101" pitchFamily="2" charset="-122"/>
              </a:rPr>
              <a:t>ses</a:t>
            </a:r>
            <a:r>
              <a:rPr lang="en-US" altLang="zh-CN" dirty="0">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xes</a:t>
            </a:r>
            <a:r>
              <a:rPr lang="en-US" altLang="zh-CN" dirty="0">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ches</a:t>
            </a:r>
            <a:r>
              <a:rPr lang="en-US" altLang="zh-CN" dirty="0">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shes</a:t>
            </a:r>
            <a:r>
              <a:rPr lang="en-US" altLang="zh-CN" dirty="0">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oes</a:t>
            </a:r>
            <a:r>
              <a:rPr lang="en-US" altLang="zh-CN" dirty="0">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ies</a:t>
            </a:r>
            <a:r>
              <a:rPr lang="en-US" altLang="zh-CN" dirty="0">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ves</a:t>
            </a:r>
            <a:r>
              <a:rPr lang="en-US" altLang="zh-CN"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结尾的名词复数，</a:t>
            </a:r>
            <a:r>
              <a:rPr lang="en-US" altLang="zh-CN" dirty="0" err="1">
                <a:latin typeface="Times New Roman" panose="02020603050405020304" pitchFamily="18" charset="0"/>
                <a:ea typeface="宋体" panose="02010600030101010101" pitchFamily="2" charset="-122"/>
              </a:rPr>
              <a:t>ies</a:t>
            </a:r>
            <a:r>
              <a:rPr lang="en-US" altLang="zh-CN" dirty="0">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ves</a:t>
            </a:r>
            <a:r>
              <a:rPr lang="en-US" altLang="zh-CN"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结尾的名词还原时做相应变化：</a:t>
            </a:r>
            <a:endParaRPr lang="zh-CN" altLang="en-US" b="1" dirty="0">
              <a:latin typeface="Times New Roman" panose="02020603050405020304" pitchFamily="18" charset="0"/>
              <a:ea typeface="宋体" panose="02010600030101010101" pitchFamily="2" charset="-122"/>
            </a:endParaRPr>
          </a:p>
          <a:p>
            <a:pPr>
              <a:lnSpc>
                <a:spcPct val="120000"/>
              </a:lnSpc>
              <a:spcBef>
                <a:spcPct val="30000"/>
              </a:spcBef>
              <a:defRPr/>
            </a:pPr>
            <a:r>
              <a:rPr lang="en-US" altLang="zh-CN" b="1"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bodies </a:t>
            </a:r>
            <a:r>
              <a:rPr lang="en-US" altLang="zh-CN" dirty="0">
                <a:latin typeface="Times New Roman" panose="02020603050405020304" pitchFamily="18" charset="0"/>
                <a:ea typeface="宋体" panose="02010600030101010101" pitchFamily="2" charset="-122"/>
                <a:sym typeface="Symbol" panose="05050102010706020507" pitchFamily="18" charset="2"/>
              </a:rPr>
              <a:t></a:t>
            </a:r>
            <a:r>
              <a:rPr lang="en-US" altLang="zh-CN" dirty="0">
                <a:latin typeface="Times New Roman" panose="02020603050405020304" pitchFamily="18" charset="0"/>
                <a:ea typeface="宋体" panose="02010600030101010101" pitchFamily="2" charset="-122"/>
              </a:rPr>
              <a:t> body, shelves </a:t>
            </a:r>
            <a:r>
              <a:rPr lang="en-US" altLang="zh-CN" dirty="0">
                <a:latin typeface="Times New Roman" panose="02020603050405020304" pitchFamily="18" charset="0"/>
                <a:ea typeface="宋体" panose="02010600030101010101" pitchFamily="2" charset="-122"/>
                <a:sym typeface="Symbol" panose="05050102010706020507" pitchFamily="18" charset="2"/>
              </a:rPr>
              <a:t> shelf,</a:t>
            </a:r>
            <a:endParaRPr lang="en-US" altLang="zh-CN" dirty="0">
              <a:latin typeface="Times New Roman" panose="02020603050405020304" pitchFamily="18" charset="0"/>
              <a:ea typeface="宋体" panose="02010600030101010101" pitchFamily="2" charset="-122"/>
              <a:sym typeface="Symbol" panose="05050102010706020507" pitchFamily="18" charset="2"/>
            </a:endParaRPr>
          </a:p>
          <a:p>
            <a:pPr>
              <a:lnSpc>
                <a:spcPct val="120000"/>
              </a:lnSpc>
              <a:spcBef>
                <a:spcPct val="10000"/>
              </a:spcBef>
              <a:defRPr/>
            </a:pPr>
            <a:r>
              <a:rPr lang="en-US" altLang="zh-CN" dirty="0">
                <a:latin typeface="Times New Roman" panose="02020603050405020304" pitchFamily="18" charset="0"/>
                <a:ea typeface="宋体" panose="02010600030101010101" pitchFamily="2" charset="-122"/>
                <a:sym typeface="Symbol" panose="05050102010706020507" pitchFamily="18" charset="2"/>
              </a:rPr>
              <a:t>	boxes  box, etc.</a:t>
            </a:r>
            <a:endParaRPr lang="en-US" altLang="zh-CN" dirty="0">
              <a:latin typeface="Times New Roman" panose="02020603050405020304" pitchFamily="18" charset="0"/>
              <a:ea typeface="宋体" panose="02010600030101010101" pitchFamily="2" charset="-122"/>
              <a:sym typeface="Symbol" panose="05050102010706020507" pitchFamily="18" charset="2"/>
            </a:endParaRPr>
          </a:p>
          <a:p>
            <a:pPr>
              <a:lnSpc>
                <a:spcPct val="120000"/>
              </a:lnSpc>
              <a:spcBef>
                <a:spcPct val="50000"/>
              </a:spcBef>
              <a:defRPr/>
            </a:pPr>
            <a:r>
              <a:rPr lang="en-US" altLang="zh-CN" dirty="0">
                <a:latin typeface="Times New Roman" panose="02020603050405020304" pitchFamily="18" charset="0"/>
                <a:ea typeface="宋体" panose="02010600030101010101" pitchFamily="2" charset="-122"/>
                <a:sym typeface="Symbol" panose="05050102010706020507" pitchFamily="18" charset="2"/>
              </a:rPr>
              <a:t>7) </a:t>
            </a:r>
            <a:r>
              <a:rPr lang="zh-CN" altLang="en-US" b="1" dirty="0">
                <a:latin typeface="Times New Roman" panose="02020603050405020304" pitchFamily="18" charset="0"/>
                <a:ea typeface="宋体" panose="02010600030101010101" pitchFamily="2" charset="-122"/>
                <a:sym typeface="Symbol" panose="05050102010706020507" pitchFamily="18" charset="2"/>
              </a:rPr>
              <a:t>名词所有格 </a:t>
            </a:r>
            <a:r>
              <a:rPr lang="en-US" altLang="zh-CN" dirty="0">
                <a:latin typeface="Times New Roman" panose="02020603050405020304" pitchFamily="18" charset="0"/>
                <a:ea typeface="宋体" panose="02010600030101010101" pitchFamily="2" charset="-122"/>
                <a:sym typeface="Symbol" panose="05050102010706020507" pitchFamily="18" charset="2"/>
              </a:rPr>
              <a:t>X’s,  Xs’</a:t>
            </a:r>
            <a:endParaRPr lang="en-US" altLang="zh-CN" dirty="0">
              <a:latin typeface="Times New Roman" panose="02020603050405020304" pitchFamily="18" charset="0"/>
              <a:ea typeface="宋体" panose="02010600030101010101" pitchFamily="2" charset="-12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357188" y="1571625"/>
            <a:ext cx="8286750" cy="413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900430" indent="-44323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Font typeface="Wingdings" panose="05000000000000000000" pitchFamily="2" charset="2"/>
              <a:buChar char="u"/>
            </a:pPr>
            <a:r>
              <a:rPr lang="zh-CN" altLang="en-US" sz="3200" b="1">
                <a:latin typeface="Times New Roman" panose="02020603050405020304" pitchFamily="18" charset="0"/>
                <a:ea typeface="黑体" panose="02010609060101010101" pitchFamily="2" charset="-122"/>
                <a:sym typeface="Wingdings" panose="05000000000000000000" pitchFamily="2" charset="2"/>
              </a:rPr>
              <a:t>基于错误驱动的机器学习方法</a:t>
            </a:r>
            <a:endParaRPr lang="zh-CN" altLang="en-US" sz="3200" b="1">
              <a:latin typeface="Times New Roman" panose="02020603050405020304" pitchFamily="18" charset="0"/>
              <a:ea typeface="黑体" panose="02010609060101010101" pitchFamily="2" charset="-122"/>
              <a:sym typeface="Wingdings" panose="05000000000000000000" pitchFamily="2" charset="2"/>
            </a:endParaRPr>
          </a:p>
          <a:p>
            <a:pPr lvl="1" eaLnBrk="1" hangingPunct="1">
              <a:lnSpc>
                <a:spcPct val="120000"/>
              </a:lnSpc>
              <a:spcBef>
                <a:spcPct val="30000"/>
              </a:spcBef>
              <a:buFont typeface="Wingdings" panose="05000000000000000000" pitchFamily="2" charset="2"/>
              <a:buChar char="Ø"/>
            </a:pPr>
            <a:r>
              <a:rPr lang="zh-CN" altLang="en-US" sz="3200" b="1">
                <a:latin typeface="Times New Roman" panose="02020603050405020304" pitchFamily="18" charset="0"/>
                <a:sym typeface="Wingdings" panose="05000000000000000000" pitchFamily="2" charset="2"/>
              </a:rPr>
              <a:t>初始词性赋值</a:t>
            </a:r>
            <a:endParaRPr lang="zh-CN" altLang="en-US" sz="3200" b="1">
              <a:latin typeface="Times New Roman" panose="02020603050405020304" pitchFamily="18" charset="0"/>
              <a:sym typeface="Wingdings" panose="05000000000000000000" pitchFamily="2" charset="2"/>
            </a:endParaRPr>
          </a:p>
          <a:p>
            <a:pPr lvl="1" eaLnBrk="1" hangingPunct="1">
              <a:lnSpc>
                <a:spcPct val="120000"/>
              </a:lnSpc>
              <a:spcBef>
                <a:spcPct val="30000"/>
              </a:spcBef>
              <a:buFont typeface="Wingdings" panose="05000000000000000000" pitchFamily="2" charset="2"/>
              <a:buChar char="Ø"/>
            </a:pPr>
            <a:r>
              <a:rPr lang="zh-CN" altLang="en-US" sz="3200" b="1">
                <a:latin typeface="Times New Roman" panose="02020603050405020304" pitchFamily="18" charset="0"/>
                <a:sym typeface="Wingdings" panose="05000000000000000000" pitchFamily="2" charset="2"/>
              </a:rPr>
              <a:t>对比正确标注的句子，自动学习结构转换规则</a:t>
            </a:r>
            <a:endParaRPr lang="zh-CN" altLang="en-US" sz="3200" b="1">
              <a:latin typeface="Times New Roman" panose="02020603050405020304" pitchFamily="18" charset="0"/>
              <a:sym typeface="Wingdings" panose="05000000000000000000" pitchFamily="2" charset="2"/>
            </a:endParaRPr>
          </a:p>
          <a:p>
            <a:pPr lvl="1" eaLnBrk="1" hangingPunct="1">
              <a:lnSpc>
                <a:spcPct val="120000"/>
              </a:lnSpc>
              <a:spcBef>
                <a:spcPct val="30000"/>
              </a:spcBef>
              <a:buFont typeface="Wingdings" panose="05000000000000000000" pitchFamily="2" charset="2"/>
              <a:buChar char="Ø"/>
            </a:pPr>
            <a:r>
              <a:rPr lang="zh-CN" altLang="en-US" sz="3200" b="1">
                <a:latin typeface="Times New Roman" panose="02020603050405020304" pitchFamily="18" charset="0"/>
                <a:sym typeface="Wingdings" panose="05000000000000000000" pitchFamily="2" charset="2"/>
              </a:rPr>
              <a:t>利用转换规则调整初始赋值</a:t>
            </a:r>
            <a:endParaRPr lang="zh-CN" altLang="en-US" sz="3200" b="1">
              <a:latin typeface="Times New Roman" panose="02020603050405020304" pitchFamily="18" charset="0"/>
              <a:sym typeface="Wingdings" panose="05000000000000000000" pitchFamily="2" charset="2"/>
            </a:endParaRPr>
          </a:p>
          <a:p>
            <a:pPr lvl="1" eaLnBrk="1" hangingPunct="1">
              <a:lnSpc>
                <a:spcPct val="120000"/>
              </a:lnSpc>
              <a:spcBef>
                <a:spcPct val="30000"/>
              </a:spcBef>
              <a:buFont typeface="Wingdings" panose="05000000000000000000" pitchFamily="2" charset="2"/>
              <a:buNone/>
            </a:pPr>
            <a:r>
              <a:rPr lang="zh-CN" altLang="en-US" sz="3200">
                <a:latin typeface="Times New Roman" panose="02020603050405020304" pitchFamily="18" charset="0"/>
                <a:sym typeface="Wingdings" panose="05000000000000000000" pitchFamily="2" charset="2"/>
              </a:rPr>
              <a:t>					</a:t>
            </a:r>
            <a:r>
              <a:rPr lang="en-US" altLang="zh-CN" sz="3200">
                <a:latin typeface="Times New Roman" panose="02020603050405020304" pitchFamily="18" charset="0"/>
                <a:sym typeface="Wingdings" panose="05000000000000000000" pitchFamily="2" charset="2"/>
              </a:rPr>
              <a:t>	</a:t>
            </a:r>
            <a:r>
              <a:rPr lang="zh-CN" altLang="en-US" sz="3200">
                <a:latin typeface="Times New Roman" panose="02020603050405020304" pitchFamily="18" charset="0"/>
                <a:sym typeface="Wingdings" panose="05000000000000000000" pitchFamily="2" charset="2"/>
              </a:rPr>
              <a:t>－</a:t>
            </a:r>
            <a:r>
              <a:rPr lang="en-US" altLang="zh-CN" sz="3200">
                <a:latin typeface="Times New Roman" panose="02020603050405020304" pitchFamily="18" charset="0"/>
                <a:sym typeface="Wingdings" panose="05000000000000000000" pitchFamily="2" charset="2"/>
              </a:rPr>
              <a:t>[E. Brill, 1992]</a:t>
            </a:r>
            <a:endParaRPr lang="en-US" altLang="zh-CN" sz="3200">
              <a:latin typeface="Times New Roman" panose="02020603050405020304" pitchFamily="18" charset="0"/>
              <a:sym typeface="Wingdings" panose="05000000000000000000" pitchFamily="2" charset="2"/>
            </a:endParaRPr>
          </a:p>
        </p:txBody>
      </p:sp>
      <p:sp>
        <p:nvSpPr>
          <p:cNvPr id="2" name="标题 1"/>
          <p:cNvSpPr/>
          <p:nvPr>
            <p:ph type="title"/>
          </p:nvPr>
        </p:nvSpPr>
        <p:spPr/>
        <p:txBody>
          <a:bodyPr/>
          <a:p>
            <a:r>
              <a:rPr lang="zh-CN" altLang="en-US">
                <a:sym typeface="+mn-ea"/>
              </a:rPr>
              <a:t>词性标注方法</a:t>
            </a:r>
            <a:endParaRPr lang="zh-CN"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07" name="Group 21"/>
          <p:cNvGrpSpPr/>
          <p:nvPr/>
        </p:nvGrpSpPr>
        <p:grpSpPr bwMode="auto">
          <a:xfrm>
            <a:off x="1187450" y="1557338"/>
            <a:ext cx="7129463" cy="3743325"/>
            <a:chOff x="930" y="1071"/>
            <a:chExt cx="4127" cy="2178"/>
          </a:xfrm>
        </p:grpSpPr>
        <p:sp>
          <p:nvSpPr>
            <p:cNvPr id="123909" name="Text Box 6"/>
            <p:cNvSpPr txBox="1">
              <a:spLocks noChangeArrowheads="1"/>
            </p:cNvSpPr>
            <p:nvPr/>
          </p:nvSpPr>
          <p:spPr bwMode="auto">
            <a:xfrm>
              <a:off x="930" y="1071"/>
              <a:ext cx="1360" cy="369"/>
            </a:xfrm>
            <a:prstGeom prst="rect">
              <a:avLst/>
            </a:prstGeom>
            <a:solidFill>
              <a:srgbClr val="FFFFFF"/>
            </a:solidFill>
            <a:ln w="9525">
              <a:solidFill>
                <a:srgbClr val="000000"/>
              </a:solidFill>
              <a:miter lim="800000"/>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黑体" panose="02010609060101010101" pitchFamily="2" charset="-122"/>
                </a:rPr>
                <a:t>未标注文本</a:t>
              </a:r>
              <a:r>
                <a:rPr lang="zh-CN" altLang="en-US" b="1">
                  <a:latin typeface="Times New Roman" panose="02020603050405020304" pitchFamily="18" charset="0"/>
                </a:rPr>
                <a:t> </a:t>
              </a:r>
              <a:endParaRPr lang="zh-CN" altLang="en-US" b="1">
                <a:latin typeface="Times New Roman" panose="02020603050405020304" pitchFamily="18" charset="0"/>
              </a:endParaRPr>
            </a:p>
            <a:p>
              <a:pPr algn="ctr" eaLnBrk="1" hangingPunct="1">
                <a:lnSpc>
                  <a:spcPct val="80000"/>
                </a:lnSpc>
              </a:pPr>
              <a:r>
                <a:rPr lang="en-US" altLang="zh-CN" sz="1800" b="1">
                  <a:latin typeface="Times New Roman" panose="02020603050405020304" pitchFamily="18" charset="0"/>
                </a:rPr>
                <a:t>(Unannotated text)</a:t>
              </a:r>
              <a:endParaRPr lang="en-US" altLang="zh-CN" sz="1800" b="1"/>
            </a:p>
          </p:txBody>
        </p:sp>
        <p:grpSp>
          <p:nvGrpSpPr>
            <p:cNvPr id="123910" name="Group 7"/>
            <p:cNvGrpSpPr/>
            <p:nvPr/>
          </p:nvGrpSpPr>
          <p:grpSpPr bwMode="auto">
            <a:xfrm>
              <a:off x="975" y="1616"/>
              <a:ext cx="1340" cy="434"/>
              <a:chOff x="2675" y="6598"/>
              <a:chExt cx="2348" cy="407"/>
            </a:xfrm>
          </p:grpSpPr>
          <p:sp>
            <p:nvSpPr>
              <p:cNvPr id="123920" name="AutoShape 8"/>
              <p:cNvSpPr>
                <a:spLocks noChangeArrowheads="1"/>
              </p:cNvSpPr>
              <p:nvPr/>
            </p:nvSpPr>
            <p:spPr bwMode="auto">
              <a:xfrm>
                <a:off x="2675" y="6598"/>
                <a:ext cx="2348" cy="407"/>
              </a:xfrm>
              <a:prstGeom prst="roundRect">
                <a:avLst>
                  <a:gd name="adj" fmla="val 16667"/>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23921" name="Text Box 9"/>
              <p:cNvSpPr txBox="1">
                <a:spLocks noChangeArrowheads="1"/>
              </p:cNvSpPr>
              <p:nvPr/>
            </p:nvSpPr>
            <p:spPr bwMode="auto">
              <a:xfrm>
                <a:off x="2832" y="6598"/>
                <a:ext cx="203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黑体" panose="02010609060101010101" pitchFamily="2" charset="-122"/>
                  </a:rPr>
                  <a:t>初始标注</a:t>
                </a:r>
                <a:r>
                  <a:rPr lang="zh-CN" altLang="en-US" sz="2000" b="1">
                    <a:latin typeface="Times New Roman" panose="02020603050405020304" pitchFamily="18" charset="0"/>
                  </a:rPr>
                  <a:t> </a:t>
                </a:r>
                <a:endParaRPr lang="zh-CN" altLang="en-US" sz="2000" b="1">
                  <a:latin typeface="Times New Roman" panose="02020603050405020304" pitchFamily="18" charset="0"/>
                </a:endParaRPr>
              </a:p>
              <a:p>
                <a:pPr algn="ctr" eaLnBrk="1" hangingPunct="1"/>
                <a:r>
                  <a:rPr lang="en-US" altLang="zh-CN" sz="2000" b="1">
                    <a:latin typeface="Times New Roman" panose="02020603050405020304" pitchFamily="18" charset="0"/>
                  </a:rPr>
                  <a:t>(Initial state)</a:t>
                </a:r>
                <a:endParaRPr lang="en-US" altLang="zh-CN" sz="2000" b="1"/>
              </a:p>
            </p:txBody>
          </p:sp>
        </p:grpSp>
        <p:sp>
          <p:nvSpPr>
            <p:cNvPr id="123911" name="Text Box 10"/>
            <p:cNvSpPr txBox="1">
              <a:spLocks noChangeArrowheads="1"/>
            </p:cNvSpPr>
            <p:nvPr/>
          </p:nvSpPr>
          <p:spPr bwMode="auto">
            <a:xfrm>
              <a:off x="996" y="2206"/>
              <a:ext cx="1523" cy="453"/>
            </a:xfrm>
            <a:prstGeom prst="rect">
              <a:avLst/>
            </a:prstGeom>
            <a:solidFill>
              <a:srgbClr val="FFFFFF"/>
            </a:solidFill>
            <a:ln w="9525">
              <a:solidFill>
                <a:srgbClr val="000000"/>
              </a:solidFill>
              <a:miter lim="800000"/>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黑体" panose="02010609060101010101" pitchFamily="2" charset="-122"/>
                </a:rPr>
                <a:t>已标注文本</a:t>
              </a:r>
              <a:endParaRPr lang="zh-CN" altLang="en-US" b="1">
                <a:latin typeface="Times New Roman" panose="02020603050405020304" pitchFamily="18" charset="0"/>
                <a:ea typeface="黑体" panose="02010609060101010101" pitchFamily="2" charset="-122"/>
              </a:endParaRPr>
            </a:p>
            <a:p>
              <a:pPr algn="ctr" eaLnBrk="1" hangingPunct="1"/>
              <a:r>
                <a:rPr lang="zh-CN" altLang="en-US" sz="2000" b="1">
                  <a:latin typeface="Times New Roman" panose="02020603050405020304" pitchFamily="18" charset="0"/>
                </a:rPr>
                <a:t> </a:t>
              </a:r>
              <a:r>
                <a:rPr lang="en-US" altLang="zh-CN" sz="2000" b="1">
                  <a:latin typeface="Times New Roman" panose="02020603050405020304" pitchFamily="18" charset="0"/>
                </a:rPr>
                <a:t>(Annotated text)</a:t>
              </a:r>
              <a:endParaRPr lang="en-US" altLang="zh-CN" sz="2000" b="1"/>
            </a:p>
          </p:txBody>
        </p:sp>
        <p:sp>
          <p:nvSpPr>
            <p:cNvPr id="123912" name="Text Box 11"/>
            <p:cNvSpPr txBox="1">
              <a:spLocks noChangeArrowheads="1"/>
            </p:cNvSpPr>
            <p:nvPr/>
          </p:nvSpPr>
          <p:spPr bwMode="auto">
            <a:xfrm>
              <a:off x="2721" y="2206"/>
              <a:ext cx="1669" cy="453"/>
            </a:xfrm>
            <a:prstGeom prst="rect">
              <a:avLst/>
            </a:prstGeom>
            <a:solidFill>
              <a:srgbClr val="FFFFFF"/>
            </a:solidFill>
            <a:ln w="9525">
              <a:solidFill>
                <a:srgbClr val="000000"/>
              </a:solidFill>
              <a:miter lim="800000"/>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黑体" panose="02010609060101010101" pitchFamily="2" charset="-122"/>
                </a:rPr>
                <a:t>正确的标注文本</a:t>
              </a:r>
              <a:endParaRPr lang="zh-CN" altLang="en-US" b="1">
                <a:latin typeface="Times New Roman" panose="02020603050405020304" pitchFamily="18" charset="0"/>
                <a:ea typeface="黑体" panose="02010609060101010101" pitchFamily="2" charset="-122"/>
              </a:endParaRPr>
            </a:p>
            <a:p>
              <a:pPr algn="ctr" eaLnBrk="1" hangingPunct="1"/>
              <a:r>
                <a:rPr lang="zh-CN" altLang="en-US" sz="2000" b="1">
                  <a:latin typeface="Times New Roman" panose="02020603050405020304" pitchFamily="18" charset="0"/>
                </a:rPr>
                <a:t> </a:t>
              </a:r>
              <a:r>
                <a:rPr lang="en-US" altLang="zh-CN" sz="2000" b="1">
                  <a:latin typeface="Times New Roman" panose="02020603050405020304" pitchFamily="18" charset="0"/>
                </a:rPr>
                <a:t>(Truth)</a:t>
              </a:r>
              <a:endParaRPr lang="en-US" altLang="zh-CN" sz="2000" b="1"/>
            </a:p>
          </p:txBody>
        </p:sp>
        <p:sp>
          <p:nvSpPr>
            <p:cNvPr id="123913" name="Text Box 12"/>
            <p:cNvSpPr txBox="1">
              <a:spLocks noChangeArrowheads="1"/>
            </p:cNvSpPr>
            <p:nvPr/>
          </p:nvSpPr>
          <p:spPr bwMode="auto">
            <a:xfrm>
              <a:off x="1519" y="2976"/>
              <a:ext cx="1497" cy="273"/>
            </a:xfrm>
            <a:prstGeom prst="rect">
              <a:avLst/>
            </a:prstGeom>
            <a:solidFill>
              <a:srgbClr val="FFFFFF"/>
            </a:solidFill>
            <a:ln w="9525">
              <a:solidFill>
                <a:srgbClr val="000000"/>
              </a:solidFill>
              <a:miter lim="800000"/>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黑体" panose="02010609060101010101" pitchFamily="2" charset="-122"/>
                </a:rPr>
                <a:t>学习器</a:t>
              </a:r>
              <a:r>
                <a:rPr lang="zh-CN" altLang="en-US" b="1">
                  <a:latin typeface="Times New Roman" panose="02020603050405020304" pitchFamily="18" charset="0"/>
                </a:rPr>
                <a:t> </a:t>
              </a:r>
              <a:r>
                <a:rPr lang="en-US" altLang="zh-CN" sz="2000" b="1">
                  <a:latin typeface="Times New Roman" panose="02020603050405020304" pitchFamily="18" charset="0"/>
                </a:rPr>
                <a:t>(Learner)</a:t>
              </a:r>
              <a:endParaRPr lang="en-US" altLang="zh-CN" sz="2000" b="1"/>
            </a:p>
          </p:txBody>
        </p:sp>
        <p:sp>
          <p:nvSpPr>
            <p:cNvPr id="123914" name="Line 13"/>
            <p:cNvSpPr>
              <a:spLocks noChangeShapeType="1"/>
            </p:cNvSpPr>
            <p:nvPr/>
          </p:nvSpPr>
          <p:spPr bwMode="auto">
            <a:xfrm>
              <a:off x="1791" y="2659"/>
              <a:ext cx="499" cy="317"/>
            </a:xfrm>
            <a:prstGeom prst="line">
              <a:avLst/>
            </a:prstGeom>
            <a:noFill/>
            <a:ln w="25400">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23915" name="Line 14"/>
            <p:cNvSpPr>
              <a:spLocks noChangeShapeType="1"/>
            </p:cNvSpPr>
            <p:nvPr/>
          </p:nvSpPr>
          <p:spPr bwMode="auto">
            <a:xfrm flipH="1">
              <a:off x="2653" y="2659"/>
              <a:ext cx="681" cy="307"/>
            </a:xfrm>
            <a:prstGeom prst="line">
              <a:avLst/>
            </a:prstGeom>
            <a:noFill/>
            <a:ln w="25400">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23916" name="Text Box 15"/>
            <p:cNvSpPr txBox="1">
              <a:spLocks noChangeArrowheads="1"/>
            </p:cNvSpPr>
            <p:nvPr/>
          </p:nvSpPr>
          <p:spPr bwMode="auto">
            <a:xfrm>
              <a:off x="3424" y="2976"/>
              <a:ext cx="1633" cy="273"/>
            </a:xfrm>
            <a:prstGeom prst="rect">
              <a:avLst/>
            </a:prstGeom>
            <a:solidFill>
              <a:srgbClr val="FFFFFF"/>
            </a:solidFill>
            <a:ln w="9525">
              <a:solidFill>
                <a:srgbClr val="000000"/>
              </a:solidFill>
              <a:miter lim="800000"/>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黑体" panose="02010609060101010101" pitchFamily="2" charset="-122"/>
                </a:rPr>
                <a:t>转换规则集</a:t>
              </a:r>
              <a:r>
                <a:rPr lang="zh-CN" altLang="en-US" b="1">
                  <a:latin typeface="Times New Roman" panose="02020603050405020304" pitchFamily="18" charset="0"/>
                </a:rPr>
                <a:t> </a:t>
              </a:r>
              <a:r>
                <a:rPr lang="en-US" altLang="zh-CN" sz="2000" b="1">
                  <a:latin typeface="Times New Roman" panose="02020603050405020304" pitchFamily="18" charset="0"/>
                </a:rPr>
                <a:t>(Rules)</a:t>
              </a:r>
              <a:endParaRPr lang="en-US" altLang="zh-CN" sz="2000" b="1"/>
            </a:p>
          </p:txBody>
        </p:sp>
        <p:sp>
          <p:nvSpPr>
            <p:cNvPr id="123917" name="Line 16"/>
            <p:cNvSpPr>
              <a:spLocks noChangeShapeType="1"/>
            </p:cNvSpPr>
            <p:nvPr/>
          </p:nvSpPr>
          <p:spPr bwMode="auto">
            <a:xfrm>
              <a:off x="3016" y="3113"/>
              <a:ext cx="408" cy="0"/>
            </a:xfrm>
            <a:prstGeom prst="line">
              <a:avLst/>
            </a:prstGeom>
            <a:noFill/>
            <a:ln w="25400">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23918" name="Line 17"/>
            <p:cNvSpPr>
              <a:spLocks noChangeShapeType="1"/>
            </p:cNvSpPr>
            <p:nvPr/>
          </p:nvSpPr>
          <p:spPr bwMode="auto">
            <a:xfrm>
              <a:off x="1610" y="1480"/>
              <a:ext cx="0" cy="136"/>
            </a:xfrm>
            <a:prstGeom prst="line">
              <a:avLst/>
            </a:prstGeom>
            <a:noFill/>
            <a:ln w="25400">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23919" name="Line 18"/>
            <p:cNvSpPr>
              <a:spLocks noChangeShapeType="1"/>
            </p:cNvSpPr>
            <p:nvPr/>
          </p:nvSpPr>
          <p:spPr bwMode="auto">
            <a:xfrm>
              <a:off x="1610" y="2069"/>
              <a:ext cx="0" cy="136"/>
            </a:xfrm>
            <a:prstGeom prst="line">
              <a:avLst/>
            </a:prstGeom>
            <a:noFill/>
            <a:ln w="25400">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
        <p:nvSpPr>
          <p:cNvPr id="123908" name="Text Box 19"/>
          <p:cNvSpPr txBox="1">
            <a:spLocks noChangeArrowheads="1"/>
          </p:cNvSpPr>
          <p:nvPr/>
        </p:nvSpPr>
        <p:spPr bwMode="auto">
          <a:xfrm>
            <a:off x="1116013" y="5589588"/>
            <a:ext cx="69119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b="1">
                <a:latin typeface="Times New Roman" panose="02020603050405020304" pitchFamily="18" charset="0"/>
                <a:ea typeface="楷体_GB2312" pitchFamily="49" charset="-122"/>
              </a:rPr>
              <a:t>基于转换规则的错误驱动的机器学习方法</a:t>
            </a:r>
            <a:endParaRPr lang="zh-CN" altLang="en-US" sz="2800" b="1">
              <a:ea typeface="楷体_GB2312" pitchFamily="49" charset="-122"/>
            </a:endParaRPr>
          </a:p>
        </p:txBody>
      </p:sp>
      <p:sp>
        <p:nvSpPr>
          <p:cNvPr id="2" name="标题 1"/>
          <p:cNvSpPr/>
          <p:nvPr>
            <p:ph type="title"/>
          </p:nvPr>
        </p:nvSpPr>
        <p:spPr/>
        <p:txBody>
          <a:bodyPr/>
          <a:p>
            <a:r>
              <a:rPr lang="zh-CN" altLang="en-US">
                <a:sym typeface="+mn-ea"/>
              </a:rPr>
              <a:t>词性标注方法</a:t>
            </a:r>
            <a:endParaRPr lang="zh-CN" alt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500063" y="1643063"/>
            <a:ext cx="7929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Font typeface="Wingdings" panose="05000000000000000000" pitchFamily="2" charset="2"/>
              <a:buChar char="u"/>
            </a:pPr>
            <a:r>
              <a:rPr lang="zh-CN" altLang="en-US" sz="3200" b="1">
                <a:latin typeface="Times New Roman" panose="02020603050405020304" pitchFamily="18" charset="0"/>
                <a:ea typeface="黑体" panose="02010609060101010101" pitchFamily="2" charset="-122"/>
                <a:sym typeface="Wingdings" panose="05000000000000000000" pitchFamily="2" charset="2"/>
              </a:rPr>
              <a:t>基于 </a:t>
            </a:r>
            <a:r>
              <a:rPr lang="en-US" altLang="zh-CN" sz="3200" b="1">
                <a:latin typeface="Times New Roman" panose="02020603050405020304" pitchFamily="18" charset="0"/>
                <a:ea typeface="黑体" panose="02010609060101010101" pitchFamily="2" charset="-122"/>
                <a:sym typeface="Wingdings" panose="05000000000000000000" pitchFamily="2" charset="2"/>
              </a:rPr>
              <a:t>HMM </a:t>
            </a:r>
            <a:r>
              <a:rPr lang="zh-CN" altLang="en-US" sz="3200" b="1">
                <a:latin typeface="Times New Roman" panose="02020603050405020304" pitchFamily="18" charset="0"/>
                <a:ea typeface="黑体" panose="02010609060101010101" pitchFamily="2" charset="-122"/>
                <a:sym typeface="Wingdings" panose="05000000000000000000" pitchFamily="2" charset="2"/>
              </a:rPr>
              <a:t>的词性标注方法</a:t>
            </a:r>
            <a:endParaRPr lang="zh-CN" altLang="en-US" sz="3200" b="1">
              <a:latin typeface="Times New Roman" panose="02020603050405020304" pitchFamily="18" charset="0"/>
              <a:ea typeface="黑体" panose="02010609060101010101" pitchFamily="2" charset="-122"/>
              <a:sym typeface="Wingdings" panose="05000000000000000000" pitchFamily="2" charset="2"/>
            </a:endParaRPr>
          </a:p>
        </p:txBody>
      </p:sp>
      <p:sp>
        <p:nvSpPr>
          <p:cNvPr id="124932" name="Rectangle 4"/>
          <p:cNvSpPr>
            <a:spLocks noChangeArrowheads="1"/>
          </p:cNvSpPr>
          <p:nvPr/>
        </p:nvSpPr>
        <p:spPr bwMode="auto">
          <a:xfrm>
            <a:off x="0" y="3257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24933" name="Rectangle 5"/>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24934" name="Text Box 2"/>
          <p:cNvSpPr txBox="1">
            <a:spLocks noChangeArrowheads="1"/>
          </p:cNvSpPr>
          <p:nvPr/>
        </p:nvSpPr>
        <p:spPr bwMode="auto">
          <a:xfrm>
            <a:off x="500063" y="2286000"/>
            <a:ext cx="7993062"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812800" indent="-355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Font typeface="Wingdings" panose="05000000000000000000" pitchFamily="2" charset="2"/>
              <a:buChar char="u"/>
            </a:pPr>
            <a:r>
              <a:rPr lang="zh-CN" altLang="en-US" sz="3200" b="1">
                <a:latin typeface="Arial Narrow" panose="020B0606020202030204" pitchFamily="34" charset="0"/>
                <a:ea typeface="黑体" panose="02010609060101010101" pitchFamily="2" charset="-122"/>
                <a:sym typeface="Wingdings" panose="05000000000000000000" pitchFamily="2" charset="2"/>
              </a:rPr>
              <a:t>规则和统计相结合的词性标注方法</a:t>
            </a:r>
            <a:endParaRPr lang="zh-CN" altLang="en-US" sz="3200" b="1">
              <a:latin typeface="Arial Narrow" panose="020B0606020202030204" pitchFamily="34" charset="0"/>
              <a:ea typeface="黑体" panose="02010609060101010101" pitchFamily="2" charset="-122"/>
              <a:sym typeface="Wingdings" panose="05000000000000000000" pitchFamily="2" charset="2"/>
            </a:endParaRPr>
          </a:p>
          <a:p>
            <a:pPr lvl="1" eaLnBrk="1" hangingPunct="1">
              <a:spcBef>
                <a:spcPct val="50000"/>
              </a:spcBef>
              <a:buFont typeface="Wingdings" panose="05000000000000000000" pitchFamily="2" charset="2"/>
              <a:buChar char="Ø"/>
            </a:pPr>
            <a:r>
              <a:rPr lang="zh-CN" altLang="en-US" sz="3200" b="1">
                <a:latin typeface="Times New Roman" panose="02020603050405020304" pitchFamily="18" charset="0"/>
                <a:sym typeface="Wingdings" panose="05000000000000000000" pitchFamily="2" charset="2"/>
              </a:rPr>
              <a:t>规则消歧，统计概率引导</a:t>
            </a:r>
            <a:endParaRPr lang="zh-CN" altLang="en-US" sz="3200" b="1">
              <a:latin typeface="Times New Roman" panose="02020603050405020304" pitchFamily="18" charset="0"/>
              <a:sym typeface="Wingdings" panose="05000000000000000000" pitchFamily="2" charset="2"/>
            </a:endParaRPr>
          </a:p>
          <a:p>
            <a:pPr lvl="1" eaLnBrk="1" hangingPunct="1">
              <a:spcBef>
                <a:spcPct val="30000"/>
              </a:spcBef>
              <a:buFont typeface="Wingdings" panose="05000000000000000000" pitchFamily="2" charset="2"/>
              <a:buChar char="Ø"/>
            </a:pPr>
            <a:r>
              <a:rPr lang="zh-CN" altLang="en-US" sz="3200" b="1">
                <a:latin typeface="Times New Roman" panose="02020603050405020304" pitchFamily="18" charset="0"/>
                <a:sym typeface="Wingdings" panose="05000000000000000000" pitchFamily="2" charset="2"/>
              </a:rPr>
              <a:t>或者统计方法赋初值，规则消歧</a:t>
            </a:r>
            <a:endParaRPr lang="zh-CN" altLang="en-US" sz="3200" b="1">
              <a:latin typeface="Times New Roman" panose="02020603050405020304" pitchFamily="18" charset="0"/>
              <a:sym typeface="Wingdings" panose="05000000000000000000" pitchFamily="2" charset="2"/>
            </a:endParaRPr>
          </a:p>
        </p:txBody>
      </p:sp>
      <p:sp>
        <p:nvSpPr>
          <p:cNvPr id="2" name="标题 1"/>
          <p:cNvSpPr/>
          <p:nvPr>
            <p:ph type="title"/>
          </p:nvPr>
        </p:nvSpPr>
        <p:spPr/>
        <p:txBody>
          <a:bodyPr/>
          <a:p>
            <a:r>
              <a:rPr lang="zh-CN" altLang="en-US">
                <a:sym typeface="+mn-ea"/>
              </a:rPr>
              <a:t>词性标注方法</a:t>
            </a:r>
            <a:endParaRPr lang="zh-CN"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Text Box 15"/>
          <p:cNvSpPr txBox="1">
            <a:spLocks noChangeArrowheads="1"/>
          </p:cNvSpPr>
          <p:nvPr/>
        </p:nvSpPr>
        <p:spPr bwMode="auto">
          <a:xfrm>
            <a:off x="428625" y="1643063"/>
            <a:ext cx="8215313" cy="3642360"/>
          </a:xfrm>
          <a:prstGeom prst="rect">
            <a:avLst/>
          </a:prstGeom>
          <a:noFill/>
          <a:ln w="9525">
            <a:noFill/>
            <a:miter lim="800000"/>
          </a:ln>
        </p:spPr>
        <p:txBody>
          <a:bodyPr>
            <a:spAutoFit/>
          </a:bodyPr>
          <a:lstStyle/>
          <a:p>
            <a:pPr marL="449580" indent="-449580">
              <a:spcBef>
                <a:spcPct val="50000"/>
              </a:spcBef>
              <a:buFont typeface="Wingdings" panose="05000000000000000000" pitchFamily="2" charset="2"/>
              <a:buChar char="u"/>
              <a:defRPr/>
            </a:pPr>
            <a:r>
              <a:rPr lang="zh-CN" altLang="en-US" sz="3200" b="1" dirty="0">
                <a:solidFill>
                  <a:srgbClr val="000066"/>
                </a:solidFill>
                <a:latin typeface="黑体" panose="02010609060101010101" pitchFamily="2" charset="-122"/>
                <a:ea typeface="黑体" panose="02010609060101010101" pitchFamily="2" charset="-122"/>
              </a:rPr>
              <a:t>国家</a:t>
            </a:r>
            <a:r>
              <a:rPr lang="en-US" altLang="zh-CN" sz="3200" b="1" dirty="0">
                <a:solidFill>
                  <a:srgbClr val="000066"/>
                </a:solidFill>
                <a:latin typeface="黑体" panose="02010609060101010101" pitchFamily="2" charset="-122"/>
                <a:ea typeface="黑体" panose="02010609060101010101" pitchFamily="2" charset="-122"/>
              </a:rPr>
              <a:t>863</a:t>
            </a:r>
            <a:r>
              <a:rPr lang="zh-CN" altLang="en-US" sz="3200" b="1" dirty="0">
                <a:solidFill>
                  <a:srgbClr val="000066"/>
                </a:solidFill>
                <a:latin typeface="黑体" panose="02010609060101010101" pitchFamily="2" charset="-122"/>
                <a:ea typeface="黑体" panose="02010609060101010101" pitchFamily="2" charset="-122"/>
              </a:rPr>
              <a:t>评测部分结果</a:t>
            </a:r>
            <a:r>
              <a:rPr lang="zh-CN" altLang="en-US" sz="2800" b="1" dirty="0">
                <a:solidFill>
                  <a:srgbClr val="000066"/>
                </a:solidFill>
                <a:latin typeface="Times New Roman" panose="02020603050405020304" pitchFamily="18" charset="0"/>
                <a:ea typeface="楷体_GB2312" pitchFamily="49" charset="-122"/>
              </a:rPr>
              <a:t> </a:t>
            </a:r>
            <a:endParaRPr lang="zh-CN" altLang="en-US" sz="2800" b="1" dirty="0">
              <a:solidFill>
                <a:srgbClr val="000066"/>
              </a:solidFill>
              <a:latin typeface="Times New Roman" panose="02020603050405020304" pitchFamily="18" charset="0"/>
              <a:ea typeface="楷体_GB2312" pitchFamily="49" charset="-122"/>
            </a:endParaRPr>
          </a:p>
          <a:p>
            <a:pPr marL="624205" indent="-174625">
              <a:spcBef>
                <a:spcPct val="50000"/>
              </a:spcBef>
              <a:buFont typeface="Wingdings" panose="05000000000000000000" pitchFamily="2" charset="2"/>
              <a:buChar char="Ø"/>
              <a:defRPr/>
            </a:pPr>
            <a:r>
              <a:rPr lang="zh-CN" altLang="en-US" sz="2800" b="1" dirty="0">
                <a:solidFill>
                  <a:srgbClr val="000066"/>
                </a:solidFill>
                <a:latin typeface="Times New Roman" panose="02020603050405020304" pitchFamily="18" charset="0"/>
                <a:ea typeface="黑体" panose="02010609060101010101" pitchFamily="2" charset="-122"/>
              </a:rPr>
              <a:t>分词</a:t>
            </a:r>
            <a:endParaRPr lang="zh-CN" altLang="en-US" sz="2800" b="1" dirty="0">
              <a:solidFill>
                <a:srgbClr val="000066"/>
              </a:solidFill>
              <a:latin typeface="Times New Roman" panose="02020603050405020304" pitchFamily="18" charset="0"/>
              <a:ea typeface="黑体" panose="02010609060101010101" pitchFamily="2" charset="-122"/>
            </a:endParaRPr>
          </a:p>
          <a:p>
            <a:pPr marL="900430" lvl="1" indent="87630">
              <a:spcBef>
                <a:spcPct val="50000"/>
              </a:spcBef>
              <a:buFont typeface="Wingdings" panose="05000000000000000000" pitchFamily="2" charset="2"/>
              <a:buChar char="l"/>
              <a:defRPr/>
            </a:pPr>
            <a:r>
              <a:rPr lang="zh-CN" altLang="en-US" sz="2800" b="1" u="sng" dirty="0">
                <a:solidFill>
                  <a:srgbClr val="000066"/>
                </a:solidFill>
                <a:latin typeface="+mn-ea"/>
                <a:ea typeface="+mn-ea"/>
              </a:rPr>
              <a:t>最好成绩</a:t>
            </a:r>
            <a:r>
              <a:rPr lang="zh-CN" altLang="en-US" sz="2800" b="1" dirty="0">
                <a:solidFill>
                  <a:srgbClr val="000066"/>
                </a:solidFill>
                <a:latin typeface="Times New Roman" panose="02020603050405020304" pitchFamily="18" charset="0"/>
                <a:ea typeface="楷体_GB2312" pitchFamily="49" charset="-122"/>
              </a:rPr>
              <a:t>： </a:t>
            </a:r>
            <a:r>
              <a:rPr lang="en-US" altLang="zh-CN" sz="2800" b="1" i="1" dirty="0">
                <a:solidFill>
                  <a:srgbClr val="000066"/>
                </a:solidFill>
                <a:latin typeface="Times New Roman" panose="02020603050405020304" pitchFamily="18" charset="0"/>
                <a:ea typeface="楷体_GB2312" pitchFamily="49" charset="-122"/>
              </a:rPr>
              <a:t>P</a:t>
            </a:r>
            <a:r>
              <a:rPr lang="en-US" altLang="zh-CN" sz="2800" b="1" dirty="0">
                <a:solidFill>
                  <a:srgbClr val="000066"/>
                </a:solidFill>
                <a:latin typeface="Times New Roman" panose="02020603050405020304" pitchFamily="18" charset="0"/>
                <a:ea typeface="楷体_GB2312" pitchFamily="49" charset="-122"/>
              </a:rPr>
              <a:t>=</a:t>
            </a:r>
            <a:r>
              <a:rPr lang="en-US" altLang="zh-CN" sz="2800" b="1" dirty="0">
                <a:solidFill>
                  <a:srgbClr val="000066"/>
                </a:solidFill>
                <a:latin typeface="Times New Roman" panose="02020603050405020304" pitchFamily="18" charset="0"/>
                <a:ea typeface="宋体" panose="02010600030101010101" pitchFamily="2" charset="-122"/>
              </a:rPr>
              <a:t>93.44%</a:t>
            </a:r>
            <a:r>
              <a:rPr lang="zh-CN" altLang="en-US" sz="2800" b="1" dirty="0">
                <a:solidFill>
                  <a:srgbClr val="000066"/>
                </a:solidFill>
                <a:latin typeface="Times New Roman" panose="02020603050405020304" pitchFamily="18" charset="0"/>
                <a:ea typeface="宋体" panose="02010600030101010101" pitchFamily="2" charset="-122"/>
              </a:rPr>
              <a:t>，</a:t>
            </a:r>
            <a:r>
              <a:rPr lang="en-US" altLang="zh-CN" sz="2800" b="1" i="1" dirty="0">
                <a:solidFill>
                  <a:srgbClr val="000066"/>
                </a:solidFill>
                <a:latin typeface="Times New Roman" panose="02020603050405020304" pitchFamily="18" charset="0"/>
                <a:ea typeface="宋体" panose="02010600030101010101" pitchFamily="2" charset="-122"/>
              </a:rPr>
              <a:t>R</a:t>
            </a:r>
            <a:r>
              <a:rPr lang="en-US" altLang="zh-CN" sz="2800" b="1" dirty="0">
                <a:solidFill>
                  <a:srgbClr val="000066"/>
                </a:solidFill>
                <a:latin typeface="Times New Roman" panose="02020603050405020304" pitchFamily="18" charset="0"/>
                <a:ea typeface="宋体" panose="02010600030101010101" pitchFamily="2" charset="-122"/>
              </a:rPr>
              <a:t>=93.69%</a:t>
            </a:r>
            <a:r>
              <a:rPr lang="zh-CN" altLang="en-US" sz="2800" b="1" dirty="0">
                <a:solidFill>
                  <a:srgbClr val="000066"/>
                </a:solidFill>
                <a:latin typeface="Times New Roman" panose="02020603050405020304" pitchFamily="18" charset="0"/>
                <a:ea typeface="宋体" panose="02010600030101010101" pitchFamily="2" charset="-122"/>
              </a:rPr>
              <a:t>，</a:t>
            </a:r>
            <a:endParaRPr lang="zh-CN" altLang="en-US" sz="2800" b="1" dirty="0">
              <a:solidFill>
                <a:srgbClr val="000066"/>
              </a:solidFill>
              <a:latin typeface="Times New Roman" panose="02020603050405020304" pitchFamily="18" charset="0"/>
              <a:ea typeface="宋体" panose="02010600030101010101" pitchFamily="2" charset="-122"/>
            </a:endParaRPr>
          </a:p>
          <a:p>
            <a:pPr marL="900430" lvl="1" indent="87630">
              <a:spcBef>
                <a:spcPct val="30000"/>
              </a:spcBef>
              <a:buFont typeface="Wingdings" panose="05000000000000000000" pitchFamily="2" charset="2"/>
              <a:buNone/>
              <a:defRPr/>
            </a:pPr>
            <a:r>
              <a:rPr lang="en-US" altLang="zh-CN" sz="2800" b="1" i="1" dirty="0">
                <a:solidFill>
                  <a:srgbClr val="000066"/>
                </a:solidFill>
                <a:latin typeface="Times New Roman" panose="02020603050405020304" pitchFamily="18" charset="0"/>
                <a:ea typeface="宋体" panose="02010600030101010101" pitchFamily="2" charset="-122"/>
              </a:rPr>
              <a:t>                        F</a:t>
            </a:r>
            <a:r>
              <a:rPr lang="en-US" altLang="zh-CN" sz="2800" b="1" dirty="0">
                <a:solidFill>
                  <a:srgbClr val="000066"/>
                </a:solidFill>
                <a:latin typeface="Times New Roman" panose="02020603050405020304" pitchFamily="18" charset="0"/>
                <a:ea typeface="宋体" panose="02010600030101010101" pitchFamily="2" charset="-122"/>
              </a:rPr>
              <a:t>1=93.46%</a:t>
            </a:r>
            <a:endParaRPr lang="zh-CN" altLang="en-US" sz="2800" b="1" dirty="0">
              <a:solidFill>
                <a:srgbClr val="000066"/>
              </a:solidFill>
              <a:latin typeface="Times New Roman" panose="02020603050405020304" pitchFamily="18" charset="0"/>
              <a:ea typeface="楷体_GB2312" pitchFamily="49" charset="-122"/>
            </a:endParaRPr>
          </a:p>
          <a:p>
            <a:pPr marL="900430" lvl="1" indent="87630">
              <a:spcBef>
                <a:spcPct val="50000"/>
              </a:spcBef>
              <a:buFont typeface="Wingdings" panose="05000000000000000000" pitchFamily="2" charset="2"/>
              <a:buChar char="l"/>
              <a:defRPr/>
            </a:pPr>
            <a:r>
              <a:rPr lang="zh-CN" altLang="en-US" sz="2800" b="1" dirty="0">
                <a:solidFill>
                  <a:srgbClr val="000066"/>
                </a:solidFill>
                <a:latin typeface="Times New Roman" panose="02020603050405020304" pitchFamily="18" charset="0"/>
                <a:ea typeface="楷体_GB2312" pitchFamily="49" charset="-122"/>
              </a:rPr>
              <a:t> </a:t>
            </a:r>
            <a:r>
              <a:rPr lang="zh-CN" altLang="en-US" sz="2800" b="1" u="sng" dirty="0">
                <a:solidFill>
                  <a:srgbClr val="000066"/>
                </a:solidFill>
                <a:latin typeface="+mn-ea"/>
                <a:ea typeface="+mn-ea"/>
              </a:rPr>
              <a:t>最差成绩</a:t>
            </a:r>
            <a:r>
              <a:rPr lang="zh-CN" altLang="en-US" sz="2800" b="1" dirty="0">
                <a:solidFill>
                  <a:srgbClr val="000066"/>
                </a:solidFill>
                <a:latin typeface="Times New Roman" panose="02020603050405020304" pitchFamily="18" charset="0"/>
                <a:ea typeface="楷体_GB2312" pitchFamily="49" charset="-122"/>
              </a:rPr>
              <a:t>：</a:t>
            </a:r>
            <a:r>
              <a:rPr lang="en-US" altLang="zh-CN" sz="2800" b="1" i="1" dirty="0">
                <a:solidFill>
                  <a:srgbClr val="000066"/>
                </a:solidFill>
                <a:latin typeface="Times New Roman" panose="02020603050405020304" pitchFamily="18" charset="0"/>
                <a:ea typeface="宋体" panose="02010600030101010101" pitchFamily="2" charset="-122"/>
              </a:rPr>
              <a:t>P</a:t>
            </a:r>
            <a:r>
              <a:rPr lang="en-US" altLang="zh-CN" sz="2800" b="1" dirty="0">
                <a:solidFill>
                  <a:srgbClr val="000066"/>
                </a:solidFill>
                <a:latin typeface="Times New Roman" panose="02020603050405020304" pitchFamily="18" charset="0"/>
                <a:ea typeface="宋体" panose="02010600030101010101" pitchFamily="2" charset="-122"/>
              </a:rPr>
              <a:t>=91.42%</a:t>
            </a:r>
            <a:r>
              <a:rPr lang="en-US" altLang="zh-CN" sz="2800" dirty="0">
                <a:solidFill>
                  <a:srgbClr val="000066"/>
                </a:solidFill>
                <a:latin typeface="Times New Roman" panose="02020603050405020304" pitchFamily="18" charset="0"/>
                <a:ea typeface="宋体" panose="02010600030101010101" pitchFamily="2" charset="-122"/>
              </a:rPr>
              <a:t> </a:t>
            </a:r>
            <a:r>
              <a:rPr lang="zh-CN" altLang="en-US" sz="2800" b="1" dirty="0">
                <a:solidFill>
                  <a:srgbClr val="000066"/>
                </a:solidFill>
                <a:latin typeface="Times New Roman" panose="02020603050405020304" pitchFamily="18" charset="0"/>
                <a:ea typeface="宋体" panose="02010600030101010101" pitchFamily="2" charset="-122"/>
              </a:rPr>
              <a:t>，</a:t>
            </a:r>
            <a:r>
              <a:rPr lang="en-US" altLang="zh-CN" sz="2800" b="1" i="1" dirty="0">
                <a:solidFill>
                  <a:srgbClr val="000066"/>
                </a:solidFill>
                <a:latin typeface="Times New Roman" panose="02020603050405020304" pitchFamily="18" charset="0"/>
                <a:ea typeface="宋体" panose="02010600030101010101" pitchFamily="2" charset="-122"/>
              </a:rPr>
              <a:t>R</a:t>
            </a:r>
            <a:r>
              <a:rPr lang="en-US" altLang="zh-CN" sz="2800" b="1" dirty="0">
                <a:solidFill>
                  <a:srgbClr val="000066"/>
                </a:solidFill>
                <a:latin typeface="Times New Roman" panose="02020603050405020304" pitchFamily="18" charset="0"/>
                <a:ea typeface="宋体" panose="02010600030101010101" pitchFamily="2" charset="-122"/>
              </a:rPr>
              <a:t>=89.27%</a:t>
            </a:r>
            <a:r>
              <a:rPr lang="en-US" altLang="zh-CN" sz="2800" dirty="0">
                <a:solidFill>
                  <a:srgbClr val="000066"/>
                </a:solidFill>
                <a:latin typeface="Times New Roman" panose="02020603050405020304" pitchFamily="18" charset="0"/>
                <a:ea typeface="宋体" panose="02010600030101010101" pitchFamily="2" charset="-122"/>
              </a:rPr>
              <a:t> </a:t>
            </a:r>
            <a:r>
              <a:rPr lang="zh-CN" altLang="en-US" sz="2800" b="1" dirty="0">
                <a:solidFill>
                  <a:srgbClr val="000066"/>
                </a:solidFill>
                <a:latin typeface="Times New Roman" panose="02020603050405020304" pitchFamily="18" charset="0"/>
                <a:ea typeface="宋体" panose="02010600030101010101" pitchFamily="2" charset="-122"/>
              </a:rPr>
              <a:t>，</a:t>
            </a:r>
            <a:endParaRPr lang="zh-CN" altLang="en-US" sz="2800" b="1" dirty="0">
              <a:solidFill>
                <a:srgbClr val="000066"/>
              </a:solidFill>
              <a:latin typeface="Times New Roman" panose="02020603050405020304" pitchFamily="18" charset="0"/>
              <a:ea typeface="宋体" panose="02010600030101010101" pitchFamily="2" charset="-122"/>
            </a:endParaRPr>
          </a:p>
          <a:p>
            <a:pPr marL="900430" lvl="1" indent="87630">
              <a:spcBef>
                <a:spcPct val="30000"/>
              </a:spcBef>
              <a:defRPr/>
            </a:pPr>
            <a:r>
              <a:rPr lang="en-US" altLang="zh-CN" sz="2800" b="1" i="1" dirty="0">
                <a:solidFill>
                  <a:srgbClr val="000066"/>
                </a:solidFill>
                <a:latin typeface="Times New Roman" panose="02020603050405020304" pitchFamily="18" charset="0"/>
                <a:ea typeface="宋体" panose="02010600030101010101" pitchFamily="2" charset="-122"/>
              </a:rPr>
              <a:t>                        F</a:t>
            </a:r>
            <a:r>
              <a:rPr lang="en-US" altLang="zh-CN" sz="2800" b="1" dirty="0">
                <a:solidFill>
                  <a:srgbClr val="000066"/>
                </a:solidFill>
                <a:latin typeface="Times New Roman" panose="02020603050405020304" pitchFamily="18" charset="0"/>
                <a:ea typeface="宋体" panose="02010600030101010101" pitchFamily="2" charset="-122"/>
              </a:rPr>
              <a:t>1=90.33%</a:t>
            </a:r>
            <a:r>
              <a:rPr lang="en-US" altLang="zh-CN" sz="2800" dirty="0">
                <a:ea typeface="宋体" panose="02010600030101010101" pitchFamily="2" charset="-122"/>
              </a:rPr>
              <a:t> </a:t>
            </a:r>
            <a:endParaRPr lang="zh-CN" altLang="en-US" sz="2800" dirty="0">
              <a:ea typeface="宋体" panose="02010600030101010101" pitchFamily="2" charset="-122"/>
            </a:endParaRPr>
          </a:p>
        </p:txBody>
      </p:sp>
      <p:sp>
        <p:nvSpPr>
          <p:cNvPr id="126980" name="Rectangle 92"/>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26981" name="Rectangle 100"/>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26982" name="Line 694"/>
          <p:cNvSpPr>
            <a:spLocks noChangeShapeType="1"/>
          </p:cNvSpPr>
          <p:nvPr/>
        </p:nvSpPr>
        <p:spPr bwMode="auto">
          <a:xfrm>
            <a:off x="32337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6983" name="Line 695"/>
          <p:cNvSpPr>
            <a:spLocks noChangeShapeType="1"/>
          </p:cNvSpPr>
          <p:nvPr/>
        </p:nvSpPr>
        <p:spPr bwMode="auto">
          <a:xfrm>
            <a:off x="32337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6984" name="Line 696"/>
          <p:cNvSpPr>
            <a:spLocks noChangeShapeType="1"/>
          </p:cNvSpPr>
          <p:nvPr/>
        </p:nvSpPr>
        <p:spPr bwMode="auto">
          <a:xfrm>
            <a:off x="39195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6985" name="Line 697"/>
          <p:cNvSpPr>
            <a:spLocks noChangeShapeType="1"/>
          </p:cNvSpPr>
          <p:nvPr/>
        </p:nvSpPr>
        <p:spPr bwMode="auto">
          <a:xfrm>
            <a:off x="39195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6986" name="Line 728"/>
          <p:cNvSpPr>
            <a:spLocks noChangeShapeType="1"/>
          </p:cNvSpPr>
          <p:nvPr/>
        </p:nvSpPr>
        <p:spPr bwMode="auto">
          <a:xfrm>
            <a:off x="46053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6987" name="Line 729"/>
          <p:cNvSpPr>
            <a:spLocks noChangeShapeType="1"/>
          </p:cNvSpPr>
          <p:nvPr/>
        </p:nvSpPr>
        <p:spPr bwMode="auto">
          <a:xfrm>
            <a:off x="46053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6988" name="Line 777"/>
          <p:cNvSpPr>
            <a:spLocks noChangeShapeType="1"/>
          </p:cNvSpPr>
          <p:nvPr/>
        </p:nvSpPr>
        <p:spPr bwMode="auto">
          <a:xfrm>
            <a:off x="46053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6989" name="Line 778"/>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6990" name="Line 792"/>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 name="标题 1"/>
          <p:cNvSpPr/>
          <p:nvPr>
            <p:ph type="title"/>
          </p:nvPr>
        </p:nvSpPr>
        <p:spPr/>
        <p:txBody>
          <a:bodyPr/>
          <a:p>
            <a:r>
              <a:rPr lang="zh-CN" altLang="en-US"/>
              <a:t>分词与词性标注的技术水平</a:t>
            </a:r>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Text Box 3"/>
          <p:cNvSpPr txBox="1">
            <a:spLocks noChangeArrowheads="1"/>
          </p:cNvSpPr>
          <p:nvPr/>
        </p:nvSpPr>
        <p:spPr bwMode="auto">
          <a:xfrm>
            <a:off x="468313" y="1643063"/>
            <a:ext cx="7416800" cy="3529012"/>
          </a:xfrm>
          <a:prstGeom prst="rect">
            <a:avLst/>
          </a:prstGeom>
          <a:noFill/>
          <a:ln w="9525">
            <a:noFill/>
            <a:miter lim="800000"/>
          </a:ln>
        </p:spPr>
        <p:txBody>
          <a:bodyPr>
            <a:spAutoFit/>
          </a:bodyPr>
          <a:lstStyle/>
          <a:p>
            <a:pPr marL="363855" indent="-363855">
              <a:spcBef>
                <a:spcPct val="50000"/>
              </a:spcBef>
              <a:buFont typeface="Wingdings" panose="05000000000000000000" pitchFamily="2" charset="2"/>
              <a:buChar char="Ø"/>
              <a:defRPr/>
            </a:pPr>
            <a:r>
              <a:rPr lang="zh-CN" altLang="en-US" sz="3200" b="1" dirty="0">
                <a:solidFill>
                  <a:srgbClr val="000066"/>
                </a:solidFill>
                <a:latin typeface="Times New Roman" panose="02020603050405020304" pitchFamily="18" charset="0"/>
                <a:ea typeface="黑体" panose="02010609060101010101" pitchFamily="2" charset="-122"/>
              </a:rPr>
              <a:t>词性标注</a:t>
            </a:r>
            <a:endParaRPr lang="zh-CN" altLang="en-US" sz="3200" b="1" dirty="0">
              <a:solidFill>
                <a:srgbClr val="000066"/>
              </a:solidFill>
              <a:latin typeface="Times New Roman" panose="02020603050405020304" pitchFamily="18" charset="0"/>
              <a:ea typeface="黑体" panose="02010609060101010101" pitchFamily="2" charset="-122"/>
            </a:endParaRPr>
          </a:p>
          <a:p>
            <a:pPr lvl="1">
              <a:spcBef>
                <a:spcPct val="50000"/>
              </a:spcBef>
              <a:buFont typeface="Wingdings" panose="05000000000000000000" pitchFamily="2" charset="2"/>
              <a:buChar char="l"/>
              <a:defRPr/>
            </a:pPr>
            <a:r>
              <a:rPr lang="zh-CN" altLang="en-US" sz="2800" b="1" u="sng" dirty="0">
                <a:solidFill>
                  <a:srgbClr val="000066"/>
                </a:solidFill>
                <a:latin typeface="+mn-ea"/>
                <a:ea typeface="+mn-ea"/>
              </a:rPr>
              <a:t>最好成绩</a:t>
            </a:r>
            <a:r>
              <a:rPr lang="zh-CN" altLang="en-US" sz="2800" b="1" dirty="0">
                <a:solidFill>
                  <a:srgbClr val="000066"/>
                </a:solidFill>
                <a:latin typeface="Times New Roman" panose="02020603050405020304" pitchFamily="18" charset="0"/>
                <a:ea typeface="楷体_GB2312" pitchFamily="49" charset="-122"/>
              </a:rPr>
              <a:t>： </a:t>
            </a:r>
            <a:r>
              <a:rPr lang="en-US" altLang="zh-CN" sz="2800" b="1" i="1" dirty="0">
                <a:solidFill>
                  <a:srgbClr val="000066"/>
                </a:solidFill>
                <a:latin typeface="Times New Roman" panose="02020603050405020304" pitchFamily="18" charset="0"/>
                <a:ea typeface="楷体_GB2312" pitchFamily="49" charset="-122"/>
              </a:rPr>
              <a:t>P </a:t>
            </a:r>
            <a:r>
              <a:rPr lang="en-US" altLang="zh-CN" sz="2800" b="1" dirty="0">
                <a:solidFill>
                  <a:srgbClr val="000066"/>
                </a:solidFill>
                <a:latin typeface="Times New Roman" panose="02020603050405020304" pitchFamily="18" charset="0"/>
                <a:ea typeface="楷体_GB2312" pitchFamily="49" charset="-122"/>
              </a:rPr>
              <a:t>= </a:t>
            </a:r>
            <a:r>
              <a:rPr lang="en-US" altLang="zh-CN" sz="2800" b="1" dirty="0">
                <a:solidFill>
                  <a:srgbClr val="000066"/>
                </a:solidFill>
                <a:latin typeface="Times New Roman" panose="02020603050405020304" pitchFamily="18" charset="0"/>
                <a:ea typeface="宋体" panose="02010600030101010101" pitchFamily="2" charset="-122"/>
              </a:rPr>
              <a:t>87.47%</a:t>
            </a:r>
            <a:r>
              <a:rPr lang="zh-CN" altLang="en-US" sz="2800" b="1" dirty="0">
                <a:solidFill>
                  <a:srgbClr val="000066"/>
                </a:solidFill>
                <a:latin typeface="Times New Roman" panose="02020603050405020304" pitchFamily="18" charset="0"/>
                <a:ea typeface="宋体" panose="02010600030101010101" pitchFamily="2" charset="-122"/>
              </a:rPr>
              <a:t>，</a:t>
            </a:r>
            <a:r>
              <a:rPr lang="en-US" altLang="zh-CN" sz="2800" b="1" i="1" dirty="0">
                <a:solidFill>
                  <a:srgbClr val="000066"/>
                </a:solidFill>
                <a:latin typeface="Times New Roman" panose="02020603050405020304" pitchFamily="18" charset="0"/>
                <a:ea typeface="宋体" panose="02010600030101010101" pitchFamily="2" charset="-122"/>
              </a:rPr>
              <a:t>R</a:t>
            </a:r>
            <a:r>
              <a:rPr lang="en-US" altLang="zh-CN" sz="2800" b="1" dirty="0">
                <a:solidFill>
                  <a:srgbClr val="000066"/>
                </a:solidFill>
                <a:latin typeface="Times New Roman" panose="02020603050405020304" pitchFamily="18" charset="0"/>
                <a:ea typeface="宋体" panose="02010600030101010101" pitchFamily="2" charset="-122"/>
              </a:rPr>
              <a:t>=87.52%</a:t>
            </a:r>
            <a:r>
              <a:rPr lang="zh-CN" altLang="en-US" sz="2800" b="1" dirty="0">
                <a:solidFill>
                  <a:srgbClr val="000066"/>
                </a:solidFill>
                <a:latin typeface="Times New Roman" panose="02020603050405020304" pitchFamily="18" charset="0"/>
                <a:ea typeface="宋体" panose="02010600030101010101" pitchFamily="2" charset="-122"/>
              </a:rPr>
              <a:t>，</a:t>
            </a:r>
            <a:endParaRPr lang="zh-CN" altLang="en-US" sz="2800" b="1" dirty="0">
              <a:solidFill>
                <a:srgbClr val="000066"/>
              </a:solidFill>
              <a:latin typeface="Times New Roman" panose="02020603050405020304" pitchFamily="18" charset="0"/>
              <a:ea typeface="宋体" panose="02010600030101010101" pitchFamily="2" charset="-122"/>
            </a:endParaRPr>
          </a:p>
          <a:p>
            <a:pPr lvl="1">
              <a:spcBef>
                <a:spcPct val="30000"/>
              </a:spcBef>
              <a:buFont typeface="Wingdings" panose="05000000000000000000" pitchFamily="2" charset="2"/>
              <a:buNone/>
              <a:defRPr/>
            </a:pPr>
            <a:r>
              <a:rPr lang="en-US" altLang="zh-CN" sz="2800" b="1" i="1" dirty="0">
                <a:solidFill>
                  <a:srgbClr val="000066"/>
                </a:solidFill>
                <a:latin typeface="Times New Roman" panose="02020603050405020304" pitchFamily="18" charset="0"/>
                <a:ea typeface="宋体" panose="02010600030101010101" pitchFamily="2" charset="-122"/>
              </a:rPr>
              <a:t>                        F</a:t>
            </a:r>
            <a:r>
              <a:rPr lang="en-US" altLang="zh-CN" sz="2800" b="1" dirty="0">
                <a:solidFill>
                  <a:srgbClr val="000066"/>
                </a:solidFill>
                <a:latin typeface="Times New Roman" panose="02020603050405020304" pitchFamily="18" charset="0"/>
                <a:ea typeface="宋体" panose="02010600030101010101" pitchFamily="2" charset="-122"/>
              </a:rPr>
              <a:t>1=87.50%</a:t>
            </a:r>
            <a:endParaRPr lang="zh-CN" altLang="en-US" sz="2800" b="1" dirty="0">
              <a:solidFill>
                <a:srgbClr val="000066"/>
              </a:solidFill>
              <a:latin typeface="Times New Roman" panose="02020603050405020304" pitchFamily="18" charset="0"/>
              <a:ea typeface="楷体_GB2312" pitchFamily="49" charset="-122"/>
            </a:endParaRPr>
          </a:p>
          <a:p>
            <a:pPr lvl="1">
              <a:spcBef>
                <a:spcPct val="50000"/>
              </a:spcBef>
              <a:buFont typeface="Wingdings" panose="05000000000000000000" pitchFamily="2" charset="2"/>
              <a:buChar char="l"/>
              <a:defRPr/>
            </a:pPr>
            <a:r>
              <a:rPr lang="zh-CN" altLang="en-US" sz="2800" b="1" u="sng" dirty="0">
                <a:solidFill>
                  <a:srgbClr val="000066"/>
                </a:solidFill>
                <a:latin typeface="+mn-ea"/>
                <a:ea typeface="+mn-ea"/>
              </a:rPr>
              <a:t>最差成绩</a:t>
            </a:r>
            <a:r>
              <a:rPr lang="zh-CN" altLang="en-US" sz="2800" b="1" dirty="0">
                <a:solidFill>
                  <a:srgbClr val="000066"/>
                </a:solidFill>
                <a:latin typeface="Times New Roman" panose="02020603050405020304" pitchFamily="18" charset="0"/>
                <a:ea typeface="楷体_GB2312" pitchFamily="49" charset="-122"/>
              </a:rPr>
              <a:t>：</a:t>
            </a:r>
            <a:r>
              <a:rPr lang="en-US" altLang="zh-CN" sz="2800" b="1" i="1" dirty="0">
                <a:solidFill>
                  <a:srgbClr val="000066"/>
                </a:solidFill>
                <a:latin typeface="Times New Roman" panose="02020603050405020304" pitchFamily="18" charset="0"/>
                <a:ea typeface="宋体" panose="02010600030101010101" pitchFamily="2" charset="-122"/>
              </a:rPr>
              <a:t>P </a:t>
            </a:r>
            <a:r>
              <a:rPr lang="en-US" altLang="zh-CN" sz="2800" b="1" dirty="0">
                <a:solidFill>
                  <a:srgbClr val="000066"/>
                </a:solidFill>
                <a:latin typeface="Times New Roman" panose="02020603050405020304" pitchFamily="18" charset="0"/>
                <a:ea typeface="宋体" panose="02010600030101010101" pitchFamily="2" charset="-122"/>
              </a:rPr>
              <a:t>= 68.65%</a:t>
            </a:r>
            <a:r>
              <a:rPr lang="en-US" altLang="zh-CN" sz="2800" dirty="0">
                <a:solidFill>
                  <a:srgbClr val="000066"/>
                </a:solidFill>
                <a:latin typeface="Times New Roman" panose="02020603050405020304" pitchFamily="18" charset="0"/>
                <a:ea typeface="宋体" panose="02010600030101010101" pitchFamily="2" charset="-122"/>
              </a:rPr>
              <a:t> </a:t>
            </a:r>
            <a:r>
              <a:rPr lang="zh-CN" altLang="en-US" sz="2800" b="1" dirty="0">
                <a:solidFill>
                  <a:srgbClr val="000066"/>
                </a:solidFill>
                <a:latin typeface="Times New Roman" panose="02020603050405020304" pitchFamily="18" charset="0"/>
                <a:ea typeface="宋体" panose="02010600030101010101" pitchFamily="2" charset="-122"/>
              </a:rPr>
              <a:t>，</a:t>
            </a:r>
            <a:r>
              <a:rPr lang="en-US" altLang="zh-CN" sz="2800" b="1" i="1" dirty="0">
                <a:solidFill>
                  <a:srgbClr val="000066"/>
                </a:solidFill>
                <a:latin typeface="Times New Roman" panose="02020603050405020304" pitchFamily="18" charset="0"/>
                <a:ea typeface="宋体" panose="02010600030101010101" pitchFamily="2" charset="-122"/>
              </a:rPr>
              <a:t>R</a:t>
            </a:r>
            <a:r>
              <a:rPr lang="en-US" altLang="zh-CN" sz="2800" b="1" dirty="0">
                <a:solidFill>
                  <a:srgbClr val="000066"/>
                </a:solidFill>
                <a:latin typeface="Times New Roman" panose="02020603050405020304" pitchFamily="18" charset="0"/>
                <a:ea typeface="宋体" panose="02010600030101010101" pitchFamily="2" charset="-122"/>
              </a:rPr>
              <a:t>=68.99%</a:t>
            </a:r>
            <a:r>
              <a:rPr lang="en-US" altLang="zh-CN" sz="2800" dirty="0">
                <a:solidFill>
                  <a:srgbClr val="000066"/>
                </a:solidFill>
                <a:latin typeface="Times New Roman" panose="02020603050405020304" pitchFamily="18" charset="0"/>
                <a:ea typeface="宋体" panose="02010600030101010101" pitchFamily="2" charset="-122"/>
              </a:rPr>
              <a:t> </a:t>
            </a:r>
            <a:r>
              <a:rPr lang="zh-CN" altLang="en-US" sz="2800" b="1" dirty="0">
                <a:solidFill>
                  <a:srgbClr val="000066"/>
                </a:solidFill>
                <a:latin typeface="Times New Roman" panose="02020603050405020304" pitchFamily="18" charset="0"/>
                <a:ea typeface="宋体" panose="02010600030101010101" pitchFamily="2" charset="-122"/>
              </a:rPr>
              <a:t>，</a:t>
            </a:r>
            <a:endParaRPr lang="zh-CN" altLang="en-US" sz="2800" b="1" dirty="0">
              <a:solidFill>
                <a:srgbClr val="000066"/>
              </a:solidFill>
              <a:latin typeface="Times New Roman" panose="02020603050405020304" pitchFamily="18" charset="0"/>
              <a:ea typeface="宋体" panose="02010600030101010101" pitchFamily="2" charset="-122"/>
            </a:endParaRPr>
          </a:p>
          <a:p>
            <a:pPr>
              <a:spcBef>
                <a:spcPct val="30000"/>
              </a:spcBef>
              <a:defRPr/>
            </a:pPr>
            <a:r>
              <a:rPr lang="en-US" altLang="zh-CN" sz="2800" b="1" i="1" dirty="0">
                <a:solidFill>
                  <a:srgbClr val="000066"/>
                </a:solidFill>
                <a:latin typeface="Times New Roman" panose="02020603050405020304" pitchFamily="18" charset="0"/>
                <a:ea typeface="宋体" panose="02010600030101010101" pitchFamily="2" charset="-122"/>
              </a:rPr>
              <a:t>                             F</a:t>
            </a:r>
            <a:r>
              <a:rPr lang="en-US" altLang="zh-CN" sz="2800" b="1" dirty="0">
                <a:solidFill>
                  <a:srgbClr val="000066"/>
                </a:solidFill>
                <a:latin typeface="Times New Roman" panose="02020603050405020304" pitchFamily="18" charset="0"/>
                <a:ea typeface="宋体" panose="02010600030101010101" pitchFamily="2" charset="-122"/>
              </a:rPr>
              <a:t>1=68.82%</a:t>
            </a:r>
            <a:r>
              <a:rPr lang="en-US" altLang="zh-CN" sz="2800" dirty="0">
                <a:ea typeface="宋体" panose="02010600030101010101" pitchFamily="2" charset="-122"/>
              </a:rPr>
              <a:t> </a:t>
            </a:r>
            <a:endParaRPr lang="en-US" altLang="zh-CN" sz="2800" dirty="0">
              <a:ea typeface="宋体" panose="02010600030101010101" pitchFamily="2" charset="-122"/>
            </a:endParaRPr>
          </a:p>
          <a:p>
            <a:pPr>
              <a:spcBef>
                <a:spcPct val="30000"/>
              </a:spcBef>
              <a:defRPr/>
            </a:pPr>
            <a:endParaRPr lang="zh-CN" altLang="en-US" sz="2800" dirty="0">
              <a:ea typeface="宋体" panose="02010600030101010101" pitchFamily="2" charset="-122"/>
            </a:endParaRPr>
          </a:p>
        </p:txBody>
      </p:sp>
      <p:sp>
        <p:nvSpPr>
          <p:cNvPr id="128004" name="Rectangle 4"/>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28005" name="Rectangle 5"/>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28006" name="Line 6"/>
          <p:cNvSpPr>
            <a:spLocks noChangeShapeType="1"/>
          </p:cNvSpPr>
          <p:nvPr/>
        </p:nvSpPr>
        <p:spPr bwMode="auto">
          <a:xfrm>
            <a:off x="32337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8007" name="Line 7"/>
          <p:cNvSpPr>
            <a:spLocks noChangeShapeType="1"/>
          </p:cNvSpPr>
          <p:nvPr/>
        </p:nvSpPr>
        <p:spPr bwMode="auto">
          <a:xfrm>
            <a:off x="32337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8008" name="Line 8"/>
          <p:cNvSpPr>
            <a:spLocks noChangeShapeType="1"/>
          </p:cNvSpPr>
          <p:nvPr/>
        </p:nvSpPr>
        <p:spPr bwMode="auto">
          <a:xfrm>
            <a:off x="39195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8009" name="Line 9"/>
          <p:cNvSpPr>
            <a:spLocks noChangeShapeType="1"/>
          </p:cNvSpPr>
          <p:nvPr/>
        </p:nvSpPr>
        <p:spPr bwMode="auto">
          <a:xfrm>
            <a:off x="39195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8010" name="Line 10"/>
          <p:cNvSpPr>
            <a:spLocks noChangeShapeType="1"/>
          </p:cNvSpPr>
          <p:nvPr/>
        </p:nvSpPr>
        <p:spPr bwMode="auto">
          <a:xfrm>
            <a:off x="46053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8011" name="Line 11"/>
          <p:cNvSpPr>
            <a:spLocks noChangeShapeType="1"/>
          </p:cNvSpPr>
          <p:nvPr/>
        </p:nvSpPr>
        <p:spPr bwMode="auto">
          <a:xfrm>
            <a:off x="46053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8012" name="Line 12"/>
          <p:cNvSpPr>
            <a:spLocks noChangeShapeType="1"/>
          </p:cNvSpPr>
          <p:nvPr/>
        </p:nvSpPr>
        <p:spPr bwMode="auto">
          <a:xfrm>
            <a:off x="46053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8013" name="Line 13"/>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8014" name="Line 14"/>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 name="标题 1"/>
          <p:cNvSpPr/>
          <p:nvPr>
            <p:ph type="title"/>
          </p:nvPr>
        </p:nvSpPr>
        <p:spPr/>
        <p:txBody>
          <a:bodyPr/>
          <a:p>
            <a:r>
              <a:rPr lang="zh-CN" altLang="en-US">
                <a:sym typeface="+mn-ea"/>
              </a:rPr>
              <a:t>分词与词性标注的技术水平</a:t>
            </a:r>
            <a:endParaRPr lang="zh-CN"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Text Box 3"/>
          <p:cNvSpPr txBox="1">
            <a:spLocks noChangeArrowheads="1"/>
          </p:cNvSpPr>
          <p:nvPr/>
        </p:nvSpPr>
        <p:spPr bwMode="auto">
          <a:xfrm>
            <a:off x="395288" y="1643063"/>
            <a:ext cx="8393112" cy="3529012"/>
          </a:xfrm>
          <a:prstGeom prst="rect">
            <a:avLst/>
          </a:prstGeom>
          <a:noFill/>
          <a:ln w="9525">
            <a:noFill/>
            <a:miter lim="800000"/>
          </a:ln>
        </p:spPr>
        <p:txBody>
          <a:bodyPr>
            <a:spAutoFit/>
          </a:bodyPr>
          <a:lstStyle/>
          <a:p>
            <a:pPr>
              <a:spcBef>
                <a:spcPct val="50000"/>
              </a:spcBef>
              <a:buFont typeface="Wingdings" panose="05000000000000000000" pitchFamily="2" charset="2"/>
              <a:buChar char="Ø"/>
              <a:defRPr/>
            </a:pPr>
            <a:r>
              <a:rPr lang="zh-CN" altLang="en-US" sz="3200" b="1" dirty="0">
                <a:solidFill>
                  <a:srgbClr val="000066"/>
                </a:solidFill>
                <a:latin typeface="Times New Roman" panose="02020603050405020304" pitchFamily="18" charset="0"/>
                <a:ea typeface="黑体" panose="02010609060101010101" pitchFamily="2" charset="-122"/>
              </a:rPr>
              <a:t>人名识别</a:t>
            </a:r>
            <a:endParaRPr lang="zh-CN" altLang="en-US" sz="3200" b="1" dirty="0">
              <a:solidFill>
                <a:srgbClr val="000066"/>
              </a:solidFill>
              <a:latin typeface="Times New Roman" panose="02020603050405020304" pitchFamily="18" charset="0"/>
              <a:ea typeface="黑体" panose="02010609060101010101" pitchFamily="2" charset="-122"/>
            </a:endParaRPr>
          </a:p>
          <a:p>
            <a:pPr lvl="1">
              <a:spcBef>
                <a:spcPct val="50000"/>
              </a:spcBef>
              <a:buFont typeface="Wingdings" panose="05000000000000000000" pitchFamily="2" charset="2"/>
              <a:buChar char="l"/>
              <a:defRPr/>
            </a:pPr>
            <a:r>
              <a:rPr lang="zh-CN" altLang="en-US" sz="2800" b="1" u="sng" dirty="0">
                <a:solidFill>
                  <a:srgbClr val="000066"/>
                </a:solidFill>
                <a:latin typeface="+mn-ea"/>
                <a:ea typeface="+mn-ea"/>
              </a:rPr>
              <a:t>最好成绩</a:t>
            </a:r>
            <a:r>
              <a:rPr lang="zh-CN" altLang="en-US" sz="2800" b="1" dirty="0">
                <a:solidFill>
                  <a:srgbClr val="000066"/>
                </a:solidFill>
                <a:latin typeface="Times New Roman" panose="02020603050405020304" pitchFamily="18" charset="0"/>
                <a:ea typeface="楷体_GB2312" pitchFamily="49" charset="-122"/>
              </a:rPr>
              <a:t>： </a:t>
            </a:r>
            <a:r>
              <a:rPr lang="en-US" altLang="zh-CN" sz="2800" b="1" i="1" dirty="0">
                <a:solidFill>
                  <a:srgbClr val="000066"/>
                </a:solidFill>
                <a:latin typeface="Times New Roman" panose="02020603050405020304" pitchFamily="18" charset="0"/>
                <a:ea typeface="楷体_GB2312" pitchFamily="49" charset="-122"/>
              </a:rPr>
              <a:t>P </a:t>
            </a:r>
            <a:r>
              <a:rPr lang="en-US" altLang="zh-CN" sz="2800" b="1" dirty="0">
                <a:solidFill>
                  <a:srgbClr val="000066"/>
                </a:solidFill>
                <a:latin typeface="Times New Roman" panose="02020603050405020304" pitchFamily="18" charset="0"/>
                <a:ea typeface="楷体_GB2312" pitchFamily="49" charset="-122"/>
              </a:rPr>
              <a:t>= </a:t>
            </a:r>
            <a:r>
              <a:rPr lang="en-US" altLang="zh-CN" sz="2800" b="1" dirty="0">
                <a:solidFill>
                  <a:srgbClr val="000066"/>
                </a:solidFill>
                <a:latin typeface="Times New Roman" panose="02020603050405020304" pitchFamily="18" charset="0"/>
                <a:ea typeface="宋体" panose="02010600030101010101" pitchFamily="2" charset="-122"/>
              </a:rPr>
              <a:t>72.35%</a:t>
            </a:r>
            <a:r>
              <a:rPr lang="zh-CN" altLang="en-US" sz="2800" b="1" dirty="0">
                <a:solidFill>
                  <a:srgbClr val="000066"/>
                </a:solidFill>
                <a:latin typeface="Times New Roman" panose="02020603050405020304" pitchFamily="18" charset="0"/>
                <a:ea typeface="宋体" panose="02010600030101010101" pitchFamily="2" charset="-122"/>
              </a:rPr>
              <a:t>，</a:t>
            </a:r>
            <a:r>
              <a:rPr lang="en-US" altLang="zh-CN" sz="2800" b="1" i="1" dirty="0">
                <a:solidFill>
                  <a:srgbClr val="000066"/>
                </a:solidFill>
                <a:latin typeface="Times New Roman" panose="02020603050405020304" pitchFamily="18" charset="0"/>
                <a:ea typeface="宋体" panose="02010600030101010101" pitchFamily="2" charset="-122"/>
              </a:rPr>
              <a:t>R</a:t>
            </a:r>
            <a:r>
              <a:rPr lang="en-US" altLang="zh-CN" sz="2800" b="1" dirty="0">
                <a:solidFill>
                  <a:srgbClr val="000066"/>
                </a:solidFill>
                <a:latin typeface="Times New Roman" panose="02020603050405020304" pitchFamily="18" charset="0"/>
                <a:ea typeface="宋体" panose="02010600030101010101" pitchFamily="2" charset="-122"/>
              </a:rPr>
              <a:t>=78.07%</a:t>
            </a:r>
            <a:r>
              <a:rPr lang="zh-CN" altLang="en-US" sz="2800" b="1" dirty="0">
                <a:solidFill>
                  <a:srgbClr val="000066"/>
                </a:solidFill>
                <a:latin typeface="Times New Roman" panose="02020603050405020304" pitchFamily="18" charset="0"/>
                <a:ea typeface="宋体" panose="02010600030101010101" pitchFamily="2" charset="-122"/>
              </a:rPr>
              <a:t>，</a:t>
            </a:r>
            <a:endParaRPr lang="zh-CN" altLang="en-US" sz="2800" b="1" dirty="0">
              <a:solidFill>
                <a:srgbClr val="000066"/>
              </a:solidFill>
              <a:latin typeface="Times New Roman" panose="02020603050405020304" pitchFamily="18" charset="0"/>
              <a:ea typeface="宋体" panose="02010600030101010101" pitchFamily="2" charset="-122"/>
            </a:endParaRPr>
          </a:p>
          <a:p>
            <a:pPr lvl="1">
              <a:spcBef>
                <a:spcPct val="30000"/>
              </a:spcBef>
              <a:buFont typeface="Wingdings" panose="05000000000000000000" pitchFamily="2" charset="2"/>
              <a:buNone/>
              <a:defRPr/>
            </a:pPr>
            <a:r>
              <a:rPr lang="en-US" altLang="zh-CN" sz="2800" b="1" i="1" dirty="0">
                <a:solidFill>
                  <a:srgbClr val="000066"/>
                </a:solidFill>
                <a:latin typeface="Times New Roman" panose="02020603050405020304" pitchFamily="18" charset="0"/>
                <a:ea typeface="宋体" panose="02010600030101010101" pitchFamily="2" charset="-122"/>
              </a:rPr>
              <a:t>                        F</a:t>
            </a:r>
            <a:r>
              <a:rPr lang="en-US" altLang="zh-CN" sz="2800" b="1" dirty="0">
                <a:solidFill>
                  <a:srgbClr val="000066"/>
                </a:solidFill>
                <a:latin typeface="Times New Roman" panose="02020603050405020304" pitchFamily="18" charset="0"/>
                <a:ea typeface="宋体" panose="02010600030101010101" pitchFamily="2" charset="-122"/>
              </a:rPr>
              <a:t>1=68.33% (</a:t>
            </a:r>
            <a:r>
              <a:rPr lang="zh-CN" altLang="en-US" sz="2800" b="1" dirty="0"/>
              <a:t>并非来自同一个系统</a:t>
            </a:r>
            <a:r>
              <a:rPr lang="en-US" altLang="zh-CN" sz="2800" b="1" dirty="0">
                <a:solidFill>
                  <a:srgbClr val="000066"/>
                </a:solidFill>
                <a:latin typeface="Times New Roman" panose="02020603050405020304" pitchFamily="18" charset="0"/>
                <a:ea typeface="宋体" panose="02010600030101010101" pitchFamily="2" charset="-122"/>
              </a:rPr>
              <a:t>)</a:t>
            </a:r>
            <a:endParaRPr lang="zh-CN" altLang="en-US" sz="2800" b="1" dirty="0">
              <a:solidFill>
                <a:srgbClr val="000066"/>
              </a:solidFill>
              <a:latin typeface="Times New Roman" panose="02020603050405020304" pitchFamily="18" charset="0"/>
              <a:ea typeface="楷体_GB2312" pitchFamily="49" charset="-122"/>
            </a:endParaRPr>
          </a:p>
          <a:p>
            <a:pPr lvl="1">
              <a:spcBef>
                <a:spcPct val="50000"/>
              </a:spcBef>
              <a:buFont typeface="Wingdings" panose="05000000000000000000" pitchFamily="2" charset="2"/>
              <a:buChar char="l"/>
              <a:defRPr/>
            </a:pPr>
            <a:r>
              <a:rPr lang="zh-CN" altLang="en-US" sz="2800" b="1" u="sng" dirty="0">
                <a:solidFill>
                  <a:srgbClr val="000066"/>
                </a:solidFill>
                <a:latin typeface="+mn-ea"/>
                <a:ea typeface="+mn-ea"/>
              </a:rPr>
              <a:t>最差成绩</a:t>
            </a:r>
            <a:r>
              <a:rPr lang="zh-CN" altLang="en-US" sz="2800" b="1" dirty="0">
                <a:solidFill>
                  <a:srgbClr val="000066"/>
                </a:solidFill>
                <a:latin typeface="Times New Roman" panose="02020603050405020304" pitchFamily="18" charset="0"/>
                <a:ea typeface="楷体_GB2312" pitchFamily="49" charset="-122"/>
              </a:rPr>
              <a:t>：</a:t>
            </a:r>
            <a:r>
              <a:rPr lang="en-US" altLang="zh-CN" sz="2800" b="1" i="1" dirty="0">
                <a:solidFill>
                  <a:srgbClr val="000066"/>
                </a:solidFill>
                <a:latin typeface="Times New Roman" panose="02020603050405020304" pitchFamily="18" charset="0"/>
                <a:ea typeface="宋体" panose="02010600030101010101" pitchFamily="2" charset="-122"/>
              </a:rPr>
              <a:t>P </a:t>
            </a:r>
            <a:r>
              <a:rPr lang="en-US" altLang="zh-CN" sz="2800" b="1" dirty="0">
                <a:solidFill>
                  <a:srgbClr val="000066"/>
                </a:solidFill>
                <a:latin typeface="Times New Roman" panose="02020603050405020304" pitchFamily="18" charset="0"/>
                <a:ea typeface="宋体" panose="02010600030101010101" pitchFamily="2" charset="-122"/>
              </a:rPr>
              <a:t>= 27.27%</a:t>
            </a:r>
            <a:r>
              <a:rPr lang="en-US" altLang="zh-CN" sz="2800" dirty="0">
                <a:solidFill>
                  <a:srgbClr val="000066"/>
                </a:solidFill>
                <a:latin typeface="Times New Roman" panose="02020603050405020304" pitchFamily="18" charset="0"/>
                <a:ea typeface="宋体" panose="02010600030101010101" pitchFamily="2" charset="-122"/>
              </a:rPr>
              <a:t> </a:t>
            </a:r>
            <a:r>
              <a:rPr lang="zh-CN" altLang="en-US" sz="2800" b="1" dirty="0">
                <a:solidFill>
                  <a:srgbClr val="000066"/>
                </a:solidFill>
                <a:latin typeface="Times New Roman" panose="02020603050405020304" pitchFamily="18" charset="0"/>
                <a:ea typeface="宋体" panose="02010600030101010101" pitchFamily="2" charset="-122"/>
              </a:rPr>
              <a:t>，</a:t>
            </a:r>
            <a:r>
              <a:rPr lang="en-US" altLang="zh-CN" sz="2800" b="1" i="1" dirty="0">
                <a:solidFill>
                  <a:srgbClr val="000066"/>
                </a:solidFill>
                <a:latin typeface="Times New Roman" panose="02020603050405020304" pitchFamily="18" charset="0"/>
                <a:ea typeface="宋体" panose="02010600030101010101" pitchFamily="2" charset="-122"/>
              </a:rPr>
              <a:t>R</a:t>
            </a:r>
            <a:r>
              <a:rPr lang="en-US" altLang="zh-CN" sz="2800" b="1" dirty="0">
                <a:solidFill>
                  <a:srgbClr val="000066"/>
                </a:solidFill>
                <a:latin typeface="Times New Roman" panose="02020603050405020304" pitchFamily="18" charset="0"/>
                <a:ea typeface="宋体" panose="02010600030101010101" pitchFamily="2" charset="-122"/>
              </a:rPr>
              <a:t>=43.29%</a:t>
            </a:r>
            <a:r>
              <a:rPr lang="en-US" altLang="zh-CN" sz="2800" dirty="0">
                <a:solidFill>
                  <a:srgbClr val="000066"/>
                </a:solidFill>
                <a:latin typeface="Times New Roman" panose="02020603050405020304" pitchFamily="18" charset="0"/>
                <a:ea typeface="宋体" panose="02010600030101010101" pitchFamily="2" charset="-122"/>
              </a:rPr>
              <a:t> </a:t>
            </a:r>
            <a:r>
              <a:rPr lang="zh-CN" altLang="en-US" sz="2800" b="1" dirty="0">
                <a:solidFill>
                  <a:srgbClr val="000066"/>
                </a:solidFill>
                <a:latin typeface="Times New Roman" panose="02020603050405020304" pitchFamily="18" charset="0"/>
                <a:ea typeface="宋体" panose="02010600030101010101" pitchFamily="2" charset="-122"/>
              </a:rPr>
              <a:t>，</a:t>
            </a:r>
            <a:endParaRPr lang="zh-CN" altLang="en-US" sz="2800" b="1" dirty="0">
              <a:solidFill>
                <a:srgbClr val="000066"/>
              </a:solidFill>
              <a:latin typeface="Times New Roman" panose="02020603050405020304" pitchFamily="18" charset="0"/>
              <a:ea typeface="宋体" panose="02010600030101010101" pitchFamily="2" charset="-122"/>
            </a:endParaRPr>
          </a:p>
          <a:p>
            <a:pPr>
              <a:spcBef>
                <a:spcPct val="30000"/>
              </a:spcBef>
              <a:defRPr/>
            </a:pPr>
            <a:r>
              <a:rPr lang="en-US" altLang="zh-CN" sz="2800" b="1" i="1" dirty="0">
                <a:solidFill>
                  <a:srgbClr val="000066"/>
                </a:solidFill>
                <a:latin typeface="Times New Roman" panose="02020603050405020304" pitchFamily="18" charset="0"/>
                <a:ea typeface="宋体" panose="02010600030101010101" pitchFamily="2" charset="-122"/>
              </a:rPr>
              <a:t>                             F</a:t>
            </a:r>
            <a:r>
              <a:rPr lang="en-US" altLang="zh-CN" sz="2800" b="1" dirty="0">
                <a:solidFill>
                  <a:srgbClr val="000066"/>
                </a:solidFill>
                <a:latin typeface="Times New Roman" panose="02020603050405020304" pitchFamily="18" charset="0"/>
                <a:ea typeface="宋体" panose="02010600030101010101" pitchFamily="2" charset="-122"/>
              </a:rPr>
              <a:t>1=33.46%</a:t>
            </a:r>
            <a:r>
              <a:rPr lang="en-US" altLang="zh-CN" sz="2800" dirty="0">
                <a:ea typeface="宋体" panose="02010600030101010101" pitchFamily="2" charset="-122"/>
              </a:rPr>
              <a:t> </a:t>
            </a:r>
            <a:endParaRPr lang="en-US" altLang="zh-CN" sz="2800" dirty="0">
              <a:ea typeface="宋体" panose="02010600030101010101" pitchFamily="2" charset="-122"/>
            </a:endParaRPr>
          </a:p>
          <a:p>
            <a:pPr>
              <a:spcBef>
                <a:spcPct val="30000"/>
              </a:spcBef>
              <a:defRPr/>
            </a:pPr>
            <a:endParaRPr lang="zh-CN" altLang="en-US" sz="2800" dirty="0">
              <a:ea typeface="宋体" panose="02010600030101010101" pitchFamily="2" charset="-122"/>
            </a:endParaRPr>
          </a:p>
        </p:txBody>
      </p:sp>
      <p:sp>
        <p:nvSpPr>
          <p:cNvPr id="129028" name="Rectangle 4"/>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29029" name="Rectangle 5"/>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29030" name="Line 6"/>
          <p:cNvSpPr>
            <a:spLocks noChangeShapeType="1"/>
          </p:cNvSpPr>
          <p:nvPr/>
        </p:nvSpPr>
        <p:spPr bwMode="auto">
          <a:xfrm>
            <a:off x="32337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9031" name="Line 7"/>
          <p:cNvSpPr>
            <a:spLocks noChangeShapeType="1"/>
          </p:cNvSpPr>
          <p:nvPr/>
        </p:nvSpPr>
        <p:spPr bwMode="auto">
          <a:xfrm>
            <a:off x="32337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9032" name="Line 8"/>
          <p:cNvSpPr>
            <a:spLocks noChangeShapeType="1"/>
          </p:cNvSpPr>
          <p:nvPr/>
        </p:nvSpPr>
        <p:spPr bwMode="auto">
          <a:xfrm>
            <a:off x="39195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9033" name="Line 9"/>
          <p:cNvSpPr>
            <a:spLocks noChangeShapeType="1"/>
          </p:cNvSpPr>
          <p:nvPr/>
        </p:nvSpPr>
        <p:spPr bwMode="auto">
          <a:xfrm>
            <a:off x="39195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9034" name="Line 10"/>
          <p:cNvSpPr>
            <a:spLocks noChangeShapeType="1"/>
          </p:cNvSpPr>
          <p:nvPr/>
        </p:nvSpPr>
        <p:spPr bwMode="auto">
          <a:xfrm>
            <a:off x="46053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9035" name="Line 11"/>
          <p:cNvSpPr>
            <a:spLocks noChangeShapeType="1"/>
          </p:cNvSpPr>
          <p:nvPr/>
        </p:nvSpPr>
        <p:spPr bwMode="auto">
          <a:xfrm>
            <a:off x="46053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9036" name="Line 12"/>
          <p:cNvSpPr>
            <a:spLocks noChangeShapeType="1"/>
          </p:cNvSpPr>
          <p:nvPr/>
        </p:nvSpPr>
        <p:spPr bwMode="auto">
          <a:xfrm>
            <a:off x="46053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9037" name="Line 13"/>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9038" name="Line 14"/>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 name="标题 1"/>
          <p:cNvSpPr/>
          <p:nvPr>
            <p:ph type="title"/>
          </p:nvPr>
        </p:nvSpPr>
        <p:spPr/>
        <p:txBody>
          <a:bodyPr/>
          <a:p>
            <a:r>
              <a:rPr lang="zh-CN" altLang="en-US">
                <a:sym typeface="+mn-ea"/>
              </a:rPr>
              <a:t>分词与词性标注的技术水平</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Text Box 3"/>
          <p:cNvSpPr txBox="1">
            <a:spLocks noChangeArrowheads="1"/>
          </p:cNvSpPr>
          <p:nvPr/>
        </p:nvSpPr>
        <p:spPr bwMode="auto">
          <a:xfrm>
            <a:off x="500063" y="1643063"/>
            <a:ext cx="7343775" cy="3529012"/>
          </a:xfrm>
          <a:prstGeom prst="rect">
            <a:avLst/>
          </a:prstGeom>
          <a:noFill/>
          <a:ln w="9525">
            <a:noFill/>
            <a:miter lim="800000"/>
          </a:ln>
        </p:spPr>
        <p:txBody>
          <a:bodyPr>
            <a:spAutoFit/>
          </a:bodyPr>
          <a:lstStyle/>
          <a:p>
            <a:pPr>
              <a:spcBef>
                <a:spcPct val="50000"/>
              </a:spcBef>
              <a:buFont typeface="Wingdings" panose="05000000000000000000" pitchFamily="2" charset="2"/>
              <a:buChar char="Ø"/>
              <a:defRPr/>
            </a:pPr>
            <a:r>
              <a:rPr lang="zh-CN" altLang="en-US" sz="3200" b="1" dirty="0">
                <a:solidFill>
                  <a:srgbClr val="000066"/>
                </a:solidFill>
                <a:latin typeface="Times New Roman" panose="02020603050405020304" pitchFamily="18" charset="0"/>
                <a:ea typeface="黑体" panose="02010609060101010101" pitchFamily="2" charset="-122"/>
              </a:rPr>
              <a:t>机构名识别</a:t>
            </a:r>
            <a:endParaRPr lang="zh-CN" altLang="en-US" sz="3200" b="1" dirty="0">
              <a:solidFill>
                <a:srgbClr val="000066"/>
              </a:solidFill>
              <a:latin typeface="Times New Roman" panose="02020603050405020304" pitchFamily="18" charset="0"/>
              <a:ea typeface="黑体" panose="02010609060101010101" pitchFamily="2" charset="-122"/>
            </a:endParaRPr>
          </a:p>
          <a:p>
            <a:pPr lvl="1">
              <a:spcBef>
                <a:spcPct val="50000"/>
              </a:spcBef>
              <a:buFont typeface="Wingdings" panose="05000000000000000000" pitchFamily="2" charset="2"/>
              <a:buChar char="l"/>
              <a:defRPr/>
            </a:pPr>
            <a:r>
              <a:rPr lang="zh-CN" altLang="en-US" sz="2800" b="1" u="sng" dirty="0">
                <a:solidFill>
                  <a:srgbClr val="000066"/>
                </a:solidFill>
                <a:latin typeface="+mn-ea"/>
                <a:ea typeface="+mn-ea"/>
              </a:rPr>
              <a:t>最好成绩</a:t>
            </a:r>
            <a:r>
              <a:rPr lang="zh-CN" altLang="en-US" sz="2800" b="1" dirty="0">
                <a:solidFill>
                  <a:srgbClr val="000066"/>
                </a:solidFill>
                <a:latin typeface="Times New Roman" panose="02020603050405020304" pitchFamily="18" charset="0"/>
                <a:ea typeface="楷体_GB2312" pitchFamily="49" charset="-122"/>
              </a:rPr>
              <a:t>： </a:t>
            </a:r>
            <a:r>
              <a:rPr lang="en-US" altLang="zh-CN" sz="2800" b="1" i="1" dirty="0">
                <a:solidFill>
                  <a:srgbClr val="000066"/>
                </a:solidFill>
                <a:latin typeface="Times New Roman" panose="02020603050405020304" pitchFamily="18" charset="0"/>
                <a:ea typeface="楷体_GB2312" pitchFamily="49" charset="-122"/>
              </a:rPr>
              <a:t>P </a:t>
            </a:r>
            <a:r>
              <a:rPr lang="en-US" altLang="zh-CN" sz="2800" b="1" dirty="0">
                <a:solidFill>
                  <a:srgbClr val="000066"/>
                </a:solidFill>
                <a:latin typeface="Times New Roman" panose="02020603050405020304" pitchFamily="18" charset="0"/>
                <a:ea typeface="楷体_GB2312" pitchFamily="49" charset="-122"/>
              </a:rPr>
              <a:t>= 81</a:t>
            </a:r>
            <a:r>
              <a:rPr lang="en-US" altLang="zh-CN" sz="2800" b="1" dirty="0">
                <a:solidFill>
                  <a:srgbClr val="000066"/>
                </a:solidFill>
                <a:latin typeface="Times New Roman" panose="02020603050405020304" pitchFamily="18" charset="0"/>
                <a:ea typeface="宋体" panose="02010600030101010101" pitchFamily="2" charset="-122"/>
              </a:rPr>
              <a:t>.51%</a:t>
            </a:r>
            <a:r>
              <a:rPr lang="zh-CN" altLang="en-US" sz="2800" b="1" dirty="0">
                <a:solidFill>
                  <a:srgbClr val="000066"/>
                </a:solidFill>
                <a:latin typeface="Times New Roman" panose="02020603050405020304" pitchFamily="18" charset="0"/>
                <a:ea typeface="宋体" panose="02010600030101010101" pitchFamily="2" charset="-122"/>
              </a:rPr>
              <a:t>，</a:t>
            </a:r>
            <a:r>
              <a:rPr lang="en-US" altLang="zh-CN" sz="2800" b="1" i="1" dirty="0">
                <a:solidFill>
                  <a:srgbClr val="000066"/>
                </a:solidFill>
                <a:latin typeface="Times New Roman" panose="02020603050405020304" pitchFamily="18" charset="0"/>
                <a:ea typeface="宋体" panose="02010600030101010101" pitchFamily="2" charset="-122"/>
              </a:rPr>
              <a:t>R</a:t>
            </a:r>
            <a:r>
              <a:rPr lang="en-US" altLang="zh-CN" sz="2800" b="1" dirty="0">
                <a:solidFill>
                  <a:srgbClr val="000066"/>
                </a:solidFill>
                <a:latin typeface="Times New Roman" panose="02020603050405020304" pitchFamily="18" charset="0"/>
                <a:ea typeface="宋体" panose="02010600030101010101" pitchFamily="2" charset="-122"/>
              </a:rPr>
              <a:t>=77.38%</a:t>
            </a:r>
            <a:r>
              <a:rPr lang="zh-CN" altLang="en-US" sz="2800" b="1" dirty="0">
                <a:solidFill>
                  <a:srgbClr val="000066"/>
                </a:solidFill>
                <a:latin typeface="Times New Roman" panose="02020603050405020304" pitchFamily="18" charset="0"/>
                <a:ea typeface="宋体" panose="02010600030101010101" pitchFamily="2" charset="-122"/>
              </a:rPr>
              <a:t>，</a:t>
            </a:r>
            <a:endParaRPr lang="zh-CN" altLang="en-US" sz="2800" b="1" dirty="0">
              <a:solidFill>
                <a:srgbClr val="000066"/>
              </a:solidFill>
              <a:latin typeface="Times New Roman" panose="02020603050405020304" pitchFamily="18" charset="0"/>
              <a:ea typeface="宋体" panose="02010600030101010101" pitchFamily="2" charset="-122"/>
            </a:endParaRPr>
          </a:p>
          <a:p>
            <a:pPr lvl="1">
              <a:spcBef>
                <a:spcPct val="30000"/>
              </a:spcBef>
              <a:buFont typeface="Wingdings" panose="05000000000000000000" pitchFamily="2" charset="2"/>
              <a:buNone/>
              <a:defRPr/>
            </a:pPr>
            <a:r>
              <a:rPr lang="en-US" altLang="zh-CN" sz="2800" b="1" i="1" dirty="0">
                <a:solidFill>
                  <a:srgbClr val="000066"/>
                </a:solidFill>
                <a:latin typeface="Times New Roman" panose="02020603050405020304" pitchFamily="18" charset="0"/>
                <a:ea typeface="宋体" panose="02010600030101010101" pitchFamily="2" charset="-122"/>
              </a:rPr>
              <a:t>                        F</a:t>
            </a:r>
            <a:r>
              <a:rPr lang="en-US" altLang="zh-CN" sz="2800" b="1" dirty="0">
                <a:solidFill>
                  <a:srgbClr val="000066"/>
                </a:solidFill>
                <a:latin typeface="Times New Roman" panose="02020603050405020304" pitchFamily="18" charset="0"/>
                <a:ea typeface="宋体" panose="02010600030101010101" pitchFamily="2" charset="-122"/>
              </a:rPr>
              <a:t>1=68.56%</a:t>
            </a:r>
            <a:endParaRPr lang="zh-CN" altLang="en-US" sz="2800" b="1" dirty="0">
              <a:solidFill>
                <a:srgbClr val="000066"/>
              </a:solidFill>
              <a:latin typeface="Times New Roman" panose="02020603050405020304" pitchFamily="18" charset="0"/>
              <a:ea typeface="楷体_GB2312" pitchFamily="49" charset="-122"/>
            </a:endParaRPr>
          </a:p>
          <a:p>
            <a:pPr lvl="1">
              <a:spcBef>
                <a:spcPct val="50000"/>
              </a:spcBef>
              <a:buFont typeface="Wingdings" panose="05000000000000000000" pitchFamily="2" charset="2"/>
              <a:buChar char="l"/>
              <a:defRPr/>
            </a:pPr>
            <a:r>
              <a:rPr lang="zh-CN" altLang="en-US" sz="2800" b="1" u="sng" dirty="0">
                <a:solidFill>
                  <a:srgbClr val="000066"/>
                </a:solidFill>
                <a:latin typeface="+mn-ea"/>
                <a:ea typeface="+mn-ea"/>
              </a:rPr>
              <a:t>最差成绩</a:t>
            </a:r>
            <a:r>
              <a:rPr lang="zh-CN" altLang="en-US" sz="2800" b="1" dirty="0">
                <a:solidFill>
                  <a:srgbClr val="000066"/>
                </a:solidFill>
                <a:latin typeface="Times New Roman" panose="02020603050405020304" pitchFamily="18" charset="0"/>
                <a:ea typeface="楷体_GB2312" pitchFamily="49" charset="-122"/>
              </a:rPr>
              <a:t>：</a:t>
            </a:r>
            <a:r>
              <a:rPr lang="en-US" altLang="zh-CN" sz="2800" b="1" i="1" dirty="0">
                <a:solidFill>
                  <a:srgbClr val="000066"/>
                </a:solidFill>
                <a:latin typeface="Times New Roman" panose="02020603050405020304" pitchFamily="18" charset="0"/>
                <a:ea typeface="宋体" panose="02010600030101010101" pitchFamily="2" charset="-122"/>
              </a:rPr>
              <a:t>P </a:t>
            </a:r>
            <a:r>
              <a:rPr lang="en-US" altLang="zh-CN" sz="2800" b="1" dirty="0">
                <a:solidFill>
                  <a:srgbClr val="000066"/>
                </a:solidFill>
                <a:latin typeface="Times New Roman" panose="02020603050405020304" pitchFamily="18" charset="0"/>
                <a:ea typeface="宋体" panose="02010600030101010101" pitchFamily="2" charset="-122"/>
              </a:rPr>
              <a:t>= 4.65%</a:t>
            </a:r>
            <a:r>
              <a:rPr lang="en-US" altLang="zh-CN" sz="2800" dirty="0">
                <a:solidFill>
                  <a:srgbClr val="000066"/>
                </a:solidFill>
                <a:latin typeface="Times New Roman" panose="02020603050405020304" pitchFamily="18" charset="0"/>
                <a:ea typeface="宋体" panose="02010600030101010101" pitchFamily="2" charset="-122"/>
              </a:rPr>
              <a:t> </a:t>
            </a:r>
            <a:r>
              <a:rPr lang="zh-CN" altLang="en-US" sz="2800" b="1" dirty="0">
                <a:solidFill>
                  <a:srgbClr val="000066"/>
                </a:solidFill>
                <a:latin typeface="Times New Roman" panose="02020603050405020304" pitchFamily="18" charset="0"/>
                <a:ea typeface="宋体" panose="02010600030101010101" pitchFamily="2" charset="-122"/>
              </a:rPr>
              <a:t>，</a:t>
            </a:r>
            <a:r>
              <a:rPr lang="en-US" altLang="zh-CN" sz="2800" b="1" i="1" dirty="0">
                <a:solidFill>
                  <a:srgbClr val="000066"/>
                </a:solidFill>
                <a:latin typeface="Times New Roman" panose="02020603050405020304" pitchFamily="18" charset="0"/>
                <a:ea typeface="宋体" panose="02010600030101010101" pitchFamily="2" charset="-122"/>
              </a:rPr>
              <a:t>R</a:t>
            </a:r>
            <a:r>
              <a:rPr lang="en-US" altLang="zh-CN" sz="2800" b="1" dirty="0">
                <a:solidFill>
                  <a:srgbClr val="000066"/>
                </a:solidFill>
                <a:latin typeface="Times New Roman" panose="02020603050405020304" pitchFamily="18" charset="0"/>
                <a:ea typeface="宋体" panose="02010600030101010101" pitchFamily="2" charset="-122"/>
              </a:rPr>
              <a:t>=10.60%</a:t>
            </a:r>
            <a:r>
              <a:rPr lang="en-US" altLang="zh-CN" sz="2800" dirty="0">
                <a:solidFill>
                  <a:srgbClr val="000066"/>
                </a:solidFill>
                <a:latin typeface="Times New Roman" panose="02020603050405020304" pitchFamily="18" charset="0"/>
                <a:ea typeface="宋体" panose="02010600030101010101" pitchFamily="2" charset="-122"/>
              </a:rPr>
              <a:t> </a:t>
            </a:r>
            <a:r>
              <a:rPr lang="zh-CN" altLang="en-US" sz="2800" b="1" dirty="0">
                <a:solidFill>
                  <a:srgbClr val="000066"/>
                </a:solidFill>
                <a:latin typeface="Times New Roman" panose="02020603050405020304" pitchFamily="18" charset="0"/>
                <a:ea typeface="宋体" panose="02010600030101010101" pitchFamily="2" charset="-122"/>
              </a:rPr>
              <a:t>，</a:t>
            </a:r>
            <a:endParaRPr lang="zh-CN" altLang="en-US" sz="2800" b="1" dirty="0">
              <a:solidFill>
                <a:srgbClr val="000066"/>
              </a:solidFill>
              <a:latin typeface="Times New Roman" panose="02020603050405020304" pitchFamily="18" charset="0"/>
              <a:ea typeface="宋体" panose="02010600030101010101" pitchFamily="2" charset="-122"/>
            </a:endParaRPr>
          </a:p>
          <a:p>
            <a:pPr>
              <a:spcBef>
                <a:spcPct val="30000"/>
              </a:spcBef>
              <a:defRPr/>
            </a:pPr>
            <a:r>
              <a:rPr lang="en-US" altLang="zh-CN" sz="2800" b="1" i="1" dirty="0">
                <a:solidFill>
                  <a:srgbClr val="000066"/>
                </a:solidFill>
                <a:latin typeface="Times New Roman" panose="02020603050405020304" pitchFamily="18" charset="0"/>
                <a:ea typeface="宋体" panose="02010600030101010101" pitchFamily="2" charset="-122"/>
              </a:rPr>
              <a:t>                             F</a:t>
            </a:r>
            <a:r>
              <a:rPr lang="en-US" altLang="zh-CN" sz="2800" b="1" dirty="0">
                <a:solidFill>
                  <a:srgbClr val="000066"/>
                </a:solidFill>
                <a:latin typeface="Times New Roman" panose="02020603050405020304" pitchFamily="18" charset="0"/>
                <a:ea typeface="宋体" panose="02010600030101010101" pitchFamily="2" charset="-122"/>
              </a:rPr>
              <a:t>1=6.52%</a:t>
            </a:r>
            <a:r>
              <a:rPr lang="en-US" altLang="zh-CN" sz="2800" dirty="0">
                <a:ea typeface="宋体" panose="02010600030101010101" pitchFamily="2" charset="-122"/>
              </a:rPr>
              <a:t> </a:t>
            </a:r>
            <a:endParaRPr lang="en-US" altLang="zh-CN" sz="2800" dirty="0">
              <a:ea typeface="宋体" panose="02010600030101010101" pitchFamily="2" charset="-122"/>
            </a:endParaRPr>
          </a:p>
          <a:p>
            <a:pPr>
              <a:spcBef>
                <a:spcPct val="30000"/>
              </a:spcBef>
              <a:defRPr/>
            </a:pPr>
            <a:endParaRPr lang="zh-CN" altLang="en-US" sz="2800" dirty="0">
              <a:ea typeface="宋体" panose="02010600030101010101" pitchFamily="2" charset="-122"/>
            </a:endParaRPr>
          </a:p>
        </p:txBody>
      </p:sp>
      <p:sp>
        <p:nvSpPr>
          <p:cNvPr id="130052" name="Rectangle 4"/>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30053" name="Rectangle 5"/>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30054" name="Line 6"/>
          <p:cNvSpPr>
            <a:spLocks noChangeShapeType="1"/>
          </p:cNvSpPr>
          <p:nvPr/>
        </p:nvSpPr>
        <p:spPr bwMode="auto">
          <a:xfrm>
            <a:off x="32337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30055" name="Line 7"/>
          <p:cNvSpPr>
            <a:spLocks noChangeShapeType="1"/>
          </p:cNvSpPr>
          <p:nvPr/>
        </p:nvSpPr>
        <p:spPr bwMode="auto">
          <a:xfrm>
            <a:off x="32337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30056" name="Line 8"/>
          <p:cNvSpPr>
            <a:spLocks noChangeShapeType="1"/>
          </p:cNvSpPr>
          <p:nvPr/>
        </p:nvSpPr>
        <p:spPr bwMode="auto">
          <a:xfrm>
            <a:off x="39195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30057" name="Line 9"/>
          <p:cNvSpPr>
            <a:spLocks noChangeShapeType="1"/>
          </p:cNvSpPr>
          <p:nvPr/>
        </p:nvSpPr>
        <p:spPr bwMode="auto">
          <a:xfrm>
            <a:off x="39195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30058" name="Line 10"/>
          <p:cNvSpPr>
            <a:spLocks noChangeShapeType="1"/>
          </p:cNvSpPr>
          <p:nvPr/>
        </p:nvSpPr>
        <p:spPr bwMode="auto">
          <a:xfrm>
            <a:off x="46053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30059" name="Line 11"/>
          <p:cNvSpPr>
            <a:spLocks noChangeShapeType="1"/>
          </p:cNvSpPr>
          <p:nvPr/>
        </p:nvSpPr>
        <p:spPr bwMode="auto">
          <a:xfrm>
            <a:off x="46053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30060" name="Line 12"/>
          <p:cNvSpPr>
            <a:spLocks noChangeShapeType="1"/>
          </p:cNvSpPr>
          <p:nvPr/>
        </p:nvSpPr>
        <p:spPr bwMode="auto">
          <a:xfrm>
            <a:off x="46053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30061" name="Line 13"/>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30062" name="Line 14"/>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 name="标题 1"/>
          <p:cNvSpPr/>
          <p:nvPr>
            <p:ph type="title"/>
          </p:nvPr>
        </p:nvSpPr>
        <p:spPr/>
        <p:txBody>
          <a:bodyPr/>
          <a:p>
            <a:r>
              <a:rPr lang="zh-CN" altLang="en-US">
                <a:sym typeface="+mn-ea"/>
              </a:rPr>
              <a:t>分词与词性标注的技术水平</a:t>
            </a:r>
            <a:endParaRPr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4"/>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41317" name="Rectangle 5"/>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41318" name="Line 6"/>
          <p:cNvSpPr>
            <a:spLocks noChangeShapeType="1"/>
          </p:cNvSpPr>
          <p:nvPr/>
        </p:nvSpPr>
        <p:spPr bwMode="auto">
          <a:xfrm>
            <a:off x="32337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19" name="Line 7"/>
          <p:cNvSpPr>
            <a:spLocks noChangeShapeType="1"/>
          </p:cNvSpPr>
          <p:nvPr/>
        </p:nvSpPr>
        <p:spPr bwMode="auto">
          <a:xfrm>
            <a:off x="32337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0" name="Line 8"/>
          <p:cNvSpPr>
            <a:spLocks noChangeShapeType="1"/>
          </p:cNvSpPr>
          <p:nvPr/>
        </p:nvSpPr>
        <p:spPr bwMode="auto">
          <a:xfrm>
            <a:off x="39195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1" name="Line 9"/>
          <p:cNvSpPr>
            <a:spLocks noChangeShapeType="1"/>
          </p:cNvSpPr>
          <p:nvPr/>
        </p:nvSpPr>
        <p:spPr bwMode="auto">
          <a:xfrm>
            <a:off x="39195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2" name="Line 10"/>
          <p:cNvSpPr>
            <a:spLocks noChangeShapeType="1"/>
          </p:cNvSpPr>
          <p:nvPr/>
        </p:nvSpPr>
        <p:spPr bwMode="auto">
          <a:xfrm>
            <a:off x="46053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3" name="Line 11"/>
          <p:cNvSpPr>
            <a:spLocks noChangeShapeType="1"/>
          </p:cNvSpPr>
          <p:nvPr/>
        </p:nvSpPr>
        <p:spPr bwMode="auto">
          <a:xfrm>
            <a:off x="46053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4" name="Line 12"/>
          <p:cNvSpPr>
            <a:spLocks noChangeShapeType="1"/>
          </p:cNvSpPr>
          <p:nvPr/>
        </p:nvSpPr>
        <p:spPr bwMode="auto">
          <a:xfrm>
            <a:off x="46053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5" name="Line 13"/>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6" name="Line 14"/>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5" name="Text Box 3"/>
          <p:cNvSpPr txBox="1">
            <a:spLocks noChangeArrowheads="1"/>
          </p:cNvSpPr>
          <p:nvPr/>
        </p:nvSpPr>
        <p:spPr bwMode="auto">
          <a:xfrm>
            <a:off x="107504" y="1278374"/>
            <a:ext cx="8928992" cy="2076450"/>
          </a:xfrm>
          <a:prstGeom prst="rect">
            <a:avLst/>
          </a:prstGeom>
          <a:solidFill>
            <a:schemeClr val="bg1"/>
          </a:solidFill>
          <a:ln>
            <a:noFill/>
          </a:ln>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449580" indent="-27495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2800" b="1" u="sng" dirty="0" smtClean="0">
                <a:latin typeface="Times New Roman" panose="02020603050405020304" pitchFamily="18" charset="0"/>
                <a:ea typeface="黑体" panose="02010609060101010101" pitchFamily="2" charset="-122"/>
              </a:rPr>
              <a:t>目前部分公开的分词系统</a:t>
            </a:r>
            <a:r>
              <a:rPr lang="zh-CN" altLang="en-US" sz="2800" b="1" dirty="0" smtClean="0">
                <a:latin typeface="Times New Roman" panose="02020603050405020304" pitchFamily="18" charset="0"/>
                <a:ea typeface="黑体" panose="02010609060101010101" pitchFamily="2" charset="-122"/>
              </a:rPr>
              <a:t>：</a:t>
            </a:r>
            <a:endParaRPr lang="zh-CN" altLang="en-US" sz="2800" b="1" dirty="0">
              <a:latin typeface="Times New Roman" panose="02020603050405020304" pitchFamily="18" charset="0"/>
              <a:ea typeface="黑体" panose="02010609060101010101" pitchFamily="2" charset="-122"/>
            </a:endParaRPr>
          </a:p>
          <a:p>
            <a:pPr marL="627380" indent="-268605">
              <a:spcBef>
                <a:spcPts val="600"/>
              </a:spcBef>
              <a:buFont typeface="Wingdings" panose="05000000000000000000" pitchFamily="2" charset="2"/>
              <a:buChar char="l"/>
            </a:pPr>
            <a:r>
              <a:rPr lang="en-US" altLang="zh-CN" dirty="0" smtClean="0">
                <a:latin typeface="Arial" panose="020B0604020202020204" pitchFamily="34" charset="0"/>
                <a:cs typeface="Arial" panose="020B0604020202020204" pitchFamily="34" charset="0"/>
                <a:hlinkClick r:id="rId1"/>
              </a:rPr>
              <a:t>http://ictclas.nlpir.org/</a:t>
            </a:r>
            <a:r>
              <a:rPr lang="zh-CN" altLang="en-US" dirty="0" smtClean="0">
                <a:latin typeface="Arial" panose="020B0604020202020204" pitchFamily="34" charset="0"/>
                <a:cs typeface="Arial" panose="020B0604020202020204" pitchFamily="34" charset="0"/>
              </a:rPr>
              <a:t>              </a:t>
            </a:r>
            <a:r>
              <a:rPr lang="zh-CN" altLang="en-US" b="1" dirty="0" smtClean="0">
                <a:latin typeface="Arial" panose="020B0604020202020204" pitchFamily="34" charset="0"/>
                <a:cs typeface="Arial" panose="020B0604020202020204" pitchFamily="34" charset="0"/>
              </a:rPr>
              <a:t>中科院计算所</a:t>
            </a:r>
            <a:r>
              <a:rPr lang="en-US" altLang="zh-CN" dirty="0" smtClean="0">
                <a:latin typeface="Arial" panose="020B0604020202020204" pitchFamily="34" charset="0"/>
                <a:cs typeface="Arial" panose="020B0604020202020204" pitchFamily="34" charset="0"/>
              </a:rPr>
              <a:t>(ICTCLASS)</a:t>
            </a:r>
            <a:endParaRPr lang="zh-CN" altLang="en-US" dirty="0" smtClean="0">
              <a:latin typeface="Arial" panose="020B0604020202020204" pitchFamily="34" charset="0"/>
              <a:cs typeface="Arial" panose="020B0604020202020204" pitchFamily="34" charset="0"/>
            </a:endParaRPr>
          </a:p>
          <a:p>
            <a:pPr marL="627380" indent="-268605">
              <a:buFont typeface="Wingdings" panose="05000000000000000000" pitchFamily="2" charset="2"/>
              <a:buChar char="l"/>
            </a:pPr>
            <a:r>
              <a:rPr lang="en-US" altLang="zh-CN" dirty="0">
                <a:latin typeface="Arial" panose="020B0604020202020204" pitchFamily="34" charset="0"/>
                <a:cs typeface="Arial" panose="020B0604020202020204" pitchFamily="34" charset="0"/>
                <a:hlinkClick r:id="rId2"/>
              </a:rPr>
              <a:t>http://www.openpr.org.cn</a:t>
            </a:r>
            <a:r>
              <a:rPr lang="zh-CN" altLang="en-US" dirty="0">
                <a:latin typeface="Arial" panose="020B0604020202020204" pitchFamily="34" charset="0"/>
                <a:cs typeface="Arial" panose="020B0604020202020204" pitchFamily="34" charset="0"/>
              </a:rPr>
              <a:t>        </a:t>
            </a:r>
            <a:r>
              <a:rPr lang="zh-CN" altLang="en-US" b="1" dirty="0">
                <a:latin typeface="Arial" panose="020B0604020202020204" pitchFamily="34" charset="0"/>
                <a:cs typeface="Arial" panose="020B0604020202020204" pitchFamily="34" charset="0"/>
              </a:rPr>
              <a:t>中科院自动化</a:t>
            </a:r>
            <a:r>
              <a:rPr lang="zh-CN" altLang="en-US" b="1" dirty="0" smtClean="0">
                <a:latin typeface="Arial" panose="020B0604020202020204" pitchFamily="34" charset="0"/>
                <a:cs typeface="Arial" panose="020B0604020202020204" pitchFamily="34" charset="0"/>
              </a:rPr>
              <a:t>所</a:t>
            </a:r>
            <a:r>
              <a:rPr lang="en-US" altLang="zh-CN" dirty="0" smtClean="0">
                <a:latin typeface="Arial" panose="020B0604020202020204" pitchFamily="34" charset="0"/>
                <a:cs typeface="Arial" panose="020B0604020202020204" pitchFamily="34" charset="0"/>
              </a:rPr>
              <a:t>(</a:t>
            </a:r>
            <a:r>
              <a:rPr lang="en-US" altLang="zh-CN" dirty="0" err="1" smtClean="0">
                <a:latin typeface="Arial" panose="020B0604020202020204" pitchFamily="34" charset="0"/>
                <a:cs typeface="Arial" panose="020B0604020202020204" pitchFamily="34" charset="0"/>
              </a:rPr>
              <a:t>Urheen</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marL="627380" indent="-268605">
              <a:buFont typeface="Wingdings" panose="05000000000000000000" pitchFamily="2" charset="2"/>
              <a:buChar char="l"/>
            </a:pPr>
            <a:r>
              <a:rPr lang="en-US" altLang="zh-CN" dirty="0" smtClean="0">
                <a:latin typeface="Arial" panose="020B0604020202020204" pitchFamily="34" charset="0"/>
                <a:cs typeface="Arial" panose="020B0604020202020204" pitchFamily="34" charset="0"/>
                <a:hlinkClick r:id="rId3"/>
              </a:rPr>
              <a:t>http://www.fnlp.org/</a:t>
            </a:r>
            <a:r>
              <a:rPr lang="zh-CN" altLang="en-US" dirty="0" smtClean="0">
                <a:latin typeface="Arial" panose="020B0604020202020204" pitchFamily="34" charset="0"/>
                <a:cs typeface="Arial" panose="020B0604020202020204" pitchFamily="34" charset="0"/>
              </a:rPr>
              <a:t>                 </a:t>
            </a:r>
            <a:r>
              <a:rPr lang="zh-CN" altLang="en-US" b="1" dirty="0" smtClean="0">
                <a:latin typeface="Arial" panose="020B0604020202020204" pitchFamily="34" charset="0"/>
                <a:cs typeface="Arial" panose="020B0604020202020204" pitchFamily="34" charset="0"/>
              </a:rPr>
              <a:t>复旦大学</a:t>
            </a:r>
            <a:endParaRPr lang="zh-CN" altLang="en-US" b="1" dirty="0" smtClean="0">
              <a:latin typeface="Arial" panose="020B0604020202020204" pitchFamily="34" charset="0"/>
              <a:cs typeface="Arial" panose="020B0604020202020204" pitchFamily="34" charset="0"/>
            </a:endParaRPr>
          </a:p>
          <a:p>
            <a:pPr marL="627380" indent="-268605">
              <a:buFont typeface="Wingdings" panose="05000000000000000000" pitchFamily="2" charset="2"/>
              <a:buChar char="l"/>
            </a:pPr>
            <a:r>
              <a:rPr lang="en-US" altLang="zh-CN" dirty="0" smtClean="0">
                <a:latin typeface="Arial Narrow" panose="020B0606020202030204" pitchFamily="34" charset="0"/>
                <a:cs typeface="Arial" panose="020B0604020202020204" pitchFamily="34" charset="0"/>
                <a:hlinkClick r:id="rId4"/>
              </a:rPr>
              <a:t>http</a:t>
            </a:r>
            <a:r>
              <a:rPr lang="en-US" altLang="zh-CN" dirty="0">
                <a:latin typeface="Arial Narrow" panose="020B0606020202030204" pitchFamily="34" charset="0"/>
                <a:cs typeface="Arial" panose="020B0604020202020204" pitchFamily="34" charset="0"/>
                <a:hlinkClick r:id="rId4"/>
              </a:rPr>
              <a:t>://nlp.stanford.edu/software/tagger.shtml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Stanford University</a:t>
            </a:r>
            <a:r>
              <a:rPr lang="zh-CN" altLang="en-US"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 name="标题 1"/>
          <p:cNvSpPr/>
          <p:nvPr>
            <p:ph type="title"/>
          </p:nvPr>
        </p:nvSpPr>
        <p:spPr/>
        <p:txBody>
          <a:bodyPr/>
          <a:p>
            <a:r>
              <a:rPr lang="zh-CN" altLang="en-US">
                <a:sym typeface="+mn-ea"/>
              </a:rPr>
              <a:t>分词与词性标注的技术水平</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Text Box 3"/>
          <p:cNvSpPr txBox="1">
            <a:spLocks noChangeArrowheads="1"/>
          </p:cNvSpPr>
          <p:nvPr/>
        </p:nvSpPr>
        <p:spPr bwMode="auto">
          <a:xfrm>
            <a:off x="179512" y="1467361"/>
            <a:ext cx="8496944" cy="3416320"/>
          </a:xfrm>
          <a:prstGeom prst="rect">
            <a:avLst/>
          </a:prstGeom>
          <a:solidFill>
            <a:schemeClr val="bg1"/>
          </a:solidFill>
          <a:ln>
            <a:noFill/>
          </a:ln>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449580" indent="-27495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58775" indent="-358775" eaLnBrk="1" hangingPunct="1">
              <a:spcBef>
                <a:spcPct val="50000"/>
              </a:spcBef>
              <a:buFont typeface="Wingdings" panose="05000000000000000000" pitchFamily="2" charset="2"/>
              <a:buChar char="l"/>
            </a:pPr>
            <a:r>
              <a:rPr lang="zh-CN" altLang="en-US" sz="2800" b="1" dirty="0" smtClean="0">
                <a:latin typeface="Times New Roman" panose="02020603050405020304" pitchFamily="18" charset="0"/>
                <a:ea typeface="黑体" panose="02010609060101010101" pitchFamily="2" charset="-122"/>
              </a:rPr>
              <a:t>当前分词技术存在的主要问题</a:t>
            </a:r>
            <a:endParaRPr lang="zh-CN" altLang="en-US" sz="2800" b="1" dirty="0">
              <a:latin typeface="Times New Roman" panose="02020603050405020304" pitchFamily="18" charset="0"/>
              <a:ea typeface="黑体" panose="02010609060101010101" pitchFamily="2" charset="-122"/>
            </a:endParaRPr>
          </a:p>
          <a:p>
            <a:pPr marL="717550" lvl="1" indent="-358775" algn="just" defTabSz="717550" eaLnBrk="1" hangingPunct="1">
              <a:spcBef>
                <a:spcPts val="1200"/>
              </a:spcBef>
              <a:buFont typeface="Wingdings" panose="05000000000000000000" pitchFamily="2" charset="2"/>
              <a:buChar char="Ø"/>
              <a:tabLst>
                <a:tab pos="717550" algn="l"/>
              </a:tabLst>
            </a:pPr>
            <a:r>
              <a:rPr lang="zh-CN" altLang="en-US" b="1" dirty="0" smtClean="0">
                <a:ea typeface="楷体_GB2312" pitchFamily="49" charset="-122"/>
              </a:rPr>
              <a:t>分词模型过于依赖训练样本，而标注大规模训练样本费时费力，且仅局限于个别领域，由此导致分词系统对新词的识别能力差，往往在与训练样本差异较大的测试集上性能大幅度下降。</a:t>
            </a:r>
            <a:endParaRPr lang="en-US" altLang="zh-CN" b="1" dirty="0" smtClean="0">
              <a:ea typeface="楷体_GB2312" pitchFamily="49" charset="-122"/>
            </a:endParaRPr>
          </a:p>
          <a:p>
            <a:pPr marL="717550" lvl="1" indent="-358775" algn="just" defTabSz="717550" eaLnBrk="1" hangingPunct="1">
              <a:spcBef>
                <a:spcPts val="1200"/>
              </a:spcBef>
              <a:buFont typeface="Wingdings" panose="05000000000000000000" pitchFamily="2" charset="2"/>
              <a:buChar char="Ø"/>
              <a:tabLst>
                <a:tab pos="717550" algn="l"/>
              </a:tabLst>
            </a:pPr>
            <a:r>
              <a:rPr lang="zh-CN" altLang="en-US" b="1" dirty="0" smtClean="0">
                <a:ea typeface="楷体_GB2312" pitchFamily="49" charset="-122"/>
              </a:rPr>
              <a:t>现有的训练样本主要在新闻领域，而实际应用千差万别：网络新闻、微博</a:t>
            </a:r>
            <a:r>
              <a:rPr lang="en-US" altLang="zh-CN" b="1" dirty="0" smtClean="0">
                <a:latin typeface="Times New Roman" panose="02020603050405020304" pitchFamily="18" charset="0"/>
                <a:ea typeface="楷体_GB2312" pitchFamily="49" charset="-122"/>
                <a:cs typeface="Times New Roman" panose="02020603050405020304" pitchFamily="18" charset="0"/>
              </a:rPr>
              <a:t>/ </a:t>
            </a:r>
            <a:r>
              <a:rPr lang="zh-CN" altLang="en-US" b="1" dirty="0" smtClean="0">
                <a:latin typeface="Times New Roman" panose="02020603050405020304" pitchFamily="18" charset="0"/>
                <a:ea typeface="楷体_GB2312" pitchFamily="49" charset="-122"/>
                <a:cs typeface="Times New Roman" panose="02020603050405020304" pitchFamily="18" charset="0"/>
              </a:rPr>
              <a:t>微信</a:t>
            </a:r>
            <a:r>
              <a:rPr lang="en-US" altLang="zh-CN" b="1" dirty="0" smtClean="0">
                <a:latin typeface="Times New Roman" panose="02020603050405020304" pitchFamily="18" charset="0"/>
                <a:ea typeface="楷体_GB2312" pitchFamily="49" charset="-122"/>
                <a:cs typeface="Times New Roman" panose="02020603050405020304" pitchFamily="18" charset="0"/>
              </a:rPr>
              <a:t>/ QQ </a:t>
            </a:r>
            <a:r>
              <a:rPr lang="zh-CN" altLang="en-US" b="1" dirty="0" smtClean="0">
                <a:latin typeface="Times New Roman" panose="02020603050405020304" pitchFamily="18" charset="0"/>
                <a:ea typeface="楷体_GB2312" pitchFamily="49" charset="-122"/>
                <a:cs typeface="Times New Roman" panose="02020603050405020304" pitchFamily="18" charset="0"/>
              </a:rPr>
              <a:t>等对话文本、不同的专业领域</a:t>
            </a:r>
            <a:r>
              <a:rPr lang="en-US" altLang="zh-CN" b="1" dirty="0" smtClean="0">
                <a:latin typeface="Times New Roman" panose="02020603050405020304" pitchFamily="18" charset="0"/>
                <a:ea typeface="楷体_GB2312" pitchFamily="49" charset="-122"/>
                <a:cs typeface="Times New Roman" panose="02020603050405020304" pitchFamily="18" charset="0"/>
              </a:rPr>
              <a:t>(</a:t>
            </a:r>
            <a:r>
              <a:rPr lang="zh-CN" altLang="en-US" b="1" dirty="0" smtClean="0">
                <a:latin typeface="Times New Roman" panose="02020603050405020304" pitchFamily="18" charset="0"/>
                <a:ea typeface="楷体_GB2312" pitchFamily="49" charset="-122"/>
                <a:cs typeface="Times New Roman" panose="02020603050405020304" pitchFamily="18" charset="0"/>
              </a:rPr>
              <a:t>中医药、生物、化学、能愿 </a:t>
            </a:r>
            <a:r>
              <a:rPr lang="en-US" altLang="zh-CN" b="1" dirty="0" smtClean="0">
                <a:latin typeface="Times New Roman" panose="02020603050405020304" pitchFamily="18" charset="0"/>
                <a:ea typeface="楷体_GB2312" pitchFamily="49" charset="-122"/>
                <a:cs typeface="Times New Roman" panose="02020603050405020304" pitchFamily="18" charset="0"/>
              </a:rPr>
              <a:t>……)</a:t>
            </a:r>
            <a:r>
              <a:rPr lang="zh-CN" altLang="en-US" b="1" dirty="0" smtClean="0">
                <a:latin typeface="Times New Roman" panose="02020603050405020304" pitchFamily="18" charset="0"/>
                <a:ea typeface="楷体_GB2312" pitchFamily="49" charset="-122"/>
                <a:cs typeface="Times New Roman" panose="02020603050405020304" pitchFamily="18" charset="0"/>
              </a:rPr>
              <a:t>。</a:t>
            </a:r>
            <a:endParaRPr lang="en-US" altLang="zh-CN" b="1" dirty="0" smtClean="0">
              <a:latin typeface="Times New Roman" panose="02020603050405020304" pitchFamily="18" charset="0"/>
              <a:ea typeface="楷体_GB2312" pitchFamily="49" charset="-122"/>
              <a:cs typeface="Times New Roman" panose="02020603050405020304" pitchFamily="18" charset="0"/>
            </a:endParaRPr>
          </a:p>
        </p:txBody>
      </p:sp>
      <p:sp>
        <p:nvSpPr>
          <p:cNvPr id="141316" name="Rectangle 4"/>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41317" name="Rectangle 5"/>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41318" name="Line 6"/>
          <p:cNvSpPr>
            <a:spLocks noChangeShapeType="1"/>
          </p:cNvSpPr>
          <p:nvPr/>
        </p:nvSpPr>
        <p:spPr bwMode="auto">
          <a:xfrm>
            <a:off x="32337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19" name="Line 7"/>
          <p:cNvSpPr>
            <a:spLocks noChangeShapeType="1"/>
          </p:cNvSpPr>
          <p:nvPr/>
        </p:nvSpPr>
        <p:spPr bwMode="auto">
          <a:xfrm>
            <a:off x="32337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0" name="Line 8"/>
          <p:cNvSpPr>
            <a:spLocks noChangeShapeType="1"/>
          </p:cNvSpPr>
          <p:nvPr/>
        </p:nvSpPr>
        <p:spPr bwMode="auto">
          <a:xfrm>
            <a:off x="39195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1" name="Line 9"/>
          <p:cNvSpPr>
            <a:spLocks noChangeShapeType="1"/>
          </p:cNvSpPr>
          <p:nvPr/>
        </p:nvSpPr>
        <p:spPr bwMode="auto">
          <a:xfrm>
            <a:off x="39195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2" name="Line 10"/>
          <p:cNvSpPr>
            <a:spLocks noChangeShapeType="1"/>
          </p:cNvSpPr>
          <p:nvPr/>
        </p:nvSpPr>
        <p:spPr bwMode="auto">
          <a:xfrm>
            <a:off x="46053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3" name="Line 11"/>
          <p:cNvSpPr>
            <a:spLocks noChangeShapeType="1"/>
          </p:cNvSpPr>
          <p:nvPr/>
        </p:nvSpPr>
        <p:spPr bwMode="auto">
          <a:xfrm>
            <a:off x="46053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4" name="Line 12"/>
          <p:cNvSpPr>
            <a:spLocks noChangeShapeType="1"/>
          </p:cNvSpPr>
          <p:nvPr/>
        </p:nvSpPr>
        <p:spPr bwMode="auto">
          <a:xfrm>
            <a:off x="46053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5" name="Line 13"/>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6" name="Line 14"/>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 name="标题 1"/>
          <p:cNvSpPr/>
          <p:nvPr>
            <p:ph type="title"/>
          </p:nvPr>
        </p:nvSpPr>
        <p:spPr/>
        <p:txBody>
          <a:bodyPr/>
          <a:p>
            <a:r>
              <a:rPr lang="zh-CN" altLang="en-US">
                <a:sym typeface="+mn-ea"/>
              </a:rPr>
              <a:t>分词与词性标注的技术水平</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Text Box 3"/>
          <p:cNvSpPr txBox="1">
            <a:spLocks noChangeArrowheads="1"/>
          </p:cNvSpPr>
          <p:nvPr/>
        </p:nvSpPr>
        <p:spPr bwMode="auto">
          <a:xfrm>
            <a:off x="179512" y="1467361"/>
            <a:ext cx="3240360" cy="523220"/>
          </a:xfrm>
          <a:prstGeom prst="rect">
            <a:avLst/>
          </a:prstGeom>
          <a:solidFill>
            <a:schemeClr val="bg1"/>
          </a:solidFill>
          <a:ln>
            <a:noFill/>
          </a:ln>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449580" indent="-27495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58775" lvl="1" indent="-358775" algn="just" defTabSz="717550" eaLnBrk="1" hangingPunct="1">
              <a:spcBef>
                <a:spcPts val="1200"/>
              </a:spcBef>
              <a:buFont typeface="Wingdings" panose="05000000000000000000" pitchFamily="2" charset="2"/>
              <a:buChar char="Ø"/>
              <a:tabLst>
                <a:tab pos="358775" algn="l"/>
              </a:tabLst>
            </a:pPr>
            <a:r>
              <a:rPr lang="zh-CN" altLang="en-US" sz="2800" b="1" dirty="0" smtClean="0">
                <a:effectLst>
                  <a:outerShdw blurRad="38100" dist="38100" dir="2700000" algn="tl">
                    <a:srgbClr val="000000">
                      <a:alpha val="43137"/>
                    </a:srgbClr>
                  </a:outerShdw>
                </a:effectLst>
                <a:ea typeface="楷体_GB2312" pitchFamily="49" charset="-122"/>
              </a:rPr>
              <a:t>以微博为例</a:t>
            </a:r>
            <a:endParaRPr lang="en-US" altLang="zh-CN" sz="2800" b="1" dirty="0" smtClean="0">
              <a:effectLst>
                <a:outerShdw blurRad="38100" dist="38100" dir="2700000" algn="tl">
                  <a:srgbClr val="000000">
                    <a:alpha val="43137"/>
                  </a:srgbClr>
                </a:outerShdw>
              </a:effectLst>
              <a:ea typeface="楷体_GB2312" pitchFamily="49" charset="-122"/>
            </a:endParaRPr>
          </a:p>
        </p:txBody>
      </p:sp>
      <p:sp>
        <p:nvSpPr>
          <p:cNvPr id="141316" name="Rectangle 4"/>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41317" name="Rectangle 5"/>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41318" name="Line 6"/>
          <p:cNvSpPr>
            <a:spLocks noChangeShapeType="1"/>
          </p:cNvSpPr>
          <p:nvPr/>
        </p:nvSpPr>
        <p:spPr bwMode="auto">
          <a:xfrm>
            <a:off x="32337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19" name="Line 7"/>
          <p:cNvSpPr>
            <a:spLocks noChangeShapeType="1"/>
          </p:cNvSpPr>
          <p:nvPr/>
        </p:nvSpPr>
        <p:spPr bwMode="auto">
          <a:xfrm>
            <a:off x="32337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0" name="Line 8"/>
          <p:cNvSpPr>
            <a:spLocks noChangeShapeType="1"/>
          </p:cNvSpPr>
          <p:nvPr/>
        </p:nvSpPr>
        <p:spPr bwMode="auto">
          <a:xfrm>
            <a:off x="39195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1" name="Line 9"/>
          <p:cNvSpPr>
            <a:spLocks noChangeShapeType="1"/>
          </p:cNvSpPr>
          <p:nvPr/>
        </p:nvSpPr>
        <p:spPr bwMode="auto">
          <a:xfrm>
            <a:off x="39195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2" name="Line 10"/>
          <p:cNvSpPr>
            <a:spLocks noChangeShapeType="1"/>
          </p:cNvSpPr>
          <p:nvPr/>
        </p:nvSpPr>
        <p:spPr bwMode="auto">
          <a:xfrm>
            <a:off x="4605338" y="38433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3" name="Line 11"/>
          <p:cNvSpPr>
            <a:spLocks noChangeShapeType="1"/>
          </p:cNvSpPr>
          <p:nvPr/>
        </p:nvSpPr>
        <p:spPr bwMode="auto">
          <a:xfrm>
            <a:off x="4605338" y="40719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4" name="Line 12"/>
          <p:cNvSpPr>
            <a:spLocks noChangeShapeType="1"/>
          </p:cNvSpPr>
          <p:nvPr/>
        </p:nvSpPr>
        <p:spPr bwMode="auto">
          <a:xfrm>
            <a:off x="46053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5" name="Line 13"/>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6" name="Line 14"/>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 name="表格 1"/>
          <p:cNvGraphicFramePr>
            <a:graphicFrameLocks noGrp="1"/>
          </p:cNvGraphicFramePr>
          <p:nvPr/>
        </p:nvGraphicFramePr>
        <p:xfrm>
          <a:off x="2730134" y="2132856"/>
          <a:ext cx="5904656" cy="2217928"/>
        </p:xfrm>
        <a:graphic>
          <a:graphicData uri="http://schemas.openxmlformats.org/drawingml/2006/table">
            <a:tbl>
              <a:tblPr>
                <a:tableStyleId>{616DA210-FB5B-4158-B5E0-FEB733F419BA}</a:tableStyleId>
              </a:tblPr>
              <a:tblGrid>
                <a:gridCol w="1296144"/>
                <a:gridCol w="4608512"/>
              </a:tblGrid>
              <a:tr h="252095">
                <a:tc>
                  <a:txBody>
                    <a:bodyPr/>
                    <a:lstStyle/>
                    <a:p>
                      <a:pPr algn="ctr">
                        <a:spcAft>
                          <a:spcPts val="0"/>
                        </a:spcAft>
                      </a:pPr>
                      <a:r>
                        <a:rPr lang="zh-CN" sz="1800" b="1" kern="100" dirty="0">
                          <a:solidFill>
                            <a:schemeClr val="tx1"/>
                          </a:solidFill>
                          <a:effectLst/>
                          <a:latin typeface="黑体" panose="02010609060101010101" pitchFamily="2" charset="-122"/>
                          <a:ea typeface="黑体" panose="02010609060101010101" pitchFamily="2" charset="-122"/>
                          <a:cs typeface="Times New Roman" panose="02020603050405020304" pitchFamily="18" charset="0"/>
                        </a:rPr>
                        <a:t>类别</a:t>
                      </a:r>
                      <a:endParaRPr lang="zh-CN" sz="1800" b="1" kern="100" dirty="0">
                        <a:solidFill>
                          <a:schemeClr val="tx1"/>
                        </a:solidFill>
                        <a:effectLst/>
                        <a:latin typeface="黑体" panose="02010609060101010101" pitchFamily="2" charset="-122"/>
                        <a:ea typeface="黑体" panose="0201060906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b="1" kern="100" dirty="0">
                          <a:solidFill>
                            <a:schemeClr val="tx1"/>
                          </a:solidFill>
                          <a:effectLst/>
                          <a:latin typeface="黑体" panose="02010609060101010101" pitchFamily="2" charset="-122"/>
                          <a:ea typeface="黑体" panose="02010609060101010101" pitchFamily="2" charset="-122"/>
                          <a:cs typeface="Times New Roman" panose="02020603050405020304" pitchFamily="18" charset="0"/>
                        </a:rPr>
                        <a:t>类别描述</a:t>
                      </a:r>
                      <a:endParaRPr lang="zh-CN" sz="1800" b="1" kern="100" dirty="0">
                        <a:solidFill>
                          <a:schemeClr val="tx1"/>
                        </a:solidFill>
                        <a:effectLst/>
                        <a:latin typeface="黑体" panose="02010609060101010101" pitchFamily="2" charset="-122"/>
                        <a:ea typeface="黑体" panose="02010609060101010101" pitchFamily="2" charset="-122"/>
                        <a:cs typeface="Times New Roman" panose="02020603050405020304" pitchFamily="18" charset="0"/>
                      </a:endParaRPr>
                    </a:p>
                  </a:txBody>
                  <a:tcPr marL="68580" marR="68580" marT="0" marB="0" anchor="ctr"/>
                </a:tc>
              </a:tr>
              <a:tr h="252095">
                <a:tc>
                  <a:txBody>
                    <a:bodyPr/>
                    <a:lstStyle/>
                    <a:p>
                      <a:pPr algn="ctr">
                        <a:lnSpc>
                          <a:spcPct val="120000"/>
                        </a:lnSpc>
                        <a:spcAft>
                          <a:spcPts val="0"/>
                        </a:spcAft>
                      </a:pPr>
                      <a:r>
                        <a:rPr lang="zh-CN" sz="1800" b="1" kern="100" dirty="0">
                          <a:solidFill>
                            <a:srgbClr val="0000FF"/>
                          </a:solidFill>
                          <a:effectLst/>
                          <a:latin typeface="Times New Roman" panose="02020603050405020304" pitchFamily="18" charset="0"/>
                          <a:cs typeface="Times New Roman" panose="02020603050405020304" pitchFamily="18" charset="0"/>
                        </a:rPr>
                        <a:t>事件报道</a:t>
                      </a:r>
                      <a:endParaRPr lang="zh-CN" sz="1800" b="1"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Aft>
                          <a:spcPts val="0"/>
                        </a:spcAft>
                      </a:pPr>
                      <a:r>
                        <a:rPr lang="zh-CN" sz="1800" b="1" kern="100">
                          <a:solidFill>
                            <a:srgbClr val="0000FF"/>
                          </a:solidFill>
                          <a:effectLst/>
                          <a:latin typeface="Times New Roman" panose="02020603050405020304" pitchFamily="18" charset="0"/>
                          <a:cs typeface="Times New Roman" panose="02020603050405020304" pitchFamily="18" charset="0"/>
                        </a:rPr>
                        <a:t>特定事件</a:t>
                      </a:r>
                      <a:r>
                        <a:rPr lang="en-US" sz="1800" b="1" kern="100">
                          <a:solidFill>
                            <a:srgbClr val="0000FF"/>
                          </a:solidFill>
                          <a:effectLst/>
                          <a:latin typeface="Times New Roman" panose="02020603050405020304" pitchFamily="18" charset="0"/>
                          <a:cs typeface="Times New Roman" panose="02020603050405020304" pitchFamily="18" charset="0"/>
                        </a:rPr>
                        <a:t>/</a:t>
                      </a:r>
                      <a:r>
                        <a:rPr lang="zh-CN" sz="1800" b="1" kern="100">
                          <a:solidFill>
                            <a:srgbClr val="0000FF"/>
                          </a:solidFill>
                          <a:effectLst/>
                          <a:latin typeface="Times New Roman" panose="02020603050405020304" pitchFamily="18" charset="0"/>
                          <a:cs typeface="Times New Roman" panose="02020603050405020304" pitchFamily="18" charset="0"/>
                        </a:rPr>
                        <a:t>具体事件</a:t>
                      </a:r>
                      <a:endParaRPr lang="zh-CN" sz="1800" b="1" kern="10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52095">
                <a:tc>
                  <a:txBody>
                    <a:bodyPr/>
                    <a:lstStyle/>
                    <a:p>
                      <a:pPr algn="ctr">
                        <a:lnSpc>
                          <a:spcPct val="120000"/>
                        </a:lnSpc>
                        <a:spcAft>
                          <a:spcPts val="0"/>
                        </a:spcAft>
                      </a:pPr>
                      <a:r>
                        <a:rPr lang="zh-CN" sz="1800" b="1" kern="100" dirty="0">
                          <a:solidFill>
                            <a:srgbClr val="0000FF"/>
                          </a:solidFill>
                          <a:effectLst/>
                          <a:latin typeface="Times New Roman" panose="02020603050405020304" pitchFamily="18" charset="0"/>
                          <a:cs typeface="Times New Roman" panose="02020603050405020304" pitchFamily="18" charset="0"/>
                        </a:rPr>
                        <a:t>新闻内容</a:t>
                      </a:r>
                      <a:endParaRPr lang="zh-CN" sz="1800" b="1"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Aft>
                          <a:spcPts val="0"/>
                        </a:spcAft>
                      </a:pPr>
                      <a:r>
                        <a:rPr lang="zh-CN" sz="1800" b="1" kern="100">
                          <a:solidFill>
                            <a:srgbClr val="0000FF"/>
                          </a:solidFill>
                          <a:effectLst/>
                          <a:latin typeface="Times New Roman" panose="02020603050405020304" pitchFamily="18" charset="0"/>
                          <a:cs typeface="Times New Roman" panose="02020603050405020304" pitchFamily="18" charset="0"/>
                        </a:rPr>
                        <a:t>新闻消息</a:t>
                      </a:r>
                      <a:r>
                        <a:rPr lang="en-US" sz="1800" b="1" kern="100">
                          <a:solidFill>
                            <a:srgbClr val="0000FF"/>
                          </a:solidFill>
                          <a:effectLst/>
                          <a:latin typeface="Times New Roman" panose="02020603050405020304" pitchFamily="18" charset="0"/>
                          <a:cs typeface="Times New Roman" panose="02020603050405020304" pitchFamily="18" charset="0"/>
                        </a:rPr>
                        <a:t>/</a:t>
                      </a:r>
                      <a:r>
                        <a:rPr lang="zh-CN" sz="1800" b="1" kern="100">
                          <a:solidFill>
                            <a:srgbClr val="0000FF"/>
                          </a:solidFill>
                          <a:effectLst/>
                          <a:latin typeface="Times New Roman" panose="02020603050405020304" pitchFamily="18" charset="0"/>
                          <a:cs typeface="Times New Roman" panose="02020603050405020304" pitchFamily="18" charset="0"/>
                        </a:rPr>
                        <a:t>格式较规范</a:t>
                      </a:r>
                      <a:endParaRPr lang="zh-CN" sz="1800" b="1" kern="10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52095">
                <a:tc>
                  <a:txBody>
                    <a:bodyPr/>
                    <a:lstStyle/>
                    <a:p>
                      <a:pPr algn="ctr">
                        <a:lnSpc>
                          <a:spcPct val="120000"/>
                        </a:lnSpc>
                        <a:spcAft>
                          <a:spcPts val="0"/>
                        </a:spcAft>
                      </a:pPr>
                      <a:r>
                        <a:rPr lang="zh-CN" sz="1800" b="1" kern="100">
                          <a:solidFill>
                            <a:srgbClr val="0000FF"/>
                          </a:solidFill>
                          <a:effectLst/>
                          <a:latin typeface="Times New Roman" panose="02020603050405020304" pitchFamily="18" charset="0"/>
                          <a:cs typeface="Times New Roman" panose="02020603050405020304" pitchFamily="18" charset="0"/>
                        </a:rPr>
                        <a:t>观点传播</a:t>
                      </a:r>
                      <a:endParaRPr lang="zh-CN" sz="1800" b="1" kern="10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Aft>
                          <a:spcPts val="0"/>
                        </a:spcAft>
                      </a:pPr>
                      <a:r>
                        <a:rPr lang="zh-CN" sz="1800" b="1" kern="100" dirty="0">
                          <a:solidFill>
                            <a:srgbClr val="0000FF"/>
                          </a:solidFill>
                          <a:effectLst/>
                          <a:latin typeface="Times New Roman" panose="02020603050405020304" pitchFamily="18" charset="0"/>
                          <a:cs typeface="Times New Roman" panose="02020603050405020304" pitchFamily="18" charset="0"/>
                        </a:rPr>
                        <a:t>观点词汇多</a:t>
                      </a:r>
                      <a:r>
                        <a:rPr lang="en-US" sz="1800" b="1" kern="100" dirty="0">
                          <a:solidFill>
                            <a:srgbClr val="0000FF"/>
                          </a:solidFill>
                          <a:effectLst/>
                          <a:latin typeface="Times New Roman" panose="02020603050405020304" pitchFamily="18" charset="0"/>
                          <a:cs typeface="Times New Roman" panose="02020603050405020304" pitchFamily="18" charset="0"/>
                        </a:rPr>
                        <a:t>/</a:t>
                      </a:r>
                      <a:r>
                        <a:rPr lang="zh-CN" sz="1800" b="1" kern="100" dirty="0">
                          <a:solidFill>
                            <a:srgbClr val="0000FF"/>
                          </a:solidFill>
                          <a:effectLst/>
                          <a:latin typeface="Times New Roman" panose="02020603050405020304" pitchFamily="18" charset="0"/>
                          <a:cs typeface="Times New Roman" panose="02020603050405020304" pitchFamily="18" charset="0"/>
                        </a:rPr>
                        <a:t>日常闲谈</a:t>
                      </a:r>
                      <a:r>
                        <a:rPr lang="en-US" sz="1800" b="1" kern="100" dirty="0">
                          <a:solidFill>
                            <a:srgbClr val="0000FF"/>
                          </a:solidFill>
                          <a:effectLst/>
                          <a:latin typeface="Times New Roman" panose="02020603050405020304" pitchFamily="18" charset="0"/>
                          <a:cs typeface="Times New Roman" panose="02020603050405020304" pitchFamily="18" charset="0"/>
                        </a:rPr>
                        <a:t>/</a:t>
                      </a:r>
                      <a:r>
                        <a:rPr lang="zh-CN" sz="1800" b="1" kern="100" dirty="0">
                          <a:solidFill>
                            <a:srgbClr val="0000FF"/>
                          </a:solidFill>
                          <a:effectLst/>
                          <a:latin typeface="Times New Roman" panose="02020603050405020304" pitchFamily="18" charset="0"/>
                          <a:cs typeface="Times New Roman" panose="02020603050405020304" pitchFamily="18" charset="0"/>
                        </a:rPr>
                        <a:t>观点评论</a:t>
                      </a:r>
                      <a:endParaRPr lang="zh-CN" sz="1800" b="1"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52095">
                <a:tc>
                  <a:txBody>
                    <a:bodyPr/>
                    <a:lstStyle/>
                    <a:p>
                      <a:pPr algn="ctr">
                        <a:lnSpc>
                          <a:spcPct val="120000"/>
                        </a:lnSpc>
                        <a:spcAft>
                          <a:spcPts val="0"/>
                        </a:spcAft>
                      </a:pPr>
                      <a:r>
                        <a:rPr lang="zh-CN" sz="1800" b="1" kern="100">
                          <a:solidFill>
                            <a:srgbClr val="0000FF"/>
                          </a:solidFill>
                          <a:effectLst/>
                          <a:latin typeface="Times New Roman" panose="02020603050405020304" pitchFamily="18" charset="0"/>
                          <a:cs typeface="Times New Roman" panose="02020603050405020304" pitchFamily="18" charset="0"/>
                        </a:rPr>
                        <a:t>信息共享</a:t>
                      </a:r>
                      <a:endParaRPr lang="zh-CN" sz="1800" b="1" kern="10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Aft>
                          <a:spcPts val="0"/>
                        </a:spcAft>
                      </a:pPr>
                      <a:r>
                        <a:rPr lang="zh-CN" sz="1800" b="1" kern="100" dirty="0">
                          <a:solidFill>
                            <a:srgbClr val="0000FF"/>
                          </a:solidFill>
                          <a:effectLst/>
                          <a:latin typeface="Times New Roman" panose="02020603050405020304" pitchFamily="18" charset="0"/>
                          <a:cs typeface="Times New Roman" panose="02020603050405020304" pitchFamily="18" charset="0"/>
                        </a:rPr>
                        <a:t>分享的信息或者链接</a:t>
                      </a:r>
                      <a:r>
                        <a:rPr lang="en-US" sz="1800" b="1" kern="100" dirty="0">
                          <a:solidFill>
                            <a:srgbClr val="0000FF"/>
                          </a:solidFill>
                          <a:effectLst/>
                          <a:latin typeface="Times New Roman" panose="02020603050405020304" pitchFamily="18" charset="0"/>
                          <a:cs typeface="Times New Roman" panose="02020603050405020304" pitchFamily="18" charset="0"/>
                        </a:rPr>
                        <a:t>/</a:t>
                      </a:r>
                      <a:r>
                        <a:rPr lang="zh-CN" sz="1800" b="1" kern="100" dirty="0">
                          <a:solidFill>
                            <a:srgbClr val="0000FF"/>
                          </a:solidFill>
                          <a:effectLst/>
                          <a:latin typeface="Times New Roman" panose="02020603050405020304" pitchFamily="18" charset="0"/>
                          <a:cs typeface="Times New Roman" panose="02020603050405020304" pitchFamily="18" charset="0"/>
                        </a:rPr>
                        <a:t>为他人提供的建议</a:t>
                      </a:r>
                      <a:endParaRPr lang="zh-CN" sz="1800" b="1"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52095">
                <a:tc>
                  <a:txBody>
                    <a:bodyPr/>
                    <a:lstStyle/>
                    <a:p>
                      <a:pPr algn="ctr">
                        <a:lnSpc>
                          <a:spcPct val="120000"/>
                        </a:lnSpc>
                        <a:spcAft>
                          <a:spcPts val="0"/>
                        </a:spcAft>
                      </a:pPr>
                      <a:r>
                        <a:rPr lang="zh-CN" sz="1800" b="1" kern="100">
                          <a:solidFill>
                            <a:srgbClr val="0000FF"/>
                          </a:solidFill>
                          <a:effectLst/>
                          <a:latin typeface="Times New Roman" panose="02020603050405020304" pitchFamily="18" charset="0"/>
                          <a:cs typeface="Times New Roman" panose="02020603050405020304" pitchFamily="18" charset="0"/>
                        </a:rPr>
                        <a:t>私人会话</a:t>
                      </a:r>
                      <a:endParaRPr lang="zh-CN" sz="1800" b="1" kern="10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Aft>
                          <a:spcPts val="0"/>
                        </a:spcAft>
                      </a:pPr>
                      <a:r>
                        <a:rPr lang="zh-CN" sz="1800" b="1" kern="100" dirty="0">
                          <a:solidFill>
                            <a:srgbClr val="0000FF"/>
                          </a:solidFill>
                          <a:effectLst/>
                          <a:latin typeface="Times New Roman" panose="02020603050405020304" pitchFamily="18" charset="0"/>
                          <a:cs typeface="Times New Roman" panose="02020603050405020304" pitchFamily="18" charset="0"/>
                        </a:rPr>
                        <a:t>帖子开头有“</a:t>
                      </a:r>
                      <a:r>
                        <a:rPr lang="en-US" sz="1800" b="1" kern="100" dirty="0">
                          <a:solidFill>
                            <a:srgbClr val="0000FF"/>
                          </a:solidFill>
                          <a:effectLst/>
                          <a:latin typeface="Times New Roman" panose="02020603050405020304" pitchFamily="18" charset="0"/>
                          <a:cs typeface="Times New Roman" panose="02020603050405020304" pitchFamily="18" charset="0"/>
                        </a:rPr>
                        <a:t>@</a:t>
                      </a:r>
                      <a:r>
                        <a:rPr lang="zh-CN" sz="1800" b="1" kern="100" dirty="0">
                          <a:solidFill>
                            <a:srgbClr val="0000FF"/>
                          </a:solidFill>
                          <a:effectLst/>
                          <a:latin typeface="Times New Roman" panose="02020603050405020304" pitchFamily="18" charset="0"/>
                          <a:cs typeface="Times New Roman" panose="02020603050405020304" pitchFamily="18" charset="0"/>
                        </a:rPr>
                        <a:t>某人”</a:t>
                      </a:r>
                      <a:r>
                        <a:rPr lang="en-US" sz="1800" b="1" kern="100" dirty="0">
                          <a:solidFill>
                            <a:srgbClr val="0000FF"/>
                          </a:solidFill>
                          <a:effectLst/>
                          <a:latin typeface="Times New Roman" panose="02020603050405020304" pitchFamily="18" charset="0"/>
                          <a:cs typeface="Times New Roman" panose="02020603050405020304" pitchFamily="18" charset="0"/>
                        </a:rPr>
                        <a:t>/</a:t>
                      </a:r>
                      <a:r>
                        <a:rPr lang="zh-CN" sz="1800" b="1" kern="100" dirty="0">
                          <a:solidFill>
                            <a:srgbClr val="0000FF"/>
                          </a:solidFill>
                          <a:effectLst/>
                          <a:latin typeface="Times New Roman" panose="02020603050405020304" pitchFamily="18" charset="0"/>
                          <a:cs typeface="Times New Roman" panose="02020603050405020304" pitchFamily="18" charset="0"/>
                        </a:rPr>
                        <a:t>日常闲谈 </a:t>
                      </a:r>
                      <a:endParaRPr lang="zh-CN" sz="1800" b="1"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52095">
                <a:tc>
                  <a:txBody>
                    <a:bodyPr/>
                    <a:lstStyle/>
                    <a:p>
                      <a:pPr algn="ctr">
                        <a:lnSpc>
                          <a:spcPct val="120000"/>
                        </a:lnSpc>
                        <a:spcAft>
                          <a:spcPts val="0"/>
                        </a:spcAft>
                      </a:pPr>
                      <a:r>
                        <a:rPr lang="zh-CN" sz="1800" b="1" kern="100" dirty="0">
                          <a:solidFill>
                            <a:srgbClr val="0000FF"/>
                          </a:solidFill>
                          <a:effectLst/>
                          <a:latin typeface="Times New Roman" panose="02020603050405020304" pitchFamily="18" charset="0"/>
                          <a:cs typeface="Times New Roman" panose="02020603050405020304" pitchFamily="18" charset="0"/>
                        </a:rPr>
                        <a:t>交易信息</a:t>
                      </a:r>
                      <a:endParaRPr lang="zh-CN" sz="1800" b="1"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Aft>
                          <a:spcPts val="0"/>
                        </a:spcAft>
                      </a:pPr>
                      <a:r>
                        <a:rPr lang="zh-CN" sz="1800" b="1" kern="100" dirty="0">
                          <a:solidFill>
                            <a:srgbClr val="0000FF"/>
                          </a:solidFill>
                          <a:effectLst/>
                          <a:latin typeface="Times New Roman" panose="02020603050405020304" pitchFamily="18" charset="0"/>
                          <a:cs typeface="Times New Roman" panose="02020603050405020304" pitchFamily="18" charset="0"/>
                        </a:rPr>
                        <a:t>帖子中出现金钱、比例词汇</a:t>
                      </a:r>
                      <a:endParaRPr lang="zh-CN" sz="1800" b="1"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3" name="文本框 2"/>
          <p:cNvSpPr txBox="1"/>
          <p:nvPr/>
        </p:nvSpPr>
        <p:spPr>
          <a:xfrm>
            <a:off x="539552" y="1990581"/>
            <a:ext cx="2160240" cy="523220"/>
          </a:xfrm>
          <a:prstGeom prst="rect">
            <a:avLst/>
          </a:prstGeom>
          <a:noFill/>
        </p:spPr>
        <p:txBody>
          <a:bodyPr wrap="square" rtlCol="0">
            <a:spAutoFit/>
          </a:bodyPr>
          <a:lstStyle/>
          <a:p>
            <a:pPr marL="268605" indent="-268605">
              <a:buFont typeface="Wingdings" panose="05000000000000000000" pitchFamily="2" charset="2"/>
              <a:buChar char="l"/>
            </a:pPr>
            <a:r>
              <a:rPr lang="zh-CN" altLang="en-US" sz="2800" b="1" dirty="0" smtClean="0">
                <a:effectLst>
                  <a:outerShdw blurRad="38100" dist="38100" dir="2700000" algn="tl">
                    <a:srgbClr val="000000">
                      <a:alpha val="43137"/>
                    </a:srgbClr>
                  </a:outerShdw>
                </a:effectLst>
              </a:rPr>
              <a:t>内容分类：</a:t>
            </a:r>
            <a:endParaRPr lang="zh-CN" altLang="en-US" sz="2800" b="1" dirty="0">
              <a:effectLst>
                <a:outerShdw blurRad="38100" dist="38100" dir="2700000" algn="tl">
                  <a:srgbClr val="000000">
                    <a:alpha val="43137"/>
                  </a:srgbClr>
                </a:outerShdw>
              </a:effectLst>
            </a:endParaRPr>
          </a:p>
        </p:txBody>
      </p:sp>
      <p:sp>
        <p:nvSpPr>
          <p:cNvPr id="4" name="Rectangle 2"/>
          <p:cNvSpPr>
            <a:spLocks noChangeArrowheads="1"/>
          </p:cNvSpPr>
          <p:nvPr/>
        </p:nvSpPr>
        <p:spPr bwMode="auto">
          <a:xfrm>
            <a:off x="2699792" y="403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文本框 5"/>
          <p:cNvSpPr txBox="1"/>
          <p:nvPr/>
        </p:nvSpPr>
        <p:spPr>
          <a:xfrm>
            <a:off x="971550" y="4725144"/>
            <a:ext cx="7632898" cy="830997"/>
          </a:xfrm>
          <a:prstGeom prst="rect">
            <a:avLst/>
          </a:prstGeom>
          <a:noFill/>
        </p:spPr>
        <p:txBody>
          <a:bodyPr wrap="square" rtlCol="0">
            <a:spAutoFit/>
          </a:bodyPr>
          <a:lstStyle/>
          <a:p>
            <a:r>
              <a:rPr lang="zh-CN" altLang="en-US" b="1" dirty="0" smtClean="0">
                <a:latin typeface="Times New Roman" panose="02020603050405020304" pitchFamily="18" charset="0"/>
                <a:cs typeface="Times New Roman" panose="02020603050405020304" pitchFamily="18" charset="0"/>
              </a:rPr>
              <a:t>根据对</a:t>
            </a:r>
            <a:r>
              <a:rPr lang="en-US" altLang="zh-CN" b="1" dirty="0" smtClean="0">
                <a:latin typeface="Times New Roman" panose="02020603050405020304" pitchFamily="18" charset="0"/>
                <a:cs typeface="Times New Roman" panose="02020603050405020304" pitchFamily="18" charset="0"/>
              </a:rPr>
              <a:t>2011</a:t>
            </a:r>
            <a:r>
              <a:rPr lang="zh-CN" altLang="en-US" b="1" dirty="0" smtClean="0">
                <a:latin typeface="Times New Roman" panose="02020603050405020304" pitchFamily="18" charset="0"/>
                <a:cs typeface="Times New Roman" panose="02020603050405020304" pitchFamily="18" charset="0"/>
              </a:rPr>
              <a:t>年微博内容的统计，大约</a:t>
            </a:r>
            <a:r>
              <a:rPr lang="en-US" altLang="zh-CN" b="1" dirty="0" smtClean="0">
                <a:latin typeface="Times New Roman" panose="02020603050405020304" pitchFamily="18" charset="0"/>
                <a:cs typeface="Times New Roman" panose="02020603050405020304" pitchFamily="18" charset="0"/>
              </a:rPr>
              <a:t>75%</a:t>
            </a:r>
            <a:r>
              <a:rPr lang="zh-CN" altLang="en-US" b="1" dirty="0" smtClean="0">
                <a:latin typeface="Times New Roman" panose="02020603050405020304" pitchFamily="18" charset="0"/>
                <a:cs typeface="Times New Roman" panose="02020603050405020304" pitchFamily="18" charset="0"/>
              </a:rPr>
              <a:t>的内容为个人心情和感受方面的。</a:t>
            </a:r>
            <a:endParaRPr lang="zh-CN" altLang="en-US" b="1" dirty="0">
              <a:latin typeface="Times New Roman" panose="02020603050405020304" pitchFamily="18" charset="0"/>
              <a:cs typeface="Times New Roman" panose="02020603050405020304" pitchFamily="18" charset="0"/>
            </a:endParaRPr>
          </a:p>
        </p:txBody>
      </p:sp>
      <p:sp>
        <p:nvSpPr>
          <p:cNvPr id="5" name="标题 4"/>
          <p:cNvSpPr/>
          <p:nvPr>
            <p:ph type="title"/>
          </p:nvPr>
        </p:nvSpPr>
        <p:spPr/>
        <p:txBody>
          <a:bodyPr/>
          <a:p>
            <a:r>
              <a:rPr lang="zh-CN" altLang="en-US">
                <a:sym typeface="+mn-ea"/>
              </a:rPr>
              <a:t>分词与词性标注的技术水平</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3"/>
          <p:cNvSpPr txBox="1">
            <a:spLocks noChangeArrowheads="1"/>
          </p:cNvSpPr>
          <p:nvPr/>
        </p:nvSpPr>
        <p:spPr bwMode="auto">
          <a:xfrm>
            <a:off x="251520" y="1484784"/>
            <a:ext cx="8248650" cy="3003899"/>
          </a:xfrm>
          <a:prstGeom prst="rect">
            <a:avLst/>
          </a:prstGeom>
          <a:solidFill>
            <a:schemeClr val="bg1"/>
          </a:solidFill>
          <a:ln w="9525">
            <a:noFill/>
            <a:miter lim="800000"/>
          </a:ln>
        </p:spPr>
        <p:txBody>
          <a:bodyPr>
            <a:spAutoFit/>
          </a:bodyPr>
          <a:lstStyle/>
          <a:p>
            <a:pPr marL="363855" indent="-363855">
              <a:lnSpc>
                <a:spcPct val="120000"/>
              </a:lnSpc>
              <a:spcBef>
                <a:spcPct val="30000"/>
              </a:spcBef>
              <a:buFont typeface="Wingdings" panose="05000000000000000000" pitchFamily="2" charset="2"/>
              <a:buNone/>
              <a:defRPr/>
            </a:pPr>
            <a:r>
              <a:rPr lang="en-US" altLang="zh-CN" sz="2800" b="1" dirty="0">
                <a:latin typeface="黑体" panose="02010609060101010101" pitchFamily="2" charset="-122"/>
                <a:ea typeface="黑体" panose="02010609060101010101" pitchFamily="2" charset="-122"/>
              </a:rPr>
              <a:t>2.</a:t>
            </a:r>
            <a:r>
              <a:rPr lang="zh-CN" altLang="en-US" sz="2800" b="1" dirty="0">
                <a:latin typeface="黑体" panose="02010609060101010101" pitchFamily="2" charset="-122"/>
                <a:ea typeface="黑体" panose="02010609060101010101" pitchFamily="2" charset="-122"/>
              </a:rPr>
              <a:t>动词、名词、形容词、副词不规则变化单词的形态还原</a:t>
            </a:r>
            <a:endParaRPr lang="zh-CN" altLang="en-US" sz="2800" b="1" dirty="0">
              <a:latin typeface="黑体" panose="02010609060101010101" pitchFamily="2" charset="-122"/>
              <a:ea typeface="黑体" panose="02010609060101010101" pitchFamily="2" charset="-122"/>
            </a:endParaRPr>
          </a:p>
          <a:p>
            <a:pPr>
              <a:spcBef>
                <a:spcPts val="0"/>
              </a:spcBef>
              <a:buFont typeface="Wingdings" panose="05000000000000000000" pitchFamily="2" charset="2"/>
              <a:buNone/>
              <a:defRPr/>
            </a:pPr>
            <a:r>
              <a:rPr lang="zh-CN" altLang="en-US" sz="2800" b="1" dirty="0">
                <a:latin typeface="Times New Roman" panose="02020603050405020304" pitchFamily="18" charset="0"/>
                <a:ea typeface="宋体" panose="02010600030101010101" pitchFamily="2" charset="-122"/>
              </a:rPr>
              <a:t>     －建立不规则变化词表</a:t>
            </a:r>
            <a:endParaRPr lang="zh-CN" altLang="en-US" sz="2800" b="1" dirty="0">
              <a:latin typeface="Times New Roman" panose="02020603050405020304" pitchFamily="18" charset="0"/>
              <a:ea typeface="宋体" panose="02010600030101010101" pitchFamily="2" charset="-122"/>
            </a:endParaRPr>
          </a:p>
          <a:p>
            <a:pPr>
              <a:spcBef>
                <a:spcPts val="1200"/>
              </a:spcBef>
              <a:buFont typeface="Wingdings" panose="05000000000000000000" pitchFamily="2" charset="2"/>
              <a:buNone/>
              <a:defRPr/>
            </a:pPr>
            <a:r>
              <a:rPr lang="zh-CN" altLang="en-US" sz="2800" b="1" dirty="0">
                <a:latin typeface="Times New Roman" panose="02020603050405020304" pitchFamily="18" charset="0"/>
                <a:ea typeface="宋体" panose="02010600030101010101" pitchFamily="2" charset="-122"/>
              </a:rPr>
              <a:t>     例：</a:t>
            </a:r>
            <a:r>
              <a:rPr lang="en-US" altLang="zh-CN" sz="2800" dirty="0">
                <a:latin typeface="Times New Roman" panose="02020603050405020304" pitchFamily="18" charset="0"/>
                <a:ea typeface="宋体" panose="02010600030101010101" pitchFamily="2" charset="-122"/>
              </a:rPr>
              <a:t>choose, chose, chosen</a:t>
            </a:r>
            <a:endParaRPr lang="en-US" altLang="zh-CN" sz="2800" dirty="0">
              <a:latin typeface="Times New Roman" panose="02020603050405020304" pitchFamily="18" charset="0"/>
              <a:ea typeface="宋体" panose="02010600030101010101" pitchFamily="2" charset="-122"/>
            </a:endParaRPr>
          </a:p>
          <a:p>
            <a:pPr>
              <a:spcBef>
                <a:spcPts val="0"/>
              </a:spcBef>
              <a:buFont typeface="Wingdings" panose="05000000000000000000" pitchFamily="2" charset="2"/>
              <a:buNone/>
              <a:defRPr/>
            </a:pPr>
            <a:r>
              <a:rPr lang="en-US" altLang="zh-CN" sz="2800" dirty="0">
                <a:latin typeface="Times New Roman" panose="02020603050405020304" pitchFamily="18" charset="0"/>
                <a:ea typeface="宋体" panose="02010600030101010101" pitchFamily="2" charset="-122"/>
              </a:rPr>
              <a:t>             axis, axes</a:t>
            </a:r>
            <a:endParaRPr lang="en-US" altLang="zh-CN" sz="2800" dirty="0">
              <a:latin typeface="Times New Roman" panose="02020603050405020304" pitchFamily="18" charset="0"/>
              <a:ea typeface="宋体" panose="02010600030101010101" pitchFamily="2" charset="-122"/>
            </a:endParaRPr>
          </a:p>
          <a:p>
            <a:pPr>
              <a:spcBef>
                <a:spcPts val="0"/>
              </a:spcBef>
              <a:buFont typeface="Wingdings" panose="05000000000000000000" pitchFamily="2" charset="2"/>
              <a:buNone/>
              <a:defRPr/>
            </a:pPr>
            <a:r>
              <a:rPr lang="en-US" altLang="zh-CN" sz="2800" dirty="0">
                <a:latin typeface="Times New Roman" panose="02020603050405020304" pitchFamily="18" charset="0"/>
                <a:ea typeface="宋体" panose="02010600030101010101" pitchFamily="2" charset="-122"/>
              </a:rPr>
              <a:t>	   bad, worse, worst</a:t>
            </a:r>
            <a:endParaRPr lang="en-US" altLang="zh-CN" sz="2800" dirty="0">
              <a:latin typeface="Times New Roman" panose="02020603050405020304" pitchFamily="18" charset="0"/>
              <a:ea typeface="宋体" panose="02010600030101010101" pitchFamily="2" charset="-12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4"/>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41317" name="Rectangle 5"/>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41321" name="Line 9"/>
          <p:cNvSpPr>
            <a:spLocks noChangeShapeType="1"/>
          </p:cNvSpPr>
          <p:nvPr/>
        </p:nvSpPr>
        <p:spPr bwMode="auto">
          <a:xfrm>
            <a:off x="39195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4" name="Line 12"/>
          <p:cNvSpPr>
            <a:spLocks noChangeShapeType="1"/>
          </p:cNvSpPr>
          <p:nvPr/>
        </p:nvSpPr>
        <p:spPr bwMode="auto">
          <a:xfrm>
            <a:off x="46053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5" name="Line 13"/>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6" name="Line 14"/>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 name="文本框 2"/>
          <p:cNvSpPr txBox="1"/>
          <p:nvPr/>
        </p:nvSpPr>
        <p:spPr>
          <a:xfrm>
            <a:off x="251520" y="1465620"/>
            <a:ext cx="2304256" cy="523220"/>
          </a:xfrm>
          <a:prstGeom prst="rect">
            <a:avLst/>
          </a:prstGeom>
          <a:solidFill>
            <a:schemeClr val="bg1"/>
          </a:solidFill>
        </p:spPr>
        <p:txBody>
          <a:bodyPr wrap="square" rtlCol="0">
            <a:spAutoFit/>
          </a:bodyPr>
          <a:lstStyle/>
          <a:p>
            <a:pPr marL="268605" indent="-268605">
              <a:buFont typeface="Wingdings" panose="05000000000000000000" pitchFamily="2" charset="2"/>
              <a:buChar char="l"/>
            </a:pPr>
            <a:r>
              <a:rPr lang="zh-CN" altLang="en-US" sz="2800" b="1" dirty="0" smtClean="0">
                <a:effectLst>
                  <a:outerShdw blurRad="38100" dist="38100" dir="2700000" algn="tl">
                    <a:srgbClr val="000000">
                      <a:alpha val="43137"/>
                    </a:srgbClr>
                  </a:outerShdw>
                </a:effectLst>
              </a:rPr>
              <a:t>补充词汇：</a:t>
            </a:r>
            <a:endParaRPr lang="zh-CN" altLang="en-US" sz="2800" b="1" dirty="0">
              <a:effectLst>
                <a:outerShdw blurRad="38100" dist="38100" dir="2700000" algn="tl">
                  <a:srgbClr val="000000">
                    <a:alpha val="43137"/>
                  </a:srgbClr>
                </a:outerShdw>
              </a:effectLst>
            </a:endParaRPr>
          </a:p>
        </p:txBody>
      </p:sp>
      <p:sp>
        <p:nvSpPr>
          <p:cNvPr id="4" name="Rectangle 2"/>
          <p:cNvSpPr>
            <a:spLocks noChangeArrowheads="1"/>
          </p:cNvSpPr>
          <p:nvPr/>
        </p:nvSpPr>
        <p:spPr bwMode="auto">
          <a:xfrm>
            <a:off x="2699792" y="403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表格 6"/>
          <p:cNvGraphicFramePr>
            <a:graphicFrameLocks noGrp="1"/>
          </p:cNvGraphicFramePr>
          <p:nvPr/>
        </p:nvGraphicFramePr>
        <p:xfrm>
          <a:off x="2483768" y="1412776"/>
          <a:ext cx="6408712" cy="4892040"/>
        </p:xfrm>
        <a:graphic>
          <a:graphicData uri="http://schemas.openxmlformats.org/drawingml/2006/table">
            <a:tbl>
              <a:tblPr firstRow="1" bandRow="1">
                <a:tableStyleId>{ED083AE6-46FA-4A59-8FB0-9F97EB10719F}</a:tableStyleId>
              </a:tblPr>
              <a:tblGrid>
                <a:gridCol w="3204356"/>
                <a:gridCol w="3204356"/>
              </a:tblGrid>
              <a:tr h="215900">
                <a:tc>
                  <a:txBody>
                    <a:bodyPr/>
                    <a:lstStyle/>
                    <a:p>
                      <a:pPr algn="ctr">
                        <a:lnSpc>
                          <a:spcPct val="100000"/>
                        </a:lnSpc>
                        <a:spcAft>
                          <a:spcPts val="0"/>
                        </a:spcAft>
                      </a:pPr>
                      <a:r>
                        <a:rPr lang="zh-CN" sz="2400" kern="1200" dirty="0">
                          <a:solidFill>
                            <a:srgbClr val="0000FF"/>
                          </a:solidFill>
                          <a:effectLst/>
                          <a:latin typeface="黑体" panose="02010609060101010101" pitchFamily="2" charset="-122"/>
                          <a:ea typeface="黑体" panose="02010609060101010101" pitchFamily="2" charset="-122"/>
                        </a:rPr>
                        <a:t>词典来源</a:t>
                      </a:r>
                      <a:endParaRPr lang="zh-CN" sz="2400" kern="100" dirty="0">
                        <a:solidFill>
                          <a:srgbClr val="0000FF"/>
                        </a:solidFill>
                        <a:effectLst/>
                        <a:latin typeface="黑体" panose="02010609060101010101" pitchFamily="2" charset="-122"/>
                        <a:ea typeface="黑体" panose="02010609060101010101" pitchFamily="2" charset="-122"/>
                        <a:cs typeface="Times New Roman" panose="02020603050405020304" pitchFamily="18" charset="0"/>
                      </a:endParaRPr>
                    </a:p>
                  </a:txBody>
                  <a:tcPr marL="68580" marR="68580" marT="0" marB="0" anchor="ctr"/>
                </a:tc>
                <a:tc>
                  <a:txBody>
                    <a:bodyPr/>
                    <a:lstStyle/>
                    <a:p>
                      <a:pPr algn="ctr">
                        <a:lnSpc>
                          <a:spcPct val="100000"/>
                        </a:lnSpc>
                        <a:spcAft>
                          <a:spcPts val="0"/>
                        </a:spcAft>
                      </a:pPr>
                      <a:r>
                        <a:rPr lang="zh-CN" sz="2400" kern="1200" dirty="0">
                          <a:solidFill>
                            <a:srgbClr val="0000FF"/>
                          </a:solidFill>
                          <a:effectLst/>
                          <a:latin typeface="黑体" panose="02010609060101010101" pitchFamily="2" charset="-122"/>
                          <a:ea typeface="黑体" panose="02010609060101010101" pitchFamily="2" charset="-122"/>
                        </a:rPr>
                        <a:t>词语数量</a:t>
                      </a:r>
                      <a:endParaRPr lang="zh-CN" sz="2400" kern="100" dirty="0">
                        <a:solidFill>
                          <a:srgbClr val="0000FF"/>
                        </a:solidFill>
                        <a:effectLst/>
                        <a:latin typeface="黑体" panose="02010609060101010101" pitchFamily="2" charset="-122"/>
                        <a:ea typeface="黑体" panose="02010609060101010101" pitchFamily="2" charset="-122"/>
                        <a:cs typeface="Times New Roman" panose="02020603050405020304" pitchFamily="18" charset="0"/>
                      </a:endParaRPr>
                    </a:p>
                  </a:txBody>
                  <a:tcPr marL="68580" marR="68580" marT="0" marB="0" anchor="ctr"/>
                </a:tc>
              </a:tr>
              <a:tr h="215900">
                <a:tc>
                  <a:txBody>
                    <a:bodyPr/>
                    <a:lstStyle/>
                    <a:p>
                      <a:pPr algn="ctr">
                        <a:lnSpc>
                          <a:spcPct val="150000"/>
                        </a:lnSpc>
                        <a:spcAft>
                          <a:spcPts val="0"/>
                        </a:spcAft>
                      </a:pPr>
                      <a:r>
                        <a:rPr lang="zh-CN" sz="1800" b="1" kern="1200" dirty="0">
                          <a:effectLst/>
                          <a:latin typeface="Times New Roman" panose="02020603050405020304" pitchFamily="18" charset="0"/>
                          <a:cs typeface="Times New Roman" panose="02020603050405020304" pitchFamily="18" charset="0"/>
                        </a:rPr>
                        <a:t>维基百科</a:t>
                      </a:r>
                      <a:r>
                        <a:rPr lang="en-US" sz="1800" b="1" kern="1200" dirty="0">
                          <a:effectLst/>
                          <a:latin typeface="Times New Roman" panose="02020603050405020304" pitchFamily="18" charset="0"/>
                          <a:cs typeface="Times New Roman" panose="02020603050405020304" pitchFamily="18" charset="0"/>
                        </a:rPr>
                        <a:t>+</a:t>
                      </a:r>
                      <a:r>
                        <a:rPr lang="zh-CN" sz="1800" b="1" kern="1200" dirty="0">
                          <a:effectLst/>
                          <a:latin typeface="Times New Roman" panose="02020603050405020304" pitchFamily="18" charset="0"/>
                          <a:cs typeface="Times New Roman" panose="02020603050405020304" pitchFamily="18" charset="0"/>
                        </a:rPr>
                        <a:t>常用在线词典</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dirty="0">
                          <a:effectLst/>
                          <a:latin typeface="Times New Roman" panose="02020603050405020304" pitchFamily="18" charset="0"/>
                          <a:cs typeface="Times New Roman" panose="02020603050405020304" pitchFamily="18" charset="0"/>
                        </a:rPr>
                        <a:t>1301320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15900">
                <a:tc>
                  <a:txBody>
                    <a:bodyPr/>
                    <a:lstStyle/>
                    <a:p>
                      <a:pPr algn="ctr">
                        <a:lnSpc>
                          <a:spcPct val="150000"/>
                        </a:lnSpc>
                        <a:spcAft>
                          <a:spcPts val="0"/>
                        </a:spcAft>
                      </a:pPr>
                      <a:r>
                        <a:rPr lang="zh-CN" sz="1800" b="1" kern="1200" dirty="0">
                          <a:effectLst/>
                          <a:latin typeface="Times New Roman" panose="02020603050405020304" pitchFamily="18" charset="0"/>
                          <a:cs typeface="Times New Roman" panose="02020603050405020304" pitchFamily="18" charset="0"/>
                        </a:rPr>
                        <a:t>普通词典</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1301320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15900">
                <a:tc>
                  <a:txBody>
                    <a:bodyPr/>
                    <a:lstStyle/>
                    <a:p>
                      <a:pPr algn="ctr">
                        <a:lnSpc>
                          <a:spcPct val="150000"/>
                        </a:lnSpc>
                        <a:spcAft>
                          <a:spcPts val="0"/>
                        </a:spcAft>
                      </a:pPr>
                      <a:r>
                        <a:rPr lang="zh-CN" sz="1800" b="1" kern="1200" dirty="0">
                          <a:effectLst/>
                          <a:latin typeface="Times New Roman" panose="02020603050405020304" pitchFamily="18" charset="0"/>
                          <a:cs typeface="Times New Roman" panose="02020603050405020304" pitchFamily="18" charset="0"/>
                        </a:rPr>
                        <a:t>微博用语词库</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dirty="0">
                          <a:effectLst/>
                          <a:latin typeface="Times New Roman" panose="02020603050405020304" pitchFamily="18" charset="0"/>
                          <a:cs typeface="Times New Roman" panose="02020603050405020304" pitchFamily="18" charset="0"/>
                        </a:rPr>
                        <a:t>10330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15900">
                <a:tc>
                  <a:txBody>
                    <a:bodyPr/>
                    <a:lstStyle/>
                    <a:p>
                      <a:pPr algn="ctr">
                        <a:lnSpc>
                          <a:spcPct val="150000"/>
                        </a:lnSpc>
                        <a:spcAft>
                          <a:spcPts val="0"/>
                        </a:spcAft>
                      </a:pPr>
                      <a:r>
                        <a:rPr lang="zh-CN" sz="1800" b="1" kern="1200" dirty="0">
                          <a:effectLst/>
                          <a:latin typeface="Times New Roman" panose="02020603050405020304" pitchFamily="18" charset="0"/>
                          <a:cs typeface="Times New Roman" panose="02020603050405020304" pitchFamily="18" charset="0"/>
                        </a:rPr>
                        <a:t>网络用语大全</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dirty="0">
                          <a:effectLst/>
                          <a:latin typeface="Times New Roman" panose="02020603050405020304" pitchFamily="18" charset="0"/>
                          <a:cs typeface="Times New Roman" panose="02020603050405020304" pitchFamily="18" charset="0"/>
                        </a:rPr>
                        <a:t>294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15900">
                <a:tc>
                  <a:txBody>
                    <a:bodyPr/>
                    <a:lstStyle/>
                    <a:p>
                      <a:pPr algn="ctr">
                        <a:lnSpc>
                          <a:spcPct val="150000"/>
                        </a:lnSpc>
                        <a:spcAft>
                          <a:spcPts val="0"/>
                        </a:spcAft>
                      </a:pPr>
                      <a:r>
                        <a:rPr lang="zh-CN" sz="1800" b="1" kern="1200" dirty="0">
                          <a:effectLst/>
                          <a:latin typeface="Times New Roman" panose="02020603050405020304" pitchFamily="18" charset="0"/>
                          <a:cs typeface="Times New Roman" panose="02020603050405020304" pitchFamily="18" charset="0"/>
                        </a:rPr>
                        <a:t>网络关键词以及词频数据</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dirty="0">
                          <a:effectLst/>
                          <a:latin typeface="Times New Roman" panose="02020603050405020304" pitchFamily="18" charset="0"/>
                          <a:cs typeface="Times New Roman" panose="02020603050405020304" pitchFamily="18" charset="0"/>
                        </a:rPr>
                        <a:t>500000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15900">
                <a:tc>
                  <a:txBody>
                    <a:bodyPr/>
                    <a:lstStyle/>
                    <a:p>
                      <a:pPr algn="ctr">
                        <a:lnSpc>
                          <a:spcPct val="150000"/>
                        </a:lnSpc>
                        <a:spcAft>
                          <a:spcPts val="0"/>
                        </a:spcAft>
                      </a:pPr>
                      <a:r>
                        <a:rPr lang="zh-CN" sz="1800" b="1" kern="1200" dirty="0">
                          <a:effectLst/>
                          <a:latin typeface="Times New Roman" panose="02020603050405020304" pitchFamily="18" charset="0"/>
                          <a:cs typeface="Times New Roman" panose="02020603050405020304" pitchFamily="18" charset="0"/>
                        </a:rPr>
                        <a:t>人民日报微博词频统计</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dirty="0">
                          <a:effectLst/>
                          <a:latin typeface="Times New Roman" panose="02020603050405020304" pitchFamily="18" charset="0"/>
                          <a:cs typeface="Times New Roman" panose="02020603050405020304" pitchFamily="18" charset="0"/>
                        </a:rPr>
                        <a:t>42315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15900">
                <a:tc>
                  <a:txBody>
                    <a:bodyPr/>
                    <a:lstStyle/>
                    <a:p>
                      <a:pPr algn="ctr">
                        <a:lnSpc>
                          <a:spcPct val="150000"/>
                        </a:lnSpc>
                        <a:spcAft>
                          <a:spcPts val="0"/>
                        </a:spcAft>
                      </a:pPr>
                      <a:r>
                        <a:rPr lang="zh-CN" sz="1800" b="1" kern="1200" dirty="0">
                          <a:effectLst/>
                          <a:latin typeface="Times New Roman" panose="02020603050405020304" pitchFamily="18" charset="0"/>
                          <a:cs typeface="Times New Roman" panose="02020603050405020304" pitchFamily="18" charset="0"/>
                        </a:rPr>
                        <a:t>百度百科对于网络用语的解释</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dirty="0">
                          <a:effectLst/>
                          <a:latin typeface="Times New Roman" panose="02020603050405020304" pitchFamily="18" charset="0"/>
                          <a:cs typeface="Times New Roman" panose="02020603050405020304" pitchFamily="18" charset="0"/>
                        </a:rPr>
                        <a:t>1051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15900">
                <a:tc>
                  <a:txBody>
                    <a:bodyPr/>
                    <a:lstStyle/>
                    <a:p>
                      <a:pPr algn="ctr">
                        <a:lnSpc>
                          <a:spcPct val="150000"/>
                        </a:lnSpc>
                        <a:spcAft>
                          <a:spcPts val="0"/>
                        </a:spcAft>
                      </a:pPr>
                      <a:r>
                        <a:rPr lang="zh-CN" sz="1800" b="1" kern="1200">
                          <a:effectLst/>
                          <a:latin typeface="Times New Roman" panose="02020603050405020304" pitchFamily="18" charset="0"/>
                          <a:cs typeface="Times New Roman" panose="02020603050405020304" pitchFamily="18" charset="0"/>
                        </a:rPr>
                        <a:t>网络用语词典</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dirty="0">
                          <a:effectLst/>
                          <a:latin typeface="Times New Roman" panose="02020603050405020304" pitchFamily="18" charset="0"/>
                          <a:cs typeface="Times New Roman" panose="02020603050405020304" pitchFamily="18" charset="0"/>
                        </a:rPr>
                        <a:t>541941</a:t>
                      </a:r>
                      <a:r>
                        <a:rPr lang="zh-CN" sz="1800" b="1" kern="1200" dirty="0">
                          <a:effectLst/>
                          <a:latin typeface="Times New Roman" panose="02020603050405020304" pitchFamily="18" charset="0"/>
                          <a:cs typeface="Times New Roman" panose="02020603050405020304" pitchFamily="18" charset="0"/>
                        </a:rPr>
                        <a:t>（经过合并筛选）</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15900">
                <a:tc>
                  <a:txBody>
                    <a:bodyPr/>
                    <a:lstStyle/>
                    <a:p>
                      <a:pPr algn="ctr">
                        <a:lnSpc>
                          <a:spcPct val="150000"/>
                        </a:lnSpc>
                        <a:spcAft>
                          <a:spcPts val="0"/>
                        </a:spcAft>
                      </a:pPr>
                      <a:r>
                        <a:rPr lang="zh-CN" sz="1800" b="1" kern="1200">
                          <a:effectLst/>
                          <a:latin typeface="Times New Roman" panose="02020603050405020304" pitchFamily="18" charset="0"/>
                          <a:cs typeface="Times New Roman" panose="02020603050405020304" pitchFamily="18" charset="0"/>
                        </a:rPr>
                        <a:t>网络情感词典</a:t>
                      </a:r>
                      <a:r>
                        <a:rPr lang="en-US" sz="1800" b="1" kern="1200">
                          <a:effectLst/>
                          <a:latin typeface="Times New Roman" panose="02020603050405020304" pitchFamily="18" charset="0"/>
                          <a:cs typeface="Times New Roman" panose="02020603050405020304" pitchFamily="18" charset="0"/>
                        </a:rPr>
                        <a:t>+</a:t>
                      </a:r>
                      <a:r>
                        <a:rPr lang="zh-CN" sz="1800" b="1" kern="1200">
                          <a:effectLst/>
                          <a:latin typeface="Times New Roman" panose="02020603050405020304" pitchFamily="18" charset="0"/>
                          <a:cs typeface="Times New Roman" panose="02020603050405020304" pitchFamily="18" charset="0"/>
                        </a:rPr>
                        <a:t>传统情感词典</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dirty="0">
                          <a:effectLst/>
                          <a:latin typeface="Times New Roman" panose="02020603050405020304" pitchFamily="18" charset="0"/>
                          <a:cs typeface="Times New Roman" panose="02020603050405020304" pitchFamily="18" charset="0"/>
                        </a:rPr>
                        <a:t>26207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15900">
                <a:tc>
                  <a:txBody>
                    <a:bodyPr/>
                    <a:lstStyle/>
                    <a:p>
                      <a:pPr algn="ctr">
                        <a:lnSpc>
                          <a:spcPct val="150000"/>
                        </a:lnSpc>
                        <a:spcAft>
                          <a:spcPts val="0"/>
                        </a:spcAft>
                      </a:pPr>
                      <a:r>
                        <a:rPr lang="zh-CN" sz="1800" b="1" kern="1200">
                          <a:effectLst/>
                          <a:latin typeface="Times New Roman" panose="02020603050405020304" pitchFamily="18" charset="0"/>
                          <a:cs typeface="Times New Roman" panose="02020603050405020304" pitchFamily="18" charset="0"/>
                        </a:rPr>
                        <a:t>情感词典</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dirty="0">
                          <a:effectLst/>
                          <a:latin typeface="Times New Roman" panose="02020603050405020304" pitchFamily="18" charset="0"/>
                          <a:cs typeface="Times New Roman" panose="02020603050405020304" pitchFamily="18" charset="0"/>
                        </a:rPr>
                        <a:t>26207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15900">
                <a:tc gridSpan="2">
                  <a:txBody>
                    <a:bodyPr/>
                    <a:lstStyle/>
                    <a:p>
                      <a:pPr algn="ctr">
                        <a:lnSpc>
                          <a:spcPct val="150000"/>
                        </a:lnSpc>
                        <a:spcAft>
                          <a:spcPts val="0"/>
                        </a:spcAft>
                      </a:pPr>
                      <a:r>
                        <a:rPr lang="zh-CN" sz="1800" b="1" kern="1200" dirty="0">
                          <a:effectLst/>
                          <a:latin typeface="Times New Roman" panose="02020603050405020304" pitchFamily="18" charset="0"/>
                          <a:cs typeface="Times New Roman" panose="02020603050405020304" pitchFamily="18" charset="0"/>
                        </a:rPr>
                        <a:t>词语总数：</a:t>
                      </a:r>
                      <a:r>
                        <a:rPr lang="en-US" sz="1800" b="1" kern="1200" dirty="0">
                          <a:effectLst/>
                          <a:latin typeface="Times New Roman" panose="02020603050405020304" pitchFamily="18" charset="0"/>
                          <a:cs typeface="Times New Roman" panose="02020603050405020304" pitchFamily="18" charset="0"/>
                        </a:rPr>
                        <a:t>1753925</a:t>
                      </a:r>
                      <a:r>
                        <a:rPr lang="zh-CN" sz="1800" b="1" kern="1200" dirty="0">
                          <a:effectLst/>
                          <a:latin typeface="Times New Roman" panose="02020603050405020304" pitchFamily="18" charset="0"/>
                          <a:cs typeface="Times New Roman" panose="02020603050405020304" pitchFamily="18" charset="0"/>
                        </a:rPr>
                        <a:t>（经过合并筛选）</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cPr/>
                </a:tc>
              </a:tr>
            </a:tbl>
          </a:graphicData>
        </a:graphic>
      </p:graphicFrame>
      <p:sp>
        <p:nvSpPr>
          <p:cNvPr id="2" name="标题 1"/>
          <p:cNvSpPr/>
          <p:nvPr>
            <p:ph type="title"/>
          </p:nvPr>
        </p:nvSpPr>
        <p:spPr/>
        <p:txBody>
          <a:bodyPr/>
          <a:p>
            <a:r>
              <a:rPr lang="zh-CN" altLang="en-US">
                <a:sym typeface="+mn-ea"/>
              </a:rPr>
              <a:t>分词与词性标注的技术水平</a:t>
            </a:r>
            <a:endParaRPr lang="zh-CN" alt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4"/>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41317" name="Rectangle 5"/>
          <p:cNvSpPr>
            <a:spLocks noChangeArrowheads="1"/>
          </p:cNvSpPr>
          <p:nvPr/>
        </p:nvSpPr>
        <p:spPr bwMode="auto">
          <a:xfrm>
            <a:off x="1679575" y="1100138"/>
            <a:ext cx="26289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41321" name="Line 9"/>
          <p:cNvSpPr>
            <a:spLocks noChangeShapeType="1"/>
          </p:cNvSpPr>
          <p:nvPr/>
        </p:nvSpPr>
        <p:spPr bwMode="auto">
          <a:xfrm>
            <a:off x="39195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4" name="Line 12"/>
          <p:cNvSpPr>
            <a:spLocks noChangeShapeType="1"/>
          </p:cNvSpPr>
          <p:nvPr/>
        </p:nvSpPr>
        <p:spPr bwMode="auto">
          <a:xfrm>
            <a:off x="4605338" y="43005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5" name="Line 13"/>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41326" name="Line 14"/>
          <p:cNvSpPr>
            <a:spLocks noChangeShapeType="1"/>
          </p:cNvSpPr>
          <p:nvPr/>
        </p:nvSpPr>
        <p:spPr bwMode="auto">
          <a:xfrm>
            <a:off x="4605338" y="4529138"/>
            <a:ext cx="0" cy="0"/>
          </a:xfrm>
          <a:prstGeom prst="line">
            <a:avLst/>
          </a:prstGeom>
          <a:noFill/>
          <a:ln w="12700" cap="rnd">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 name="文本框 2"/>
          <p:cNvSpPr txBox="1"/>
          <p:nvPr/>
        </p:nvSpPr>
        <p:spPr>
          <a:xfrm>
            <a:off x="239415" y="1579891"/>
            <a:ext cx="2880320" cy="523220"/>
          </a:xfrm>
          <a:prstGeom prst="rect">
            <a:avLst/>
          </a:prstGeom>
          <a:solidFill>
            <a:schemeClr val="bg1"/>
          </a:solidFill>
        </p:spPr>
        <p:txBody>
          <a:bodyPr wrap="square" rtlCol="0">
            <a:spAutoFit/>
          </a:bodyPr>
          <a:lstStyle/>
          <a:p>
            <a:pPr marL="268605" indent="-268605">
              <a:buFont typeface="Wingdings" panose="05000000000000000000" pitchFamily="2" charset="2"/>
              <a:buChar char="l"/>
            </a:pPr>
            <a:r>
              <a:rPr lang="zh-CN" altLang="en-US" sz="2800" b="1" dirty="0" smtClean="0">
                <a:effectLst>
                  <a:outerShdw blurRad="38100" dist="38100" dir="2700000" algn="tl">
                    <a:srgbClr val="000000">
                      <a:alpha val="43137"/>
                    </a:srgbClr>
                  </a:outerShdw>
                </a:effectLst>
              </a:rPr>
              <a:t>分词</a:t>
            </a:r>
            <a:r>
              <a:rPr lang="zh-CN" altLang="en-US" sz="2800" b="1" dirty="0">
                <a:effectLst>
                  <a:outerShdw blurRad="38100" dist="38100" dir="2700000" algn="tl">
                    <a:srgbClr val="000000">
                      <a:alpha val="43137"/>
                    </a:srgbClr>
                  </a:outerShdw>
                </a:effectLst>
              </a:rPr>
              <a:t>性能</a:t>
            </a:r>
            <a:r>
              <a:rPr lang="zh-CN" altLang="en-US" sz="2800" b="1" dirty="0" smtClean="0">
                <a:effectLst>
                  <a:outerShdw blurRad="38100" dist="38100" dir="2700000" algn="tl">
                    <a:srgbClr val="000000">
                      <a:alpha val="43137"/>
                    </a:srgbClr>
                  </a:outerShdw>
                </a:effectLst>
              </a:rPr>
              <a:t>：</a:t>
            </a:r>
            <a:endParaRPr lang="zh-CN" altLang="en-US" sz="2800" b="1" dirty="0">
              <a:effectLst>
                <a:outerShdw blurRad="38100" dist="38100" dir="2700000" algn="tl">
                  <a:srgbClr val="000000">
                    <a:alpha val="43137"/>
                  </a:srgbClr>
                </a:outerShdw>
              </a:effectLst>
            </a:endParaRPr>
          </a:p>
        </p:txBody>
      </p:sp>
      <p:sp>
        <p:nvSpPr>
          <p:cNvPr id="4" name="Rectangle 2"/>
          <p:cNvSpPr>
            <a:spLocks noChangeArrowheads="1"/>
          </p:cNvSpPr>
          <p:nvPr/>
        </p:nvSpPr>
        <p:spPr bwMode="auto">
          <a:xfrm>
            <a:off x="2699792" y="403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表格 5"/>
          <p:cNvGraphicFramePr>
            <a:graphicFrameLocks noGrp="1"/>
          </p:cNvGraphicFramePr>
          <p:nvPr/>
        </p:nvGraphicFramePr>
        <p:xfrm>
          <a:off x="2411761" y="1752208"/>
          <a:ext cx="6480719" cy="2468880"/>
        </p:xfrm>
        <a:graphic>
          <a:graphicData uri="http://schemas.openxmlformats.org/drawingml/2006/table">
            <a:tbl>
              <a:tblPr firstRow="1" bandRow="1">
                <a:tableStyleId>{C4B1156A-380E-4F78-BDF5-A606A8083BF9}</a:tableStyleId>
              </a:tblPr>
              <a:tblGrid>
                <a:gridCol w="2664295"/>
                <a:gridCol w="1296144"/>
                <a:gridCol w="1296144"/>
                <a:gridCol w="1224136"/>
              </a:tblGrid>
              <a:tr h="405941">
                <a:tc>
                  <a:txBody>
                    <a:bodyPr/>
                    <a:lstStyle/>
                    <a:p>
                      <a:pPr algn="ctr">
                        <a:lnSpc>
                          <a:spcPct val="150000"/>
                        </a:lnSpc>
                        <a:spcAft>
                          <a:spcPts val="0"/>
                        </a:spcAft>
                      </a:pPr>
                      <a:r>
                        <a:rPr lang="zh-CN" sz="1800" b="1" kern="1200" dirty="0">
                          <a:effectLst/>
                          <a:latin typeface="Times New Roman" panose="02020603050405020304" pitchFamily="18" charset="0"/>
                          <a:ea typeface="黑体" panose="02010609060101010101" pitchFamily="2" charset="-122"/>
                          <a:cs typeface="Times New Roman" panose="02020603050405020304" pitchFamily="18" charset="0"/>
                        </a:rPr>
                        <a:t>分词方法</a:t>
                      </a:r>
                      <a:endParaRPr lang="zh-CN" sz="1800" b="1" kern="100" dirty="0">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b="1" kern="1200">
                          <a:effectLst/>
                          <a:latin typeface="Times New Roman" panose="02020603050405020304" pitchFamily="18" charset="0"/>
                          <a:ea typeface="黑体" panose="02010609060101010101" pitchFamily="2" charset="-122"/>
                          <a:cs typeface="Times New Roman" panose="02020603050405020304" pitchFamily="18" charset="0"/>
                        </a:rPr>
                        <a:t>准确率</a:t>
                      </a:r>
                      <a:r>
                        <a:rPr lang="en-US" sz="1800" b="1" kern="1200">
                          <a:effectLst/>
                          <a:latin typeface="Times New Roman" panose="02020603050405020304" pitchFamily="18" charset="0"/>
                          <a:ea typeface="黑体" panose="02010609060101010101" pitchFamily="2" charset="-122"/>
                          <a:cs typeface="Times New Roman" panose="02020603050405020304" pitchFamily="18" charset="0"/>
                        </a:rPr>
                        <a:t>(%)</a:t>
                      </a:r>
                      <a:endParaRPr lang="zh-CN" sz="1800" b="1" kern="100">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b="1" kern="1200">
                          <a:effectLst/>
                          <a:latin typeface="Times New Roman" panose="02020603050405020304" pitchFamily="18" charset="0"/>
                          <a:ea typeface="黑体" panose="02010609060101010101" pitchFamily="2" charset="-122"/>
                          <a:cs typeface="Times New Roman" panose="02020603050405020304" pitchFamily="18" charset="0"/>
                        </a:rPr>
                        <a:t>召回率</a:t>
                      </a:r>
                      <a:r>
                        <a:rPr lang="en-US" sz="1800" b="1" kern="1200">
                          <a:effectLst/>
                          <a:latin typeface="Times New Roman" panose="02020603050405020304" pitchFamily="18" charset="0"/>
                          <a:ea typeface="黑体" panose="02010609060101010101" pitchFamily="2" charset="-122"/>
                          <a:cs typeface="Times New Roman" panose="02020603050405020304" pitchFamily="18" charset="0"/>
                        </a:rPr>
                        <a:t>(%)</a:t>
                      </a:r>
                      <a:endParaRPr lang="zh-CN" sz="1800" b="1" kern="100">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dirty="0">
                          <a:effectLst/>
                          <a:latin typeface="Times New Roman" panose="02020603050405020304" pitchFamily="18" charset="0"/>
                          <a:ea typeface="黑体" panose="02010609060101010101" pitchFamily="2" charset="-122"/>
                          <a:cs typeface="Times New Roman" panose="02020603050405020304" pitchFamily="18" charset="0"/>
                        </a:rPr>
                        <a:t>F1</a:t>
                      </a:r>
                      <a:r>
                        <a:rPr lang="zh-CN" sz="1800" b="1" kern="1200" dirty="0">
                          <a:effectLst/>
                          <a:latin typeface="Times New Roman" panose="02020603050405020304" pitchFamily="18" charset="0"/>
                          <a:ea typeface="黑体" panose="02010609060101010101" pitchFamily="2" charset="-122"/>
                          <a:cs typeface="Times New Roman" panose="02020603050405020304" pitchFamily="18" charset="0"/>
                        </a:rPr>
                        <a:t>值</a:t>
                      </a:r>
                      <a:r>
                        <a:rPr lang="en-US" sz="1800" b="1" kern="1200" dirty="0">
                          <a:effectLst/>
                          <a:latin typeface="Times New Roman" panose="02020603050405020304" pitchFamily="18" charset="0"/>
                          <a:ea typeface="黑体" panose="02010609060101010101" pitchFamily="2" charset="-122"/>
                          <a:cs typeface="Times New Roman" panose="02020603050405020304" pitchFamily="18" charset="0"/>
                        </a:rPr>
                        <a:t>(%)</a:t>
                      </a:r>
                      <a:endParaRPr lang="zh-CN" sz="1800" b="1" kern="100" dirty="0">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tc>
              </a:tr>
              <a:tr h="405941">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Stanford</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80.40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76.52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78.41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405941">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Urheen</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80.46</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77.43</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78.92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405941">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ICTCLAS(+</a:t>
                      </a:r>
                      <a:r>
                        <a:rPr lang="zh-CN" sz="1800" b="1" kern="1200">
                          <a:effectLst/>
                          <a:latin typeface="Times New Roman" panose="02020603050405020304" pitchFamily="18" charset="0"/>
                          <a:cs typeface="Times New Roman" panose="02020603050405020304" pitchFamily="18" charset="0"/>
                        </a:rPr>
                        <a:t>微博处理</a:t>
                      </a:r>
                      <a:r>
                        <a:rPr lang="en-US" sz="1800" b="1" kern="1200">
                          <a:effectLst/>
                          <a:latin typeface="Times New Roman" panose="02020603050405020304" pitchFamily="18" charset="0"/>
                          <a:cs typeface="Times New Roman" panose="02020603050405020304" pitchFamily="18" charset="0"/>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82.62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83.52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83.07</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405941">
                <a:tc>
                  <a:txBody>
                    <a:bodyPr/>
                    <a:lstStyle/>
                    <a:p>
                      <a:pPr algn="ctr">
                        <a:lnSpc>
                          <a:spcPct val="150000"/>
                        </a:lnSpc>
                        <a:spcAft>
                          <a:spcPts val="0"/>
                        </a:spcAft>
                      </a:pPr>
                      <a:r>
                        <a:rPr lang="en-US" sz="1800" b="1" kern="1200" dirty="0" smtClean="0">
                          <a:effectLst/>
                          <a:latin typeface="Times New Roman" panose="02020603050405020304" pitchFamily="18" charset="0"/>
                          <a:cs typeface="Times New Roman" panose="02020603050405020304" pitchFamily="18" charset="0"/>
                        </a:rPr>
                        <a:t>CWS</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80.12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73.24</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76.52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405941">
                <a:tc>
                  <a:txBody>
                    <a:bodyPr/>
                    <a:lstStyle/>
                    <a:p>
                      <a:pPr algn="ctr">
                        <a:lnSpc>
                          <a:spcPct val="150000"/>
                        </a:lnSpc>
                        <a:spcAft>
                          <a:spcPts val="0"/>
                        </a:spcAft>
                      </a:pPr>
                      <a:r>
                        <a:rPr lang="en-US" altLang="zh-CN" sz="1800" b="1" kern="1200" dirty="0" smtClean="0">
                          <a:effectLst/>
                          <a:latin typeface="Times New Roman" panose="02020603050405020304" pitchFamily="18" charset="0"/>
                          <a:cs typeface="Times New Roman" panose="02020603050405020304" pitchFamily="18" charset="0"/>
                        </a:rPr>
                        <a:t>CWS(+</a:t>
                      </a:r>
                      <a:r>
                        <a:rPr lang="zh-CN" altLang="en-US" sz="1800" b="1" kern="1200" dirty="0" smtClean="0">
                          <a:effectLst/>
                          <a:latin typeface="Times New Roman" panose="02020603050405020304" pitchFamily="18" charset="0"/>
                          <a:cs typeface="Times New Roman" panose="02020603050405020304" pitchFamily="18" charset="0"/>
                        </a:rPr>
                        <a:t>词典</a:t>
                      </a:r>
                      <a:r>
                        <a:rPr lang="en-US" sz="1800" b="1" kern="1200" dirty="0" smtClean="0">
                          <a:effectLst/>
                          <a:latin typeface="Times New Roman" panose="02020603050405020304" pitchFamily="18" charset="0"/>
                          <a:cs typeface="Times New Roman" panose="02020603050405020304" pitchFamily="18" charset="0"/>
                        </a:rPr>
                        <a:t>+</a:t>
                      </a:r>
                      <a:r>
                        <a:rPr lang="zh-CN" sz="1800" b="1" kern="1200" dirty="0" smtClean="0">
                          <a:effectLst/>
                          <a:latin typeface="Times New Roman" panose="02020603050405020304" pitchFamily="18" charset="0"/>
                          <a:cs typeface="Times New Roman" panose="02020603050405020304" pitchFamily="18" charset="0"/>
                        </a:rPr>
                        <a:t>符号</a:t>
                      </a:r>
                      <a:r>
                        <a:rPr lang="zh-CN" altLang="en-US" sz="1800" b="1" kern="1200" dirty="0" smtClean="0">
                          <a:effectLst/>
                          <a:latin typeface="Times New Roman" panose="02020603050405020304" pitchFamily="18" charset="0"/>
                          <a:cs typeface="Times New Roman" panose="02020603050405020304" pitchFamily="18" charset="0"/>
                        </a:rPr>
                        <a:t>处理</a:t>
                      </a:r>
                      <a:r>
                        <a:rPr lang="en-US" altLang="zh-CN" sz="1800" b="1" kern="1200" dirty="0" smtClean="0">
                          <a:effectLst/>
                          <a:latin typeface="Times New Roman" panose="02020603050405020304" pitchFamily="18" charset="0"/>
                          <a:cs typeface="Times New Roman" panose="02020603050405020304" pitchFamily="18" charset="0"/>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90.52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a:effectLst/>
                          <a:latin typeface="Times New Roman" panose="02020603050405020304" pitchFamily="18" charset="0"/>
                          <a:cs typeface="Times New Roman" panose="02020603050405020304" pitchFamily="18" charset="0"/>
                        </a:rPr>
                        <a:t>90.73</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b="1" kern="1200" dirty="0">
                          <a:effectLst/>
                          <a:latin typeface="Times New Roman" panose="02020603050405020304" pitchFamily="18" charset="0"/>
                          <a:cs typeface="Times New Roman" panose="02020603050405020304" pitchFamily="18" charset="0"/>
                        </a:rPr>
                        <a:t>90.62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2" name="矩形 1"/>
          <p:cNvSpPr/>
          <p:nvPr/>
        </p:nvSpPr>
        <p:spPr>
          <a:xfrm>
            <a:off x="1940323" y="4293096"/>
            <a:ext cx="6974986" cy="461665"/>
          </a:xfrm>
          <a:prstGeom prst="rect">
            <a:avLst/>
          </a:prstGeom>
        </p:spPr>
        <p:txBody>
          <a:bodyPr wrap="none">
            <a:spAutoFit/>
          </a:bodyPr>
          <a:lstStyle/>
          <a:p>
            <a:r>
              <a:rPr lang="en-US" altLang="zh-CN" dirty="0" smtClean="0">
                <a:latin typeface="Times New Roman" panose="02020603050405020304" pitchFamily="18" charset="0"/>
              </a:rPr>
              <a:t>CWS: Chinese </a:t>
            </a:r>
            <a:r>
              <a:rPr lang="en-US" altLang="zh-CN" dirty="0">
                <a:latin typeface="Times New Roman" panose="02020603050405020304" pitchFamily="18" charset="0"/>
              </a:rPr>
              <a:t>word </a:t>
            </a:r>
            <a:r>
              <a:rPr lang="en-US" altLang="zh-CN" dirty="0" smtClean="0">
                <a:latin typeface="Times New Roman" panose="02020603050405020304" pitchFamily="18" charset="0"/>
              </a:rPr>
              <a:t>segmentation based on ME model</a:t>
            </a:r>
            <a:endParaRPr lang="zh-CN" altLang="en-US" dirty="0"/>
          </a:p>
        </p:txBody>
      </p:sp>
      <p:sp>
        <p:nvSpPr>
          <p:cNvPr id="5" name="标题 4"/>
          <p:cNvSpPr/>
          <p:nvPr>
            <p:ph type="title"/>
          </p:nvPr>
        </p:nvSpPr>
        <p:spPr/>
        <p:txBody>
          <a:bodyPr/>
          <a:p>
            <a:r>
              <a:rPr lang="zh-CN" altLang="en-US">
                <a:sym typeface="+mn-ea"/>
              </a:rPr>
              <a:t>分词与词性标注的技术水平</a:t>
            </a:r>
            <a:endParaRPr lang="zh-CN" alt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title"/>
          </p:nvPr>
        </p:nvSpPr>
        <p:spPr/>
        <p:txBody>
          <a:bodyPr wrap="square" lIns="91440" tIns="45720" rIns="91440" bIns="45720" anchor="ctr"/>
          <a:p>
            <a:pPr eaLnBrk="1" hangingPunct="1"/>
            <a:r>
              <a:rPr lang="zh-CN" altLang="en-US" sz="3600"/>
              <a:t>词性标注中的歧义</a:t>
            </a:r>
            <a:endParaRPr lang="zh-CN" altLang="en-US" sz="3600"/>
          </a:p>
        </p:txBody>
      </p:sp>
      <p:sp>
        <p:nvSpPr>
          <p:cNvPr id="10243" name="内容占位符 2"/>
          <p:cNvSpPr>
            <a:spLocks noGrp="1"/>
          </p:cNvSpPr>
          <p:nvPr>
            <p:ph idx="4294967295"/>
          </p:nvPr>
        </p:nvSpPr>
        <p:spPr/>
        <p:txBody>
          <a:bodyPr wrap="square" lIns="91440" tIns="45720" rIns="91440" bIns="45720" anchor="t"/>
          <a:p>
            <a:pPr eaLnBrk="1" hangingPunct="1">
              <a:lnSpc>
                <a:spcPct val="80000"/>
              </a:lnSpc>
            </a:pPr>
            <a:r>
              <a:rPr lang="zh-CN" altLang="en-US" sz="2800" b="1">
                <a:latin typeface="黑体" panose="02010609060101010101" pitchFamily="2" charset="-122"/>
                <a:ea typeface="黑体" panose="02010609060101010101" pitchFamily="2" charset="-122"/>
                <a:cs typeface="黑体" panose="02010609060101010101" pitchFamily="2" charset="-122"/>
              </a:rPr>
              <a:t>往往存在一个词具有不止一个词性的情况</a:t>
            </a:r>
            <a:endParaRPr lang="zh-CN" altLang="en-US" sz="2800" b="1">
              <a:latin typeface="黑体" panose="02010609060101010101" pitchFamily="2" charset="-122"/>
              <a:ea typeface="黑体" panose="02010609060101010101" pitchFamily="2" charset="-122"/>
              <a:cs typeface="黑体" panose="02010609060101010101" pitchFamily="2" charset="-122"/>
            </a:endParaRPr>
          </a:p>
          <a:p>
            <a:pPr lvl="1" eaLnBrk="1" hangingPunct="1">
              <a:lnSpc>
                <a:spcPct val="80000"/>
              </a:lnSpc>
            </a:pPr>
            <a:r>
              <a:rPr lang="zh-CN" altLang="en-US" sz="2400" b="1">
                <a:latin typeface="黑体" panose="02010609060101010101" pitchFamily="2" charset="-122"/>
                <a:ea typeface="黑体" panose="02010609060101010101" pitchFamily="2" charset="-122"/>
                <a:cs typeface="黑体" panose="02010609060101010101" pitchFamily="2" charset="-122"/>
              </a:rPr>
              <a:t>词的兼类</a:t>
            </a:r>
            <a:endParaRPr lang="zh-CN" altLang="en-US" sz="2400" b="1">
              <a:latin typeface="黑体" panose="02010609060101010101" pitchFamily="2" charset="-122"/>
              <a:ea typeface="黑体" panose="02010609060101010101" pitchFamily="2" charset="-122"/>
              <a:cs typeface="黑体" panose="02010609060101010101" pitchFamily="2" charset="-122"/>
            </a:endParaRPr>
          </a:p>
          <a:p>
            <a:pPr lvl="1" eaLnBrk="1" hangingPunct="1">
              <a:lnSpc>
                <a:spcPct val="80000"/>
              </a:lnSpc>
            </a:pPr>
            <a:r>
              <a:rPr lang="zh-CN" altLang="en-US" sz="2400" b="1">
                <a:latin typeface="黑体" panose="02010609060101010101" pitchFamily="2" charset="-122"/>
                <a:ea typeface="黑体" panose="02010609060101010101" pitchFamily="2" charset="-122"/>
                <a:cs typeface="黑体" panose="02010609060101010101" pitchFamily="2" charset="-122"/>
              </a:rPr>
              <a:t>词性歧义</a:t>
            </a:r>
            <a:endParaRPr lang="zh-CN" altLang="en-US" sz="2400" b="1">
              <a:latin typeface="黑体" panose="02010609060101010101" pitchFamily="2" charset="-122"/>
              <a:ea typeface="黑体" panose="02010609060101010101" pitchFamily="2" charset="-122"/>
              <a:cs typeface="黑体" panose="02010609060101010101" pitchFamily="2" charset="-122"/>
            </a:endParaRPr>
          </a:p>
          <a:p>
            <a:pPr lvl="1" eaLnBrk="1" hangingPunct="1">
              <a:lnSpc>
                <a:spcPct val="80000"/>
              </a:lnSpc>
            </a:pPr>
            <a:endParaRPr lang="zh-CN" altLang="en-US" sz="2400" b="1">
              <a:latin typeface="黑体" panose="02010609060101010101" pitchFamily="2" charset="-122"/>
              <a:ea typeface="黑体" panose="02010609060101010101" pitchFamily="2" charset="-122"/>
              <a:cs typeface="黑体" panose="02010609060101010101" pitchFamily="2" charset="-122"/>
            </a:endParaRPr>
          </a:p>
          <a:p>
            <a:pPr eaLnBrk="1" hangingPunct="1">
              <a:lnSpc>
                <a:spcPct val="80000"/>
              </a:lnSpc>
            </a:pPr>
            <a:r>
              <a:rPr lang="en-US" altLang="zh-CN" sz="2800" b="1">
                <a:latin typeface="Times New Roman" panose="02020603050405020304" pitchFamily="18" charset="0"/>
                <a:ea typeface="黑体" panose="02010609060101010101" pitchFamily="2" charset="-122"/>
                <a:cs typeface="Times New Roman" panose="02020603050405020304" pitchFamily="18" charset="0"/>
              </a:rPr>
              <a:t>“Like”</a:t>
            </a:r>
            <a:r>
              <a:rPr lang="zh-CN" altLang="en-US" sz="2800" b="1">
                <a:latin typeface="Times New Roman" panose="02020603050405020304" pitchFamily="18" charset="0"/>
                <a:ea typeface="黑体" panose="02010609060101010101" pitchFamily="2" charset="-122"/>
                <a:cs typeface="Times New Roman" panose="02020603050405020304" pitchFamily="18" charset="0"/>
              </a:rPr>
              <a:t> 可以是动词V或介词P</a:t>
            </a:r>
            <a:endParaRPr lang="en-US" altLang="zh-CN" sz="2800" b="1">
              <a:latin typeface="Times New Roman" panose="02020603050405020304" pitchFamily="18" charset="0"/>
              <a:ea typeface="黑体" panose="02010609060101010101" pitchFamily="2" charset="-122"/>
              <a:cs typeface="Times New Roman" panose="02020603050405020304" pitchFamily="18" charset="0"/>
            </a:endParaRPr>
          </a:p>
          <a:p>
            <a:pPr lvl="1" eaLnBrk="1" hangingPunct="1">
              <a:lnSpc>
                <a:spcPct val="80000"/>
              </a:lnSpc>
            </a:pPr>
            <a:r>
              <a:rPr lang="en-US" altLang="zh-CN" sz="2400" b="1">
                <a:latin typeface="Times New Roman" panose="02020603050405020304" pitchFamily="18" charset="0"/>
                <a:ea typeface="黑体" panose="02010609060101010101" pitchFamily="2" charset="-122"/>
                <a:cs typeface="Times New Roman" panose="02020603050405020304" pitchFamily="18" charset="0"/>
              </a:rPr>
              <a:t>I </a:t>
            </a:r>
            <a:r>
              <a:rPr lang="en-US" altLang="zh-CN"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like/V</a:t>
            </a:r>
            <a:r>
              <a:rPr lang="en-US" altLang="zh-CN" sz="2400" b="1">
                <a:latin typeface="Times New Roman" panose="02020603050405020304" pitchFamily="18" charset="0"/>
                <a:ea typeface="黑体" panose="02010609060101010101" pitchFamily="2" charset="-122"/>
                <a:cs typeface="Times New Roman" panose="02020603050405020304" pitchFamily="18" charset="0"/>
              </a:rPr>
              <a:t> candy.</a:t>
            </a:r>
            <a:endParaRPr lang="en-US" altLang="zh-CN" sz="2400" b="1">
              <a:latin typeface="Times New Roman" panose="02020603050405020304" pitchFamily="18" charset="0"/>
              <a:ea typeface="黑体" panose="02010609060101010101" pitchFamily="2" charset="-122"/>
              <a:cs typeface="Times New Roman" panose="02020603050405020304" pitchFamily="18" charset="0"/>
            </a:endParaRPr>
          </a:p>
          <a:p>
            <a:pPr lvl="1" eaLnBrk="1" hangingPunct="1">
              <a:lnSpc>
                <a:spcPct val="80000"/>
              </a:lnSpc>
            </a:pPr>
            <a:r>
              <a:rPr lang="en-US" altLang="zh-CN" sz="2400" b="1">
                <a:latin typeface="Times New Roman" panose="02020603050405020304" pitchFamily="18" charset="0"/>
                <a:ea typeface="黑体" panose="02010609060101010101" pitchFamily="2" charset="-122"/>
                <a:cs typeface="Times New Roman" panose="02020603050405020304" pitchFamily="18" charset="0"/>
              </a:rPr>
              <a:t>Time flies </a:t>
            </a:r>
            <a:r>
              <a:rPr lang="en-US" altLang="zh-CN"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like/</a:t>
            </a:r>
            <a:r>
              <a:rPr lang="zh-CN" altLang="en-US"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P</a:t>
            </a:r>
            <a:r>
              <a:rPr lang="en-US" altLang="zh-CN" sz="2400" b="1">
                <a:latin typeface="Times New Roman" panose="02020603050405020304" pitchFamily="18" charset="0"/>
                <a:ea typeface="黑体" panose="02010609060101010101" pitchFamily="2" charset="-122"/>
                <a:cs typeface="Times New Roman" panose="02020603050405020304" pitchFamily="18" charset="0"/>
              </a:rPr>
              <a:t> an arrow.</a:t>
            </a:r>
            <a:endParaRPr lang="en-US" altLang="zh-CN" sz="2400" b="1">
              <a:latin typeface="Times New Roman" panose="02020603050405020304" pitchFamily="18" charset="0"/>
              <a:ea typeface="黑体" panose="02010609060101010101" pitchFamily="2" charset="-122"/>
              <a:cs typeface="Times New Roman" panose="02020603050405020304" pitchFamily="18" charset="0"/>
            </a:endParaRPr>
          </a:p>
          <a:p>
            <a:pPr eaLnBrk="1" hangingPunct="1">
              <a:lnSpc>
                <a:spcPct val="80000"/>
              </a:lnSpc>
            </a:pPr>
            <a:r>
              <a:rPr lang="zh-CN" altLang="en-US" sz="2800" b="1">
                <a:latin typeface="Times New Roman" panose="02020603050405020304" pitchFamily="18" charset="0"/>
                <a:ea typeface="黑体" panose="02010609060101010101" pitchFamily="2" charset="-122"/>
                <a:cs typeface="Times New Roman" panose="02020603050405020304" pitchFamily="18" charset="0"/>
              </a:rPr>
              <a:t>“比较”可以是动词V或副词ADV或动名词VN</a:t>
            </a:r>
            <a:endParaRPr lang="zh-CN" altLang="en-US" sz="2800" b="1">
              <a:latin typeface="Times New Roman" panose="02020603050405020304" pitchFamily="18" charset="0"/>
              <a:ea typeface="黑体" panose="02010609060101010101" pitchFamily="2" charset="-122"/>
              <a:cs typeface="Times New Roman" panose="02020603050405020304" pitchFamily="18" charset="0"/>
            </a:endParaRPr>
          </a:p>
          <a:p>
            <a:pPr lvl="1" eaLnBrk="1" hangingPunct="1">
              <a:lnSpc>
                <a:spcPct val="80000"/>
              </a:lnSpc>
            </a:pPr>
            <a:r>
              <a:rPr lang="zh-CN" altLang="en-US" sz="2400" b="1">
                <a:latin typeface="Times New Roman" panose="02020603050405020304" pitchFamily="18" charset="0"/>
                <a:ea typeface="黑体" panose="02010609060101010101" pitchFamily="2" charset="-122"/>
                <a:cs typeface="Times New Roman" panose="02020603050405020304" pitchFamily="18" charset="0"/>
              </a:rPr>
              <a:t>与国内相</a:t>
            </a:r>
            <a:r>
              <a:rPr lang="en-US" altLang="zh-CN" sz="2400" b="1">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比较</a:t>
            </a:r>
            <a:r>
              <a:rPr lang="en-US" altLang="zh-CN"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V</a:t>
            </a:r>
            <a:r>
              <a:rPr lang="en-US" altLang="zh-CN" sz="2400" b="1">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b="1">
                <a:latin typeface="Times New Roman" panose="02020603050405020304" pitchFamily="18" charset="0"/>
                <a:ea typeface="黑体" panose="02010609060101010101" pitchFamily="2" charset="-122"/>
                <a:cs typeface="Times New Roman" panose="02020603050405020304" pitchFamily="18" charset="0"/>
              </a:rPr>
              <a:t>，这里的实验条件好</a:t>
            </a:r>
            <a:endParaRPr lang="en-US" altLang="zh-CN" sz="2400" b="1">
              <a:latin typeface="Times New Roman" panose="02020603050405020304" pitchFamily="18" charset="0"/>
              <a:ea typeface="黑体" panose="02010609060101010101" pitchFamily="2" charset="-122"/>
              <a:cs typeface="Times New Roman" panose="02020603050405020304" pitchFamily="18" charset="0"/>
            </a:endParaRPr>
          </a:p>
          <a:p>
            <a:pPr lvl="1" eaLnBrk="1" hangingPunct="1">
              <a:lnSpc>
                <a:spcPct val="80000"/>
              </a:lnSpc>
            </a:pPr>
            <a:r>
              <a:rPr lang="zh-CN" altLang="en-US" sz="2400" b="1">
                <a:latin typeface="Times New Roman" panose="02020603050405020304" pitchFamily="18" charset="0"/>
                <a:ea typeface="黑体" panose="02010609060101010101" pitchFamily="2" charset="-122"/>
                <a:cs typeface="Times New Roman" panose="02020603050405020304" pitchFamily="18" charset="0"/>
              </a:rPr>
              <a:t>结构</a:t>
            </a:r>
            <a:r>
              <a:rPr lang="en-US" altLang="zh-CN" sz="2400" b="1">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比较</a:t>
            </a:r>
            <a:r>
              <a:rPr lang="en-US" altLang="zh-CN"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ADV</a:t>
            </a:r>
            <a:r>
              <a:rPr lang="en-US" altLang="zh-CN" sz="2400" b="1">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b="1">
                <a:latin typeface="Times New Roman" panose="02020603050405020304" pitchFamily="18" charset="0"/>
                <a:ea typeface="黑体" panose="02010609060101010101" pitchFamily="2" charset="-122"/>
                <a:cs typeface="Times New Roman" panose="02020603050405020304" pitchFamily="18" charset="0"/>
              </a:rPr>
              <a:t>特殊</a:t>
            </a:r>
            <a:endParaRPr lang="en-US" altLang="zh-CN" sz="2400" b="1">
              <a:latin typeface="Times New Roman" panose="02020603050405020304" pitchFamily="18" charset="0"/>
              <a:ea typeface="黑体" panose="02010609060101010101" pitchFamily="2" charset="-122"/>
              <a:cs typeface="Times New Roman" panose="02020603050405020304" pitchFamily="18" charset="0"/>
            </a:endParaRPr>
          </a:p>
          <a:p>
            <a:pPr lvl="1" eaLnBrk="1" hangingPunct="1">
              <a:lnSpc>
                <a:spcPct val="80000"/>
              </a:lnSpc>
            </a:pPr>
            <a:r>
              <a:rPr lang="zh-CN" altLang="en-US" sz="2400" b="1">
                <a:latin typeface="Times New Roman" panose="02020603050405020304" pitchFamily="18" charset="0"/>
                <a:ea typeface="黑体" panose="02010609060101010101" pitchFamily="2" charset="-122"/>
                <a:cs typeface="Times New Roman" panose="02020603050405020304" pitchFamily="18" charset="0"/>
              </a:rPr>
              <a:t>通过 </a:t>
            </a:r>
            <a:r>
              <a:rPr lang="zh-CN" altLang="en-US"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比较</a:t>
            </a:r>
            <a:r>
              <a:rPr lang="en-US" altLang="zh-CN"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VN</a:t>
            </a:r>
            <a:r>
              <a:rPr lang="en-US" altLang="zh-CN"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b="1">
                <a:latin typeface="Times New Roman" panose="02020603050405020304" pitchFamily="18" charset="0"/>
                <a:ea typeface="黑体" panose="02010609060101010101" pitchFamily="2" charset="-122"/>
                <a:cs typeface="Times New Roman" panose="02020603050405020304" pitchFamily="18" charset="0"/>
              </a:rPr>
              <a:t>，可以得出结论</a:t>
            </a:r>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charRg st="30" end="4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3">
                                            <p:txEl>
                                              <p:charRg st="48" end="6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3">
                                            <p:txEl>
                                              <p:charRg st="64" end="9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charRg st="92" end="1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charRg st="115" end="13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charRg st="137" end="15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charRg st="152" end="16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p:txBody>
          <a:bodyPr wrap="square" lIns="91440" tIns="45720" rIns="91440" bIns="45720" anchor="ctr"/>
          <a:p>
            <a:r>
              <a:rPr lang="zh-CN" altLang="en-US"/>
              <a:t>词性标注中的歧义</a:t>
            </a:r>
            <a:endParaRPr lang="zh-CN" altLang="en-US"/>
          </a:p>
        </p:txBody>
      </p:sp>
      <p:sp>
        <p:nvSpPr>
          <p:cNvPr id="12291" name="Rectangle 3"/>
          <p:cNvSpPr>
            <a:spLocks noGrp="1"/>
          </p:cNvSpPr>
          <p:nvPr>
            <p:ph type="body"/>
          </p:nvPr>
        </p:nvSpPr>
        <p:spPr/>
        <p:txBody>
          <a:bodyPr wrap="square" lIns="91440" tIns="45720" rIns="91440" bIns="45720" anchor="t"/>
          <a:p>
            <a:pPr eaLnBrk="1" hangingPunct="1">
              <a:lnSpc>
                <a:spcPct val="80000"/>
              </a:lnSpc>
            </a:pPr>
            <a:r>
              <a:rPr lang="zh-CN" altLang="en-US" b="1"/>
              <a:t>以英文中的Brown corpus为例：</a:t>
            </a:r>
            <a:endParaRPr lang="zh-CN" altLang="en-US" b="1"/>
          </a:p>
          <a:p>
            <a:pPr lvl="1" eaLnBrk="1" hangingPunct="1">
              <a:lnSpc>
                <a:spcPct val="80000"/>
              </a:lnSpc>
            </a:pPr>
            <a:r>
              <a:rPr lang="zh-CN" altLang="en-US" b="1"/>
              <a:t>11.5%的词（word types）具有词性歧义</a:t>
            </a:r>
            <a:endParaRPr lang="zh-CN" altLang="en-US" b="1"/>
          </a:p>
          <a:p>
            <a:pPr lvl="1" eaLnBrk="1" hangingPunct="1">
              <a:lnSpc>
                <a:spcPct val="80000"/>
              </a:lnSpc>
            </a:pPr>
            <a:r>
              <a:rPr lang="zh-CN" altLang="en-US" b="1"/>
              <a:t>40%的词符（tokens）具有词性歧义</a:t>
            </a:r>
            <a:endParaRPr lang="zh-CN" altLang="en-US" b="1"/>
          </a:p>
          <a:p>
            <a:pPr eaLnBrk="1" hangingPunct="1">
              <a:lnSpc>
                <a:spcPct val="80000"/>
              </a:lnSpc>
            </a:pPr>
            <a:r>
              <a:rPr lang="zh-CN" altLang="en-US" b="1"/>
              <a:t>以英文中的Penn treebank为例：</a:t>
            </a:r>
            <a:endParaRPr lang="zh-CN" altLang="en-US" b="1"/>
          </a:p>
          <a:p>
            <a:pPr lvl="1" eaLnBrk="1" hangingPunct="1">
              <a:lnSpc>
                <a:spcPct val="80000"/>
              </a:lnSpc>
            </a:pPr>
            <a:r>
              <a:rPr lang="zh-CN" altLang="en-US" b="1"/>
              <a:t>不同的人类专家在进行词性标注过程中存在着3.5%的歧义</a:t>
            </a:r>
            <a:endParaRPr lang="zh-CN" altLang="en-US" b="1"/>
          </a:p>
          <a:p>
            <a:pPr eaLnBrk="1" hangingPunct="1">
              <a:lnSpc>
                <a:spcPct val="80000"/>
              </a:lnSpc>
            </a:pPr>
            <a:endParaRPr lang="en-US" altLang="zh-CN" sz="2400" b="1">
              <a:sym typeface="Symbol" panose="05050102010706020507" pitchFamily="18" charset="2"/>
            </a:endParaRPr>
          </a:p>
          <a:p>
            <a:pPr lvl="1" eaLnBrk="1" hangingPunct="1">
              <a:lnSpc>
                <a:spcPct val="80000"/>
              </a:lnSpc>
            </a:pPr>
            <a:endParaRPr lang="en-US" altLang="zh-CN" sz="2400" b="1">
              <a:sym typeface="Symbol" panose="05050102010706020507" pitchFamily="18" charset="2"/>
            </a:endParaRPr>
          </a:p>
          <a:p>
            <a:pPr>
              <a:lnSpc>
                <a:spcPct val="80000"/>
              </a:lnSpc>
            </a:pPr>
            <a:r>
              <a:rPr lang="zh-CN" altLang="en-US" b="1">
                <a:sym typeface="Arial" panose="020B0604020202020204" pitchFamily="34" charset="0"/>
              </a:rPr>
              <a:t>汉语缺乏语法形态变化，词的应用非常灵活，词的兼类现象更多，也更复杂</a:t>
            </a:r>
            <a:endParaRPr lang="zh-CN" altLang="en-US" b="1">
              <a:sym typeface="Arial" panose="020B0604020202020204" pitchFamily="34" charset="0"/>
            </a:endParaRPr>
          </a:p>
          <a:p>
            <a:pPr eaLnBrk="1" hangingPunct="1">
              <a:lnSpc>
                <a:spcPct val="80000"/>
              </a:lnSpc>
            </a:pPr>
            <a:endParaRPr lang="zh-CN" altLang="en-US" b="1">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charRg st="68" end="9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1">
                                            <p:txEl>
                                              <p:charRg st="90" end="11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91">
                                            <p:txEl>
                                              <p:charRg st="120" end="15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
          <p:cNvSpPr>
            <a:spLocks noGrp="1"/>
          </p:cNvSpPr>
          <p:nvPr>
            <p:ph type="title"/>
          </p:nvPr>
        </p:nvSpPr>
        <p:spPr/>
        <p:txBody>
          <a:bodyPr wrap="square" lIns="91440" tIns="45720" rIns="91440" bIns="45720" anchor="ctr"/>
          <a:p>
            <a:r>
              <a:rPr lang="zh-CN" altLang="en-US" sz="3200"/>
              <a:t>影响词性标注的因素</a:t>
            </a:r>
            <a:endParaRPr lang="zh-CN" altLang="en-US" sz="3200"/>
          </a:p>
        </p:txBody>
      </p:sp>
      <p:sp>
        <p:nvSpPr>
          <p:cNvPr id="14339" name="内容占位符 2"/>
          <p:cNvSpPr>
            <a:spLocks noGrp="1"/>
          </p:cNvSpPr>
          <p:nvPr>
            <p:ph idx="4294967295"/>
          </p:nvPr>
        </p:nvSpPr>
        <p:spPr/>
        <p:txBody>
          <a:bodyPr wrap="square" lIns="91440" tIns="45720" rIns="91440" bIns="45720" anchor="t"/>
          <a:p>
            <a:pPr>
              <a:lnSpc>
                <a:spcPct val="90000"/>
              </a:lnSpc>
            </a:pPr>
            <a:r>
              <a:rPr lang="zh-CN" altLang="en-US" sz="2800" b="1"/>
              <a:t>词本身：</a:t>
            </a:r>
            <a:endParaRPr lang="zh-CN" altLang="en-US" sz="2800" b="1"/>
          </a:p>
          <a:p>
            <a:pPr lvl="1">
              <a:lnSpc>
                <a:spcPct val="90000"/>
              </a:lnSpc>
            </a:pPr>
            <a:r>
              <a:rPr lang="zh-CN" altLang="en-US" sz="2500" b="1"/>
              <a:t>一些词只具有某一个特定的词性，例如：天安门</a:t>
            </a:r>
            <a:endParaRPr lang="zh-CN" altLang="en-US" sz="2500" b="1"/>
          </a:p>
          <a:p>
            <a:pPr lvl="1">
              <a:lnSpc>
                <a:spcPct val="90000"/>
              </a:lnSpc>
            </a:pPr>
            <a:r>
              <a:rPr lang="zh-CN" altLang="en-US" sz="2400" b="1"/>
              <a:t>一些词的词性具有歧义，例如：把，比较</a:t>
            </a:r>
            <a:endParaRPr lang="zh-CN" altLang="en-US" sz="2400" b="1"/>
          </a:p>
          <a:p>
            <a:pPr lvl="1">
              <a:lnSpc>
                <a:spcPct val="90000"/>
              </a:lnSpc>
            </a:pPr>
            <a:r>
              <a:rPr lang="zh-CN" altLang="en-US" sz="2400" b="1"/>
              <a:t>若一个词的某个词性比其它词性出现更多，则出现概率对判断该词的词性会有影响</a:t>
            </a:r>
            <a:endParaRPr lang="zh-CN" altLang="en-US" sz="2400" b="1"/>
          </a:p>
          <a:p>
            <a:pPr lvl="2">
              <a:lnSpc>
                <a:spcPct val="90000"/>
              </a:lnSpc>
            </a:pPr>
            <a:r>
              <a:rPr lang="zh-CN" altLang="en-US" sz="2000" b="1"/>
              <a:t>一个基线：为一些兼类词挑选最常用的词性，可以达到大约90%的准确率</a:t>
            </a:r>
            <a:endParaRPr lang="zh-CN" altLang="en-US" sz="2000" b="1"/>
          </a:p>
          <a:p>
            <a:pPr>
              <a:lnSpc>
                <a:spcPct val="90000"/>
              </a:lnSpc>
            </a:pPr>
            <a:r>
              <a:rPr lang="zh-CN" altLang="en-US" sz="2900" b="1"/>
              <a:t>上下文：</a:t>
            </a:r>
            <a:endParaRPr lang="zh-CN" altLang="en-US" sz="2900" b="1"/>
          </a:p>
          <a:p>
            <a:pPr lvl="1">
              <a:lnSpc>
                <a:spcPct val="90000"/>
              </a:lnSpc>
            </a:pPr>
            <a:r>
              <a:rPr lang="zh-CN" altLang="en-US" sz="2400" b="1"/>
              <a:t>两个定冠词连续出现的情况很少</a:t>
            </a:r>
            <a:endParaRPr lang="zh-CN" altLang="en-US" sz="2400" b="1"/>
          </a:p>
          <a:p>
            <a:pPr lvl="1">
              <a:lnSpc>
                <a:spcPct val="90000"/>
              </a:lnSpc>
            </a:pPr>
            <a:r>
              <a:rPr lang="zh-CN" altLang="en-US" sz="2400" b="1"/>
              <a:t>两个基础动词连续出现的情况很少</a:t>
            </a:r>
            <a:endParaRPr lang="zh-CN" altLang="en-US" sz="2400" b="1"/>
          </a:p>
          <a:p>
            <a:pPr lvl="1">
              <a:lnSpc>
                <a:spcPct val="90000"/>
              </a:lnSpc>
            </a:pPr>
            <a:r>
              <a:rPr lang="zh-CN" altLang="en-US" sz="2400" b="1"/>
              <a:t>定冠词后跟形容词或名词的可能性较大</a:t>
            </a:r>
            <a:endParaRPr lang="zh-CN" altLang="en-US" sz="2400" b="1"/>
          </a:p>
          <a:p>
            <a:pPr lvl="1">
              <a:lnSpc>
                <a:spcPct val="90000"/>
              </a:lnSpc>
            </a:pPr>
            <a:r>
              <a:rPr lang="zh-CN" altLang="en-US" sz="2400" b="1"/>
              <a:t>......</a:t>
            </a:r>
            <a:endParaRPr lang="en-US" altLang="zh-CN" sz="2400" b="1"/>
          </a:p>
          <a:p>
            <a:pPr>
              <a:lnSpc>
                <a:spcPct val="90000"/>
              </a:lnSpc>
            </a:pP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charRg st="5" end="2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charRg st="27" end="4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charRg st="46" end="8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charRg st="83" end="1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9">
                                            <p:txEl>
                                              <p:charRg st="117" end="12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39">
                                            <p:txEl>
                                              <p:charRg st="122" end="13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39">
                                            <p:txEl>
                                              <p:charRg st="137" end="15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339">
                                            <p:txEl>
                                              <p:charRg st="153" end="17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39">
                                            <p:txEl>
                                              <p:charRg st="171" end="17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p:txBody>
          <a:bodyPr wrap="square" lIns="91440" tIns="45720" rIns="91440" bIns="45720" anchor="ctr"/>
          <a:p>
            <a:r>
              <a:rPr lang="zh-CN" altLang="en-US" sz="3600"/>
              <a:t>词性标注</a:t>
            </a:r>
            <a:endParaRPr lang="zh-CN" altLang="en-US" sz="3600"/>
          </a:p>
        </p:txBody>
      </p:sp>
      <p:sp>
        <p:nvSpPr>
          <p:cNvPr id="16387" name="内容占位符 2"/>
          <p:cNvSpPr>
            <a:spLocks noGrp="1"/>
          </p:cNvSpPr>
          <p:nvPr>
            <p:ph idx="4294967295"/>
          </p:nvPr>
        </p:nvSpPr>
        <p:spPr/>
        <p:txBody>
          <a:bodyPr wrap="square" lIns="91440" tIns="45720" rIns="91440" bIns="45720" anchor="t"/>
          <a:p>
            <a:pPr eaLnBrk="1" hangingPunct="1"/>
            <a:r>
              <a:rPr lang="zh-CN" altLang="en-US" sz="2800" b="1"/>
              <a:t>词性标注的方法：</a:t>
            </a:r>
            <a:endParaRPr lang="zh-CN" altLang="en-US" sz="2800"/>
          </a:p>
          <a:p>
            <a:pPr lvl="1" eaLnBrk="1" hangingPunct="1"/>
            <a:r>
              <a:rPr lang="en-US" altLang="zh-CN" sz="2400" b="1">
                <a:solidFill>
                  <a:srgbClr val="FF0000"/>
                </a:solidFill>
              </a:rPr>
              <a:t>Rule-Based</a:t>
            </a:r>
            <a:r>
              <a:rPr lang="zh-CN" altLang="en-US" sz="2400" b="1">
                <a:solidFill>
                  <a:srgbClr val="FF0000"/>
                </a:solidFill>
              </a:rPr>
              <a:t> (基于规则的方法)：</a:t>
            </a:r>
            <a:r>
              <a:rPr lang="zh-CN" altLang="en-US" sz="2400"/>
              <a:t>人类专家根据词法及语言学知识编制的规则</a:t>
            </a:r>
            <a:endParaRPr lang="zh-CN" altLang="en-US" sz="2400"/>
          </a:p>
          <a:p>
            <a:pPr lvl="2" eaLnBrk="1" hangingPunct="1"/>
            <a:r>
              <a:rPr lang="zh-CN" altLang="en-US" sz="2000"/>
              <a:t>IF(...) THEN(...)</a:t>
            </a:r>
            <a:endParaRPr lang="zh-CN" altLang="en-US" sz="2000"/>
          </a:p>
          <a:p>
            <a:pPr lvl="1" eaLnBrk="1" hangingPunct="1"/>
            <a:r>
              <a:rPr lang="en-US" altLang="zh-CN" sz="2400" b="1">
                <a:solidFill>
                  <a:srgbClr val="FF0000"/>
                </a:solidFill>
              </a:rPr>
              <a:t>Learning-Based</a:t>
            </a:r>
            <a:r>
              <a:rPr lang="zh-CN" altLang="en-US" sz="2400" b="1">
                <a:solidFill>
                  <a:srgbClr val="FF0000"/>
                </a:solidFill>
              </a:rPr>
              <a:t> (基于学习的方法)</a:t>
            </a:r>
            <a:r>
              <a:rPr lang="zh-CN" altLang="en-US" sz="2400"/>
              <a:t>：从专家标注的语料库中学习到用于自动标注的模型</a:t>
            </a:r>
            <a:endParaRPr lang="zh-CN" altLang="en-US" sz="2400"/>
          </a:p>
          <a:p>
            <a:pPr lvl="2" eaLnBrk="1" hangingPunct="1"/>
            <a:r>
              <a:rPr lang="zh-CN" altLang="en-US" sz="2000"/>
              <a:t>统计模型：隐马尔可夫模型</a:t>
            </a:r>
            <a:r>
              <a:rPr lang="en-US" altLang="zh-CN" sz="2000"/>
              <a:t> (HMM)</a:t>
            </a:r>
            <a:r>
              <a:rPr lang="zh-CN" altLang="en-US" sz="2000"/>
              <a:t>，条件随机域模型</a:t>
            </a:r>
            <a:r>
              <a:rPr lang="en-US" altLang="zh-CN" sz="2000"/>
              <a:t> (CRF)</a:t>
            </a:r>
            <a:r>
              <a:rPr lang="zh-CN" altLang="en-US" sz="2000"/>
              <a:t>，神经网络模型 </a:t>
            </a:r>
            <a:r>
              <a:rPr lang="en-US" altLang="zh-CN" sz="2000"/>
              <a:t>(NN)</a:t>
            </a:r>
            <a:endParaRPr lang="en-US" altLang="zh-CN" sz="2000"/>
          </a:p>
          <a:p>
            <a:pPr lvl="2" eaLnBrk="1" hangingPunct="1"/>
            <a:r>
              <a:rPr lang="zh-CN" altLang="en-US" sz="2000"/>
              <a:t>规则学习：基于转换的学习</a:t>
            </a:r>
            <a:r>
              <a:rPr lang="en-US" altLang="zh-CN" sz="2000"/>
              <a:t> (TBL)</a:t>
            </a:r>
            <a:endParaRPr lang="en-US" altLang="zh-CN" sz="2000"/>
          </a:p>
          <a:p>
            <a:pPr eaLnBrk="1" hangingPunct="1"/>
            <a:r>
              <a:rPr lang="zh-CN" altLang="en-US" sz="2800" b="1">
                <a:sym typeface="Arial" panose="020B0604020202020204" pitchFamily="34" charset="0"/>
              </a:rPr>
              <a:t>重点介绍：隐马尔可夫模型</a:t>
            </a:r>
            <a:endParaRPr lang="zh-CN" altLang="en-US" sz="2800" b="1">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charRg st="0"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charRg st="9" end="5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charRg st="50" end="6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charRg st="68" end="11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charRg st="116" end="16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charRg st="161" end="18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7">
                                            <p:txEl>
                                              <p:charRg st="180" end="19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Grp="1"/>
          </p:cNvSpPr>
          <p:nvPr>
            <p:ph type="title"/>
          </p:nvPr>
        </p:nvSpPr>
        <p:spPr/>
        <p:txBody>
          <a:bodyPr wrap="square" lIns="91440" tIns="45720" rIns="91440" bIns="45720" anchor="ctr"/>
          <a:p>
            <a:r>
              <a:rPr lang="zh-CN" altLang="en-US" sz="3600"/>
              <a:t>词性标注</a:t>
            </a:r>
            <a:endParaRPr lang="zh-CN" altLang="en-US" sz="3600"/>
          </a:p>
        </p:txBody>
      </p:sp>
      <p:sp>
        <p:nvSpPr>
          <p:cNvPr id="17411" name="Rectangle 3"/>
          <p:cNvSpPr>
            <a:spLocks noGrp="1"/>
          </p:cNvSpPr>
          <p:nvPr>
            <p:ph type="body"/>
          </p:nvPr>
        </p:nvSpPr>
        <p:spPr/>
        <p:txBody>
          <a:bodyPr wrap="square" lIns="91440" tIns="45720" rIns="91440" bIns="45720" anchor="t"/>
          <a:p>
            <a:pPr eaLnBrk="1" hangingPunct="1"/>
            <a:r>
              <a:rPr lang="zh-CN" altLang="en-US" sz="2900" b="1">
                <a:sym typeface="Arial" panose="020B0604020202020204" pitchFamily="34" charset="0"/>
              </a:rPr>
              <a:t>学习过程：</a:t>
            </a:r>
            <a:endParaRPr lang="zh-CN" altLang="en-US" sz="2900">
              <a:sym typeface="Arial" panose="020B0604020202020204" pitchFamily="34" charset="0"/>
            </a:endParaRPr>
          </a:p>
          <a:p>
            <a:pPr lvl="1" eaLnBrk="1" hangingPunct="1"/>
            <a:r>
              <a:rPr lang="zh-CN" altLang="en-US" b="1">
                <a:solidFill>
                  <a:srgbClr val="FF0000"/>
                </a:solidFill>
                <a:sym typeface="Arial" panose="020B0604020202020204" pitchFamily="34" charset="0"/>
              </a:rPr>
              <a:t>给定训练数据：</a:t>
            </a:r>
            <a:r>
              <a:rPr lang="zh-CN" altLang="en-US"/>
              <a:t>(</a:t>
            </a:r>
            <a:r>
              <a:rPr lang="en-US" altLang="zh-CN"/>
              <a:t>O</a:t>
            </a:r>
            <a:r>
              <a:rPr lang="zh-CN" altLang="en-US" baseline="-25000"/>
              <a:t>i</a:t>
            </a:r>
            <a:r>
              <a:rPr lang="zh-CN" altLang="en-US"/>
              <a:t>, </a:t>
            </a:r>
            <a:r>
              <a:rPr lang="en-US" altLang="zh-CN"/>
              <a:t>Q</a:t>
            </a:r>
            <a:r>
              <a:rPr lang="zh-CN" altLang="en-US" baseline="-25000"/>
              <a:t>i</a:t>
            </a:r>
            <a:r>
              <a:rPr lang="zh-CN" altLang="en-US"/>
              <a:t>), i=1, ..., N</a:t>
            </a:r>
            <a:endParaRPr lang="zh-CN" altLang="en-US"/>
          </a:p>
          <a:p>
            <a:pPr lvl="2"/>
            <a:r>
              <a:rPr lang="zh-CN" altLang="en-US"/>
              <a:t>对于词性标注任务：N为训练数据中的句子总数，</a:t>
            </a:r>
            <a:r>
              <a:rPr lang="en-US" altLang="zh-CN"/>
              <a:t>O</a:t>
            </a:r>
            <a:r>
              <a:rPr lang="zh-CN" altLang="en-US" baseline="-25000"/>
              <a:t>i</a:t>
            </a:r>
            <a:r>
              <a:rPr lang="zh-CN" altLang="en-US"/>
              <a:t>为训练数据中的第i个句子（词序列），</a:t>
            </a:r>
            <a:r>
              <a:rPr lang="en-US" altLang="zh-CN"/>
              <a:t>Q</a:t>
            </a:r>
            <a:r>
              <a:rPr lang="zh-CN" altLang="en-US" baseline="-25000"/>
              <a:t>i</a:t>
            </a:r>
            <a:r>
              <a:rPr lang="zh-CN" altLang="en-US"/>
              <a:t>为</a:t>
            </a:r>
            <a:r>
              <a:rPr lang="en-US" altLang="zh-CN"/>
              <a:t>O</a:t>
            </a:r>
            <a:r>
              <a:rPr lang="zh-CN" altLang="en-US" baseline="-25000"/>
              <a:t>i</a:t>
            </a:r>
            <a:r>
              <a:rPr lang="zh-CN" altLang="en-US"/>
              <a:t>对应的词性序列</a:t>
            </a:r>
            <a:endParaRPr lang="zh-CN" altLang="en-US"/>
          </a:p>
          <a:p>
            <a:pPr lvl="1" eaLnBrk="1" hangingPunct="1"/>
            <a:endParaRPr lang="zh-CN" altLang="en-US">
              <a:solidFill>
                <a:srgbClr val="FF0000"/>
              </a:solidFill>
              <a:sym typeface="Arial" panose="020B0604020202020204" pitchFamily="34" charset="0"/>
            </a:endParaRPr>
          </a:p>
          <a:p>
            <a:pPr lvl="1" eaLnBrk="1" hangingPunct="1"/>
            <a:r>
              <a:rPr lang="zh-CN" altLang="en-US" b="1">
                <a:solidFill>
                  <a:srgbClr val="FF0000"/>
                </a:solidFill>
                <a:sym typeface="Arial" panose="020B0604020202020204" pitchFamily="34" charset="0"/>
              </a:rPr>
              <a:t>目标：</a:t>
            </a:r>
            <a:r>
              <a:rPr lang="zh-CN" altLang="en-US">
                <a:sym typeface="Arial" panose="020B0604020202020204" pitchFamily="34" charset="0"/>
              </a:rPr>
              <a:t>根据训练数据，得到一个函数f(</a:t>
            </a:r>
            <a:r>
              <a:rPr lang="en-US" altLang="zh-CN">
                <a:sym typeface="Arial" panose="020B0604020202020204" pitchFamily="34" charset="0"/>
              </a:rPr>
              <a:t>O</a:t>
            </a:r>
            <a:r>
              <a:rPr lang="zh-CN" altLang="en-US">
                <a:sym typeface="Arial" panose="020B0604020202020204" pitchFamily="34" charset="0"/>
              </a:rPr>
              <a:t>)，完成从输入</a:t>
            </a:r>
            <a:r>
              <a:rPr lang="en-US" altLang="zh-CN">
                <a:sym typeface="Arial" panose="020B0604020202020204" pitchFamily="34" charset="0"/>
              </a:rPr>
              <a:t>O</a:t>
            </a:r>
            <a:r>
              <a:rPr lang="zh-CN" altLang="en-US">
                <a:sym typeface="Arial" panose="020B0604020202020204" pitchFamily="34" charset="0"/>
              </a:rPr>
              <a:t>到其标记f(</a:t>
            </a:r>
            <a:r>
              <a:rPr lang="en-US" altLang="zh-CN">
                <a:sym typeface="Arial" panose="020B0604020202020204" pitchFamily="34" charset="0"/>
              </a:rPr>
              <a:t>O</a:t>
            </a:r>
            <a:r>
              <a:rPr lang="zh-CN" altLang="en-US">
                <a:sym typeface="Arial" panose="020B0604020202020204" pitchFamily="34" charset="0"/>
              </a:rPr>
              <a:t>)的映射</a:t>
            </a:r>
            <a:endParaRPr lang="zh-CN" altLang="en-US">
              <a:sym typeface="Arial" panose="020B0604020202020204" pitchFamily="34" charset="0"/>
            </a:endParaRPr>
          </a:p>
          <a:p>
            <a:pPr lvl="2" eaLnBrk="1" hangingPunct="1"/>
            <a:r>
              <a:rPr lang="zh-CN" altLang="en-US">
                <a:sym typeface="Arial" panose="020B0604020202020204" pitchFamily="34" charset="0"/>
              </a:rPr>
              <a:t>对于词性标注任务：完成从输入的词序列</a:t>
            </a:r>
            <a:r>
              <a:rPr lang="en-US" altLang="zh-CN">
                <a:sym typeface="Arial" panose="020B0604020202020204" pitchFamily="34" charset="0"/>
              </a:rPr>
              <a:t>O</a:t>
            </a:r>
            <a:r>
              <a:rPr lang="zh-CN" altLang="en-US">
                <a:sym typeface="Arial" panose="020B0604020202020204" pitchFamily="34" charset="0"/>
              </a:rPr>
              <a:t>到词性序列f(</a:t>
            </a:r>
            <a:r>
              <a:rPr lang="en-US" altLang="zh-CN">
                <a:sym typeface="Arial" panose="020B0604020202020204" pitchFamily="34" charset="0"/>
              </a:rPr>
              <a:t>O</a:t>
            </a:r>
            <a:r>
              <a:rPr lang="zh-CN" altLang="en-US">
                <a:sym typeface="Arial" panose="020B0604020202020204" pitchFamily="34" charset="0"/>
              </a:rPr>
              <a:t>)的映射</a:t>
            </a:r>
            <a:endParaRPr lang="zh-CN" altLang="en-US">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charRg st="6" end="3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charRg st="35" end="9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411">
                                            <p:txEl>
                                              <p:charRg st="91" end="13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1">
                                            <p:txEl>
                                              <p:charRg st="130" end="16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p:txBody>
          <a:bodyPr wrap="square" lIns="91440" tIns="45720" rIns="91440" bIns="45720" anchor="ctr"/>
          <a:p>
            <a:r>
              <a:rPr lang="zh-CN" altLang="en-US" sz="3600"/>
              <a:t>词性标注</a:t>
            </a:r>
            <a:endParaRPr lang="zh-CN" altLang="en-US" sz="3600"/>
          </a:p>
        </p:txBody>
      </p:sp>
      <p:sp>
        <p:nvSpPr>
          <p:cNvPr id="18435" name="Rectangle 3"/>
          <p:cNvSpPr>
            <a:spLocks noGrp="1"/>
          </p:cNvSpPr>
          <p:nvPr>
            <p:ph type="body"/>
          </p:nvPr>
        </p:nvSpPr>
        <p:spPr/>
        <p:txBody>
          <a:bodyPr wrap="square" lIns="91440" tIns="45720" rIns="91440" bIns="45720" anchor="t"/>
          <a:p>
            <a:pPr eaLnBrk="1" hangingPunct="1"/>
            <a:r>
              <a:rPr lang="zh-CN" altLang="en-US" b="1">
                <a:sym typeface="Arial" panose="020B0604020202020204" pitchFamily="34" charset="0"/>
              </a:rPr>
              <a:t>标注过程：</a:t>
            </a:r>
            <a:endParaRPr lang="zh-CN" altLang="en-US">
              <a:sym typeface="Arial" panose="020B0604020202020204" pitchFamily="34" charset="0"/>
            </a:endParaRPr>
          </a:p>
          <a:p>
            <a:pPr lvl="1" eaLnBrk="1" hangingPunct="1"/>
            <a:r>
              <a:rPr lang="zh-CN" altLang="en-US">
                <a:sym typeface="Arial" panose="020B0604020202020204" pitchFamily="34" charset="0"/>
              </a:rPr>
              <a:t>输入：句子（词序列）</a:t>
            </a:r>
            <a:endParaRPr lang="zh-CN" altLang="en-US">
              <a:sym typeface="Arial" panose="020B0604020202020204" pitchFamily="34" charset="0"/>
            </a:endParaRPr>
          </a:p>
          <a:p>
            <a:pPr lvl="2" eaLnBrk="1" hangingPunct="1"/>
            <a:r>
              <a:rPr lang="zh-CN" altLang="en-US">
                <a:sym typeface="Arial" panose="020B0604020202020204" pitchFamily="34" charset="0"/>
              </a:rPr>
              <a:t>Profits soared at Boeing Co., easily topping forecasts on Wall Street, as their CEO Alan Mulally announced first quarter results.</a:t>
            </a:r>
            <a:endParaRPr lang="zh-CN" altLang="en-US">
              <a:sym typeface="Arial" panose="020B0604020202020204" pitchFamily="34" charset="0"/>
            </a:endParaRPr>
          </a:p>
          <a:p>
            <a:pPr lvl="2" eaLnBrk="1" hangingPunct="1"/>
            <a:r>
              <a:rPr lang="zh-CN" altLang="en-US">
                <a:sym typeface="Arial" panose="020B0604020202020204" pitchFamily="34" charset="0"/>
              </a:rPr>
              <a:t>（对于中文来说，输入为切好词的句子）</a:t>
            </a:r>
            <a:endParaRPr lang="zh-CN" altLang="en-US">
              <a:sym typeface="Arial" panose="020B0604020202020204" pitchFamily="34" charset="0"/>
            </a:endParaRPr>
          </a:p>
          <a:p>
            <a:pPr lvl="1" eaLnBrk="1" hangingPunct="1"/>
            <a:r>
              <a:rPr lang="zh-CN" altLang="en-US">
                <a:sym typeface="Arial" panose="020B0604020202020204" pitchFamily="34" charset="0"/>
              </a:rPr>
              <a:t>输出：句子中每个词的词性（词性序列）</a:t>
            </a:r>
            <a:endParaRPr lang="zh-CN" altLang="en-US">
              <a:sym typeface="Arial" panose="020B0604020202020204" pitchFamily="34" charset="0"/>
            </a:endParaRPr>
          </a:p>
          <a:p>
            <a:pPr lvl="2" eaLnBrk="1" hangingPunct="1"/>
            <a:r>
              <a:rPr lang="zh-CN" altLang="en-US">
                <a:sym typeface="Arial" panose="020B0604020202020204" pitchFamily="34" charset="0"/>
              </a:rPr>
              <a:t>Profits</a:t>
            </a:r>
            <a:r>
              <a:rPr lang="zh-CN" altLang="en-US">
                <a:solidFill>
                  <a:srgbClr val="FF0000"/>
                </a:solidFill>
                <a:sym typeface="Arial" panose="020B0604020202020204" pitchFamily="34" charset="0"/>
              </a:rPr>
              <a:t>/N</a:t>
            </a:r>
            <a:r>
              <a:rPr lang="zh-CN" altLang="en-US">
                <a:sym typeface="Arial" panose="020B0604020202020204" pitchFamily="34" charset="0"/>
              </a:rPr>
              <a:t> soared</a:t>
            </a:r>
            <a:r>
              <a:rPr lang="zh-CN" altLang="en-US">
                <a:solidFill>
                  <a:srgbClr val="FF0000"/>
                </a:solidFill>
                <a:sym typeface="Arial" panose="020B0604020202020204" pitchFamily="34" charset="0"/>
              </a:rPr>
              <a:t>/V</a:t>
            </a:r>
            <a:r>
              <a:rPr lang="zh-CN" altLang="en-US">
                <a:sym typeface="Arial" panose="020B0604020202020204" pitchFamily="34" charset="0"/>
              </a:rPr>
              <a:t> at</a:t>
            </a:r>
            <a:r>
              <a:rPr lang="zh-CN" altLang="en-US">
                <a:solidFill>
                  <a:srgbClr val="FF0000"/>
                </a:solidFill>
                <a:sym typeface="Arial" panose="020B0604020202020204" pitchFamily="34" charset="0"/>
              </a:rPr>
              <a:t>/P</a:t>
            </a:r>
            <a:r>
              <a:rPr lang="zh-CN" altLang="en-US">
                <a:sym typeface="Arial" panose="020B0604020202020204" pitchFamily="34" charset="0"/>
              </a:rPr>
              <a:t> Boeing</a:t>
            </a:r>
            <a:r>
              <a:rPr lang="zh-CN" altLang="en-US">
                <a:solidFill>
                  <a:srgbClr val="FF0000"/>
                </a:solidFill>
                <a:sym typeface="Arial" panose="020B0604020202020204" pitchFamily="34" charset="0"/>
              </a:rPr>
              <a:t>/N</a:t>
            </a:r>
            <a:r>
              <a:rPr lang="zh-CN" altLang="en-US">
                <a:sym typeface="Arial" panose="020B0604020202020204" pitchFamily="34" charset="0"/>
              </a:rPr>
              <a:t> Co.</a:t>
            </a:r>
            <a:r>
              <a:rPr lang="zh-CN" altLang="en-US">
                <a:solidFill>
                  <a:srgbClr val="FF0000"/>
                </a:solidFill>
                <a:sym typeface="Arial" panose="020B0604020202020204" pitchFamily="34" charset="0"/>
              </a:rPr>
              <a:t>/N</a:t>
            </a:r>
            <a:r>
              <a:rPr lang="zh-CN" altLang="en-US">
                <a:sym typeface="Arial" panose="020B0604020202020204" pitchFamily="34" charset="0"/>
              </a:rPr>
              <a:t> ,/</a:t>
            </a:r>
            <a:r>
              <a:rPr lang="zh-CN" altLang="en-US">
                <a:solidFill>
                  <a:srgbClr val="FF0000"/>
                </a:solidFill>
                <a:sym typeface="Arial" panose="020B0604020202020204" pitchFamily="34" charset="0"/>
              </a:rPr>
              <a:t>,</a:t>
            </a:r>
            <a:r>
              <a:rPr lang="zh-CN" altLang="en-US">
                <a:sym typeface="Arial" panose="020B0604020202020204" pitchFamily="34" charset="0"/>
              </a:rPr>
              <a:t> easily</a:t>
            </a:r>
            <a:r>
              <a:rPr lang="zh-CN" altLang="en-US">
                <a:solidFill>
                  <a:srgbClr val="FF0000"/>
                </a:solidFill>
                <a:sym typeface="Arial" panose="020B0604020202020204" pitchFamily="34" charset="0"/>
              </a:rPr>
              <a:t>/ADV</a:t>
            </a:r>
            <a:r>
              <a:rPr lang="zh-CN" altLang="en-US">
                <a:sym typeface="Arial" panose="020B0604020202020204" pitchFamily="34" charset="0"/>
              </a:rPr>
              <a:t> topping</a:t>
            </a:r>
            <a:r>
              <a:rPr lang="zh-CN" altLang="en-US">
                <a:solidFill>
                  <a:srgbClr val="FF0000"/>
                </a:solidFill>
                <a:sym typeface="Arial" panose="020B0604020202020204" pitchFamily="34" charset="0"/>
              </a:rPr>
              <a:t>/V</a:t>
            </a:r>
            <a:r>
              <a:rPr lang="zh-CN" altLang="en-US">
                <a:sym typeface="Arial" panose="020B0604020202020204" pitchFamily="34" charset="0"/>
              </a:rPr>
              <a:t> forecasts</a:t>
            </a:r>
            <a:r>
              <a:rPr lang="zh-CN" altLang="en-US">
                <a:solidFill>
                  <a:srgbClr val="FF0000"/>
                </a:solidFill>
                <a:sym typeface="Arial" panose="020B0604020202020204" pitchFamily="34" charset="0"/>
              </a:rPr>
              <a:t>/N</a:t>
            </a:r>
            <a:r>
              <a:rPr lang="zh-CN" altLang="en-US">
                <a:sym typeface="Arial" panose="020B0604020202020204" pitchFamily="34" charset="0"/>
              </a:rPr>
              <a:t> on</a:t>
            </a:r>
            <a:r>
              <a:rPr lang="zh-CN" altLang="en-US">
                <a:solidFill>
                  <a:srgbClr val="FF0000"/>
                </a:solidFill>
                <a:sym typeface="Arial" panose="020B0604020202020204" pitchFamily="34" charset="0"/>
              </a:rPr>
              <a:t>/P</a:t>
            </a:r>
            <a:r>
              <a:rPr lang="zh-CN" altLang="en-US">
                <a:sym typeface="Arial" panose="020B0604020202020204" pitchFamily="34" charset="0"/>
              </a:rPr>
              <a:t> Wall</a:t>
            </a:r>
            <a:r>
              <a:rPr lang="zh-CN" altLang="en-US">
                <a:solidFill>
                  <a:srgbClr val="FF0000"/>
                </a:solidFill>
                <a:sym typeface="Arial" panose="020B0604020202020204" pitchFamily="34" charset="0"/>
              </a:rPr>
              <a:t>/N </a:t>
            </a:r>
            <a:r>
              <a:rPr lang="zh-CN" altLang="en-US">
                <a:sym typeface="Arial" panose="020B0604020202020204" pitchFamily="34" charset="0"/>
              </a:rPr>
              <a:t>Street</a:t>
            </a:r>
            <a:r>
              <a:rPr lang="zh-CN" altLang="en-US">
                <a:solidFill>
                  <a:srgbClr val="FF0000"/>
                </a:solidFill>
                <a:sym typeface="Arial" panose="020B0604020202020204" pitchFamily="34" charset="0"/>
              </a:rPr>
              <a:t>/N</a:t>
            </a:r>
            <a:r>
              <a:rPr lang="zh-CN" altLang="en-US">
                <a:sym typeface="Arial" panose="020B0604020202020204" pitchFamily="34" charset="0"/>
              </a:rPr>
              <a:t> ,/</a:t>
            </a:r>
            <a:r>
              <a:rPr lang="zh-CN" altLang="en-US">
                <a:solidFill>
                  <a:srgbClr val="FF0000"/>
                </a:solidFill>
                <a:sym typeface="Arial" panose="020B0604020202020204" pitchFamily="34" charset="0"/>
              </a:rPr>
              <a:t>, </a:t>
            </a:r>
            <a:r>
              <a:rPr lang="zh-CN" altLang="en-US">
                <a:sym typeface="Arial" panose="020B0604020202020204" pitchFamily="34" charset="0"/>
              </a:rPr>
              <a:t>as</a:t>
            </a:r>
            <a:r>
              <a:rPr lang="zh-CN" altLang="en-US">
                <a:solidFill>
                  <a:srgbClr val="FF0000"/>
                </a:solidFill>
                <a:sym typeface="Arial" panose="020B0604020202020204" pitchFamily="34" charset="0"/>
              </a:rPr>
              <a:t>/P</a:t>
            </a:r>
            <a:r>
              <a:rPr lang="zh-CN" altLang="en-US">
                <a:sym typeface="Arial" panose="020B0604020202020204" pitchFamily="34" charset="0"/>
              </a:rPr>
              <a:t> their</a:t>
            </a:r>
            <a:r>
              <a:rPr lang="zh-CN" altLang="en-US">
                <a:solidFill>
                  <a:srgbClr val="FF0000"/>
                </a:solidFill>
                <a:sym typeface="Arial" panose="020B0604020202020204" pitchFamily="34" charset="0"/>
              </a:rPr>
              <a:t>/POSS</a:t>
            </a:r>
            <a:r>
              <a:rPr lang="zh-CN" altLang="en-US">
                <a:sym typeface="Arial" panose="020B0604020202020204" pitchFamily="34" charset="0"/>
              </a:rPr>
              <a:t> CEO</a:t>
            </a:r>
            <a:r>
              <a:rPr lang="zh-CN" altLang="en-US">
                <a:solidFill>
                  <a:srgbClr val="FF0000"/>
                </a:solidFill>
                <a:sym typeface="Arial" panose="020B0604020202020204" pitchFamily="34" charset="0"/>
              </a:rPr>
              <a:t>/N</a:t>
            </a:r>
            <a:r>
              <a:rPr lang="zh-CN" altLang="en-US">
                <a:sym typeface="Arial" panose="020B0604020202020204" pitchFamily="34" charset="0"/>
              </a:rPr>
              <a:t> Alan</a:t>
            </a:r>
            <a:r>
              <a:rPr lang="zh-CN" altLang="en-US">
                <a:solidFill>
                  <a:srgbClr val="FF0000"/>
                </a:solidFill>
                <a:sym typeface="Arial" panose="020B0604020202020204" pitchFamily="34" charset="0"/>
              </a:rPr>
              <a:t>/N</a:t>
            </a:r>
            <a:r>
              <a:rPr lang="zh-CN" altLang="en-US">
                <a:sym typeface="Arial" panose="020B0604020202020204" pitchFamily="34" charset="0"/>
              </a:rPr>
              <a:t> Mulally</a:t>
            </a:r>
            <a:r>
              <a:rPr lang="zh-CN" altLang="en-US">
                <a:solidFill>
                  <a:srgbClr val="FF0000"/>
                </a:solidFill>
                <a:sym typeface="Arial" panose="020B0604020202020204" pitchFamily="34" charset="0"/>
              </a:rPr>
              <a:t>/N</a:t>
            </a:r>
            <a:r>
              <a:rPr lang="zh-CN" altLang="en-US">
                <a:sym typeface="Arial" panose="020B0604020202020204" pitchFamily="34" charset="0"/>
              </a:rPr>
              <a:t> announced</a:t>
            </a:r>
            <a:r>
              <a:rPr lang="zh-CN" altLang="en-US">
                <a:solidFill>
                  <a:srgbClr val="FF0000"/>
                </a:solidFill>
                <a:sym typeface="Arial" panose="020B0604020202020204" pitchFamily="34" charset="0"/>
              </a:rPr>
              <a:t>/V</a:t>
            </a:r>
            <a:r>
              <a:rPr lang="zh-CN" altLang="en-US">
                <a:sym typeface="Arial" panose="020B0604020202020204" pitchFamily="34" charset="0"/>
              </a:rPr>
              <a:t> first</a:t>
            </a:r>
            <a:r>
              <a:rPr lang="zh-CN" altLang="en-US">
                <a:solidFill>
                  <a:srgbClr val="FF0000"/>
                </a:solidFill>
                <a:sym typeface="Arial" panose="020B0604020202020204" pitchFamily="34" charset="0"/>
              </a:rPr>
              <a:t>/ADJ</a:t>
            </a:r>
            <a:r>
              <a:rPr lang="zh-CN" altLang="en-US">
                <a:sym typeface="Arial" panose="020B0604020202020204" pitchFamily="34" charset="0"/>
              </a:rPr>
              <a:t> quarter</a:t>
            </a:r>
            <a:r>
              <a:rPr lang="zh-CN" altLang="en-US">
                <a:solidFill>
                  <a:srgbClr val="FF0000"/>
                </a:solidFill>
                <a:sym typeface="Arial" panose="020B0604020202020204" pitchFamily="34" charset="0"/>
              </a:rPr>
              <a:t>/N </a:t>
            </a:r>
            <a:r>
              <a:rPr lang="zh-CN" altLang="en-US">
                <a:sym typeface="Arial" panose="020B0604020202020204" pitchFamily="34" charset="0"/>
              </a:rPr>
              <a:t>results</a:t>
            </a:r>
            <a:r>
              <a:rPr lang="zh-CN" altLang="en-US">
                <a:solidFill>
                  <a:srgbClr val="FF0000"/>
                </a:solidFill>
                <a:sym typeface="Arial" panose="020B0604020202020204" pitchFamily="34" charset="0"/>
              </a:rPr>
              <a:t>/N</a:t>
            </a:r>
            <a:r>
              <a:rPr lang="zh-CN" altLang="en-US">
                <a:sym typeface="Arial" panose="020B0604020202020204" pitchFamily="34" charset="0"/>
              </a:rPr>
              <a:t> ./</a:t>
            </a:r>
            <a:r>
              <a:rPr lang="zh-CN" altLang="en-US">
                <a:solidFill>
                  <a:srgbClr val="FF0000"/>
                </a:solidFill>
                <a:sym typeface="Arial" panose="020B0604020202020204" pitchFamily="34" charset="0"/>
              </a:rPr>
              <a:t>.</a:t>
            </a:r>
            <a:endParaRPr lang="zh-CN" altLang="en-US">
              <a:solidFill>
                <a:srgbClr val="FF0000"/>
              </a:solidFill>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charRg st="6" end="1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5">
                                            <p:txEl>
                                              <p:charRg st="17" end="14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5">
                                            <p:txEl>
                                              <p:charRg st="147" end="16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5">
                                            <p:txEl>
                                              <p:charRg st="166" end="18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5">
                                            <p:txEl>
                                              <p:charRg st="185" end="37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
          <p:cNvSpPr>
            <a:spLocks noGrp="1"/>
          </p:cNvSpPr>
          <p:nvPr>
            <p:ph type="title"/>
          </p:nvPr>
        </p:nvSpPr>
        <p:spPr/>
        <p:txBody>
          <a:bodyPr wrap="square" lIns="91440" tIns="45720" rIns="91440" bIns="45720" anchor="ctr"/>
          <a:p>
            <a:r>
              <a:rPr lang="zh-CN" altLang="en-US" sz="3600"/>
              <a:t>词性标注</a:t>
            </a:r>
            <a:endParaRPr lang="zh-CN" altLang="en-US" sz="3600"/>
          </a:p>
        </p:txBody>
      </p:sp>
      <p:sp>
        <p:nvSpPr>
          <p:cNvPr id="19459" name="内容占位符 2"/>
          <p:cNvSpPr>
            <a:spLocks noGrp="1"/>
          </p:cNvSpPr>
          <p:nvPr>
            <p:ph idx="4294967295"/>
          </p:nvPr>
        </p:nvSpPr>
        <p:spPr/>
        <p:txBody>
          <a:bodyPr wrap="square" lIns="91440" tIns="45720" rIns="91440" bIns="45720" anchor="t"/>
          <a:p>
            <a:r>
              <a:rPr lang="zh-CN" altLang="en-US" sz="2800" b="1"/>
              <a:t>目标：为词序列</a:t>
            </a:r>
            <a:r>
              <a:rPr lang="en-US" altLang="zh-CN" sz="2800" b="1"/>
              <a:t>O</a:t>
            </a:r>
            <a:r>
              <a:rPr lang="zh-CN" altLang="en-US" sz="2800" b="1"/>
              <a:t>找到最优的词性标记序列</a:t>
            </a:r>
            <a:r>
              <a:rPr lang="en-US" altLang="zh-CN" sz="2800" b="1"/>
              <a:t>Q</a:t>
            </a:r>
            <a:endParaRPr lang="zh-CN" altLang="en-US" sz="2800"/>
          </a:p>
          <a:p>
            <a:pPr algn="ctr">
              <a:buNone/>
            </a:pPr>
            <a:r>
              <a:rPr lang="zh-CN" altLang="en-US" sz="2800"/>
              <a:t>arg max</a:t>
            </a:r>
            <a:r>
              <a:rPr lang="en-US" altLang="zh-CN" sz="2800" baseline="-25000"/>
              <a:t>Q</a:t>
            </a:r>
            <a:r>
              <a:rPr lang="zh-CN" altLang="en-US" sz="2800"/>
              <a:t> </a:t>
            </a:r>
            <a:r>
              <a:rPr lang="en-US" altLang="zh-CN" sz="2800"/>
              <a:t>P</a:t>
            </a:r>
            <a:r>
              <a:rPr lang="zh-CN" altLang="en-US" sz="2800"/>
              <a:t>(</a:t>
            </a:r>
            <a:r>
              <a:rPr lang="en-US" altLang="zh-CN" sz="2800"/>
              <a:t>Q</a:t>
            </a:r>
            <a:r>
              <a:rPr lang="zh-CN" altLang="en-US" sz="2800"/>
              <a:t>|</a:t>
            </a:r>
            <a:r>
              <a:rPr lang="en-US" altLang="zh-CN" sz="2800"/>
              <a:t>O</a:t>
            </a:r>
            <a:r>
              <a:rPr lang="zh-CN" altLang="en-US" sz="2800"/>
              <a:t>)</a:t>
            </a:r>
            <a:endParaRPr lang="zh-CN" altLang="en-US" sz="2800"/>
          </a:p>
          <a:p>
            <a:pPr lvl="1"/>
            <a:r>
              <a:rPr lang="zh-CN" altLang="en-US" sz="2500"/>
              <a:t>即：求解使得概率</a:t>
            </a:r>
            <a:r>
              <a:rPr lang="en-US" altLang="zh-CN" sz="2500"/>
              <a:t>P</a:t>
            </a:r>
            <a:r>
              <a:rPr lang="zh-CN" altLang="en-US" sz="2500"/>
              <a:t>(</a:t>
            </a:r>
            <a:r>
              <a:rPr lang="en-US" altLang="zh-CN" sz="2500"/>
              <a:t>Q</a:t>
            </a:r>
            <a:r>
              <a:rPr lang="zh-CN" altLang="en-US" sz="2500"/>
              <a:t>|</a:t>
            </a:r>
            <a:r>
              <a:rPr lang="en-US" altLang="zh-CN" sz="2500"/>
              <a:t>O</a:t>
            </a:r>
            <a:r>
              <a:rPr lang="zh-CN" altLang="en-US" sz="2500"/>
              <a:t>)最大的</a:t>
            </a:r>
            <a:r>
              <a:rPr lang="en-US" altLang="zh-CN" sz="2500"/>
              <a:t>Q</a:t>
            </a:r>
            <a:endParaRPr lang="zh-CN" altLang="en-US" sz="2500"/>
          </a:p>
          <a:p>
            <a:pPr lvl="1"/>
            <a:endParaRPr lang="zh-CN" altLang="en-US" sz="2500"/>
          </a:p>
          <a:p>
            <a:r>
              <a:rPr lang="zh-CN" altLang="en-US" sz="2800" b="1"/>
              <a:t>根据Bayes法则</a:t>
            </a:r>
            <a:r>
              <a:rPr lang="zh-CN" altLang="en-US" sz="2800"/>
              <a:t>：</a:t>
            </a:r>
            <a:endParaRPr lang="zh-CN" altLang="en-US" sz="2800"/>
          </a:p>
          <a:p>
            <a:pPr algn="ctr">
              <a:buNone/>
            </a:pPr>
            <a:r>
              <a:rPr lang="en-US" altLang="zh-CN" sz="2800"/>
              <a:t>P(Q|O) = P(O|Q) P(Q)/P(O)</a:t>
            </a:r>
            <a:endParaRPr lang="en-US" altLang="zh-CN" sz="2800"/>
          </a:p>
          <a:p>
            <a:pPr algn="ctr">
              <a:buNone/>
            </a:pPr>
            <a:endParaRPr lang="en-US" altLang="zh-CN" sz="2800"/>
          </a:p>
          <a:p>
            <a:r>
              <a:rPr lang="zh-CN" altLang="en-US" sz="2800"/>
              <a:t>由于仅关心arg max</a:t>
            </a:r>
            <a:r>
              <a:rPr lang="en-US" altLang="zh-CN" sz="2800" baseline="-25000"/>
              <a:t>Q</a:t>
            </a:r>
            <a:r>
              <a:rPr lang="zh-CN" altLang="en-US" sz="2800"/>
              <a:t>，可以将上式中的</a:t>
            </a:r>
            <a:r>
              <a:rPr lang="en-US" altLang="zh-CN" sz="2800"/>
              <a:t>P</a:t>
            </a:r>
            <a:r>
              <a:rPr lang="zh-CN" altLang="en-US" sz="2800"/>
              <a:t>(</a:t>
            </a:r>
            <a:r>
              <a:rPr lang="en-US" altLang="zh-CN" sz="2800"/>
              <a:t>O</a:t>
            </a:r>
            <a:r>
              <a:rPr lang="zh-CN" altLang="en-US" sz="2800"/>
              <a:t>)忽略：</a:t>
            </a:r>
            <a:endParaRPr lang="en-US" altLang="zh-CN" sz="2800"/>
          </a:p>
          <a:p>
            <a:pPr algn="ctr">
              <a:buNone/>
            </a:pPr>
            <a:r>
              <a:rPr lang="zh-CN" altLang="en-US" sz="2800"/>
              <a:t>arg max</a:t>
            </a:r>
            <a:r>
              <a:rPr lang="en-US" altLang="zh-CN" sz="2800" baseline="-25000"/>
              <a:t>Q</a:t>
            </a:r>
            <a:r>
              <a:rPr lang="en-US" altLang="zh-CN" sz="2800"/>
              <a:t> P(Q|O) = </a:t>
            </a:r>
            <a:r>
              <a:rPr lang="zh-CN" altLang="en-US" sz="2800"/>
              <a:t>arg max</a:t>
            </a:r>
            <a:r>
              <a:rPr lang="en-US" altLang="zh-CN" sz="2800" baseline="-25000"/>
              <a:t>Q</a:t>
            </a:r>
            <a:r>
              <a:rPr lang="en-US" altLang="zh-CN" sz="2800"/>
              <a:t> P(O|Q) P(Q)</a:t>
            </a:r>
            <a:endParaRPr lang="en-US" altLang="zh-CN" sz="2800"/>
          </a:p>
          <a:p>
            <a:r>
              <a:rPr lang="zh-CN" altLang="en-US" sz="2800"/>
              <a:t>模型求解？</a:t>
            </a: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charRg st="57" end="6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charRg st="68" end="9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charRg st="95" end="12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charRg st="124" end="16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charRg st="163" end="16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59">
                                            <p:txEl>
                                              <p:charRg st="163" end="16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p:txBody>
          <a:bodyPr wrap="square" lIns="91440" tIns="45720" rIns="91440" bIns="45720" anchor="ctr"/>
          <a:p>
            <a:r>
              <a:rPr lang="zh-CN" altLang="en-US" sz="3600">
                <a:latin typeface="楷体" panose="02010609060101010101" pitchFamily="49" charset="-122"/>
              </a:rPr>
              <a:t>模型分解</a:t>
            </a:r>
            <a:endParaRPr lang="zh-CN" altLang="en-US" sz="3600">
              <a:latin typeface="楷体" panose="02010609060101010101" pitchFamily="49" charset="-122"/>
            </a:endParaRPr>
          </a:p>
        </p:txBody>
      </p:sp>
      <p:sp>
        <p:nvSpPr>
          <p:cNvPr id="21507" name="内容占位符 2"/>
          <p:cNvSpPr>
            <a:spLocks noGrp="1"/>
          </p:cNvSpPr>
          <p:nvPr>
            <p:ph idx="4294967295"/>
          </p:nvPr>
        </p:nvSpPr>
        <p:spPr>
          <a:xfrm>
            <a:off x="457200" y="1773238"/>
            <a:ext cx="8229600" cy="4352925"/>
          </a:xfrm>
        </p:spPr>
        <p:txBody>
          <a:bodyPr wrap="square" lIns="91440" tIns="45720" rIns="91440" bIns="45720" anchor="t"/>
          <a:p>
            <a:pPr>
              <a:lnSpc>
                <a:spcPct val="90000"/>
              </a:lnSpc>
            </a:pPr>
            <a:r>
              <a:rPr lang="en-US" altLang="zh-CN" sz="3000">
                <a:solidFill>
                  <a:srgbClr val="FF0000"/>
                </a:solidFill>
              </a:rPr>
              <a:t>P(O|Q) </a:t>
            </a:r>
            <a:r>
              <a:rPr lang="zh-CN" altLang="en-US" sz="3000"/>
              <a:t>可以被分解为：</a:t>
            </a:r>
            <a:endParaRPr lang="en-US" altLang="zh-CN" sz="3000"/>
          </a:p>
          <a:p>
            <a:pPr algn="ctr">
              <a:lnSpc>
                <a:spcPct val="90000"/>
              </a:lnSpc>
              <a:buNone/>
            </a:pPr>
            <a:r>
              <a:rPr lang="en-US" altLang="zh-CN" sz="2600"/>
              <a:t>P(O|Q) = P(o</a:t>
            </a:r>
            <a:r>
              <a:rPr lang="en-US" altLang="zh-CN" sz="2600" baseline="-25000"/>
              <a:t>1</a:t>
            </a:r>
            <a:r>
              <a:rPr lang="en-US" altLang="zh-CN" sz="2600"/>
              <a:t>, …., o</a:t>
            </a:r>
            <a:r>
              <a:rPr lang="en-US" altLang="zh-CN" sz="2600" baseline="-25000"/>
              <a:t>n</a:t>
            </a:r>
            <a:r>
              <a:rPr lang="en-US" altLang="zh-CN" sz="2600"/>
              <a:t>|q</a:t>
            </a:r>
            <a:r>
              <a:rPr lang="en-US" altLang="zh-CN" sz="2600" baseline="-25000"/>
              <a:t>1</a:t>
            </a:r>
            <a:r>
              <a:rPr lang="en-US" altLang="zh-CN" sz="2600"/>
              <a:t>,…, q</a:t>
            </a:r>
            <a:r>
              <a:rPr lang="en-US" altLang="zh-CN" sz="2600" baseline="-25000"/>
              <a:t>n</a:t>
            </a:r>
            <a:r>
              <a:rPr lang="en-US" altLang="zh-CN" sz="2600"/>
              <a:t>) ≈ ∏</a:t>
            </a:r>
            <a:r>
              <a:rPr lang="en-US" altLang="zh-CN" sz="2600" baseline="-25000"/>
              <a:t>i</a:t>
            </a:r>
            <a:r>
              <a:rPr lang="en-US" altLang="zh-CN" sz="2600"/>
              <a:t>P(o</a:t>
            </a:r>
            <a:r>
              <a:rPr lang="en-US" altLang="zh-CN" sz="2600" baseline="-25000"/>
              <a:t>i</a:t>
            </a:r>
            <a:r>
              <a:rPr lang="en-US" altLang="zh-CN" sz="2600"/>
              <a:t>|q</a:t>
            </a:r>
            <a:r>
              <a:rPr lang="en-US" altLang="zh-CN" sz="2600" baseline="-25000"/>
              <a:t>i</a:t>
            </a:r>
            <a:r>
              <a:rPr lang="en-US" altLang="zh-CN" sz="2600"/>
              <a:t>)</a:t>
            </a:r>
            <a:endParaRPr lang="en-US" altLang="zh-CN" sz="2600"/>
          </a:p>
          <a:p>
            <a:pPr>
              <a:lnSpc>
                <a:spcPct val="90000"/>
              </a:lnSpc>
            </a:pPr>
            <a:r>
              <a:rPr lang="en-US" altLang="zh-CN" sz="3000">
                <a:solidFill>
                  <a:srgbClr val="FF0000"/>
                </a:solidFill>
              </a:rPr>
              <a:t>P(Q) </a:t>
            </a:r>
            <a:r>
              <a:rPr lang="zh-CN" altLang="en-US" sz="3000"/>
              <a:t>被称为语言模型，可以通过</a:t>
            </a:r>
            <a:r>
              <a:rPr lang="en-US" altLang="zh-CN" sz="3000"/>
              <a:t>n-gram model</a:t>
            </a:r>
            <a:r>
              <a:rPr lang="zh-CN" altLang="en-US" sz="3000"/>
              <a:t>进行计算，例如</a:t>
            </a:r>
            <a:r>
              <a:rPr lang="en-US" altLang="zh-CN" sz="3000"/>
              <a:t>bigram</a:t>
            </a:r>
            <a:r>
              <a:rPr lang="zh-CN" altLang="en-US" sz="3000"/>
              <a:t>：</a:t>
            </a:r>
            <a:endParaRPr lang="en-US" altLang="zh-CN" sz="3000"/>
          </a:p>
          <a:p>
            <a:pPr algn="ctr">
              <a:lnSpc>
                <a:spcPct val="90000"/>
              </a:lnSpc>
              <a:buNone/>
            </a:pPr>
            <a:r>
              <a:rPr lang="en-US" altLang="zh-CN" sz="3000"/>
              <a:t>	</a:t>
            </a:r>
            <a:r>
              <a:rPr lang="en-US" altLang="zh-CN" sz="2600"/>
              <a:t>P(Q) = P(q</a:t>
            </a:r>
            <a:r>
              <a:rPr lang="en-US" altLang="zh-CN" sz="2600" baseline="-25000"/>
              <a:t>1</a:t>
            </a:r>
            <a:r>
              <a:rPr lang="en-US" altLang="zh-CN" sz="2600"/>
              <a:t>,…, q</a:t>
            </a:r>
            <a:r>
              <a:rPr lang="en-US" altLang="zh-CN" sz="2600" baseline="-25000"/>
              <a:t>n</a:t>
            </a:r>
            <a:r>
              <a:rPr lang="en-US" altLang="zh-CN" sz="2600"/>
              <a:t>) ≈ P(q</a:t>
            </a:r>
            <a:r>
              <a:rPr lang="en-US" altLang="zh-CN" sz="2600" baseline="-25000"/>
              <a:t>1</a:t>
            </a:r>
            <a:r>
              <a:rPr lang="en-US" altLang="zh-CN" sz="2600"/>
              <a:t>) P(q</a:t>
            </a:r>
            <a:r>
              <a:rPr lang="en-US" altLang="zh-CN" sz="2600" baseline="-25000"/>
              <a:t>2</a:t>
            </a:r>
            <a:r>
              <a:rPr lang="en-US" altLang="zh-CN" sz="2600"/>
              <a:t>|q</a:t>
            </a:r>
            <a:r>
              <a:rPr lang="en-US" altLang="zh-CN" sz="2600" baseline="-25000"/>
              <a:t>1</a:t>
            </a:r>
            <a:r>
              <a:rPr lang="en-US" altLang="zh-CN" sz="2600"/>
              <a:t>) P(q</a:t>
            </a:r>
            <a:r>
              <a:rPr lang="en-US" altLang="zh-CN" sz="2600" baseline="-25000"/>
              <a:t>3</a:t>
            </a:r>
            <a:r>
              <a:rPr lang="en-US" altLang="zh-CN" sz="2600"/>
              <a:t>|q</a:t>
            </a:r>
            <a:r>
              <a:rPr lang="en-US" altLang="zh-CN" sz="2600" baseline="-25000"/>
              <a:t>2</a:t>
            </a:r>
            <a:r>
              <a:rPr lang="en-US" altLang="zh-CN" sz="2600"/>
              <a:t>)...P(q</a:t>
            </a:r>
            <a:r>
              <a:rPr lang="en-US" altLang="zh-CN" sz="2600" baseline="-25000"/>
              <a:t>n</a:t>
            </a:r>
            <a:r>
              <a:rPr lang="en-US" altLang="zh-CN" sz="2600"/>
              <a:t>|q</a:t>
            </a:r>
            <a:r>
              <a:rPr lang="en-US" altLang="zh-CN" sz="2600" baseline="-25000"/>
              <a:t>n−1</a:t>
            </a:r>
            <a:r>
              <a:rPr lang="en-US" altLang="zh-CN" sz="2600"/>
              <a:t>)</a:t>
            </a:r>
            <a:endParaRPr lang="en-US" altLang="zh-CN" sz="2600"/>
          </a:p>
          <a:p>
            <a:pPr>
              <a:lnSpc>
                <a:spcPct val="90000"/>
              </a:lnSpc>
            </a:pPr>
            <a:endParaRPr lang="en-US" altLang="zh-CN" sz="3000"/>
          </a:p>
          <a:p>
            <a:pPr>
              <a:lnSpc>
                <a:spcPct val="90000"/>
              </a:lnSpc>
            </a:pPr>
            <a:r>
              <a:rPr lang="zh-CN" altLang="en-US" sz="3000"/>
              <a:t>至此，我们已经得到了隐马尔可夫模型的雏形</a:t>
            </a:r>
            <a:endParaRPr lang="en-US" altLang="zh-CN" sz="3000"/>
          </a:p>
        </p:txBody>
      </p:sp>
      <p:sp>
        <p:nvSpPr>
          <p:cNvPr id="22531" name="矩形 3"/>
          <p:cNvSpPr/>
          <p:nvPr/>
        </p:nvSpPr>
        <p:spPr>
          <a:xfrm>
            <a:off x="1804988" y="1052513"/>
            <a:ext cx="5319712" cy="461962"/>
          </a:xfrm>
          <a:prstGeom prst="rect">
            <a:avLst/>
          </a:prstGeom>
          <a:noFill/>
          <a:ln w="9525">
            <a:noFill/>
          </a:ln>
        </p:spPr>
        <p:txBody>
          <a:bodyPr wrap="none" anchor="t">
            <a:spAutoFit/>
          </a:bodyPr>
          <a:p>
            <a:pPr algn="ctr"/>
            <a:r>
              <a:rPr lang="en-US" altLang="zh-CN" sz="2400">
                <a:latin typeface="Calibri" panose="020F0502020204030204" pitchFamily="34" charset="0"/>
                <a:ea typeface="宋体" panose="02010600030101010101" pitchFamily="2" charset="-122"/>
              </a:rPr>
              <a:t>arg</a:t>
            </a:r>
            <a:r>
              <a:rPr lang="zh-CN" altLang="en-US" sz="2400">
                <a:latin typeface="Calibri" panose="020F0502020204030204" pitchFamily="34" charset="0"/>
                <a:ea typeface="宋体" panose="02010600030101010101" pitchFamily="2" charset="-122"/>
              </a:rPr>
              <a:t> </a:t>
            </a:r>
            <a:r>
              <a:rPr lang="en-US" altLang="zh-CN" sz="2400">
                <a:latin typeface="Calibri" panose="020F0502020204030204" pitchFamily="34" charset="0"/>
                <a:ea typeface="宋体" panose="02010600030101010101" pitchFamily="2" charset="-122"/>
              </a:rPr>
              <a:t>max</a:t>
            </a:r>
            <a:r>
              <a:rPr lang="en-US" altLang="zh-CN" sz="2400" baseline="-25000">
                <a:latin typeface="Calibri" panose="020F0502020204030204" pitchFamily="34" charset="0"/>
                <a:ea typeface="宋体" panose="02010600030101010101" pitchFamily="2" charset="-122"/>
              </a:rPr>
              <a:t> Q</a:t>
            </a:r>
            <a:r>
              <a:rPr lang="en-US" altLang="zh-CN" sz="2400">
                <a:latin typeface="Calibri" panose="020F0502020204030204" pitchFamily="34" charset="0"/>
                <a:ea typeface="宋体" panose="02010600030101010101" pitchFamily="2" charset="-122"/>
              </a:rPr>
              <a:t> P(Q|O) = arg</a:t>
            </a:r>
            <a:r>
              <a:rPr lang="zh-CN" altLang="en-US" sz="2400">
                <a:latin typeface="Calibri" panose="020F0502020204030204" pitchFamily="34" charset="0"/>
                <a:ea typeface="宋体" panose="02010600030101010101" pitchFamily="2" charset="-122"/>
              </a:rPr>
              <a:t> </a:t>
            </a:r>
            <a:r>
              <a:rPr lang="en-US" altLang="zh-CN" sz="2400">
                <a:latin typeface="Calibri" panose="020F0502020204030204" pitchFamily="34" charset="0"/>
                <a:ea typeface="宋体" panose="02010600030101010101" pitchFamily="2" charset="-122"/>
              </a:rPr>
              <a:t>max</a:t>
            </a:r>
            <a:r>
              <a:rPr lang="en-US" altLang="zh-CN" sz="2400" baseline="-25000">
                <a:latin typeface="Calibri" panose="020F0502020204030204" pitchFamily="34" charset="0"/>
                <a:ea typeface="宋体" panose="02010600030101010101" pitchFamily="2" charset="-122"/>
              </a:rPr>
              <a:t>Q</a:t>
            </a:r>
            <a:r>
              <a:rPr lang="en-US" altLang="zh-CN" sz="2400">
                <a:latin typeface="Calibri" panose="020F0502020204030204" pitchFamily="34" charset="0"/>
                <a:ea typeface="宋体" panose="02010600030101010101" pitchFamily="2" charset="-122"/>
              </a:rPr>
              <a:t> P(O|Q) P(Q)</a:t>
            </a:r>
            <a:endParaRPr lang="en-US" altLang="zh-CN" sz="2400">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charRg st="0" end="1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charRg st="15" end="6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charRg st="60" end="10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charRg st="104" end="16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507">
                                            <p:txEl>
                                              <p:charRg st="164" end="18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3"/>
          <p:cNvSpPr txBox="1">
            <a:spLocks noChangeArrowheads="1"/>
          </p:cNvSpPr>
          <p:nvPr/>
        </p:nvSpPr>
        <p:spPr bwMode="auto">
          <a:xfrm>
            <a:off x="251520" y="1484784"/>
            <a:ext cx="8391525" cy="3902607"/>
          </a:xfrm>
          <a:prstGeom prst="rect">
            <a:avLst/>
          </a:prstGeom>
          <a:solidFill>
            <a:schemeClr val="bg1"/>
          </a:solidFill>
          <a:ln w="9525">
            <a:noFill/>
            <a:miter lim="800000"/>
          </a:ln>
        </p:spPr>
        <p:txBody>
          <a:bodyPr>
            <a:spAutoFit/>
          </a:bodyPr>
          <a:lstStyle/>
          <a:p>
            <a:pPr marL="363855" indent="-363855">
              <a:lnSpc>
                <a:spcPct val="120000"/>
              </a:lnSpc>
              <a:spcBef>
                <a:spcPct val="30000"/>
              </a:spcBef>
              <a:buFont typeface="Wingdings" panose="05000000000000000000" pitchFamily="2" charset="2"/>
              <a:buNone/>
              <a:defRPr/>
            </a:pPr>
            <a:r>
              <a:rPr lang="en-US" altLang="zh-CN" sz="2800" b="1" dirty="0">
                <a:latin typeface="黑体" panose="02010609060101010101" pitchFamily="2" charset="-122"/>
                <a:ea typeface="黑体" panose="02010609060101010101" pitchFamily="2" charset="-122"/>
              </a:rPr>
              <a:t>3.</a:t>
            </a:r>
            <a:r>
              <a:rPr lang="zh-CN" altLang="en-US" sz="2800" b="1" dirty="0">
                <a:latin typeface="黑体" panose="02010609060101010101" pitchFamily="2" charset="-122"/>
                <a:ea typeface="黑体" panose="02010609060101010101" pitchFamily="2" charset="-122"/>
              </a:rPr>
              <a:t>对于表示年代、时间、百分数、货币、序数词的</a:t>
            </a:r>
            <a:r>
              <a:rPr lang="zh-CN" altLang="en-US" sz="2800" b="1" dirty="0">
                <a:latin typeface="Times New Roman" panose="02020603050405020304" pitchFamily="18" charset="0"/>
                <a:ea typeface="+mn-ea"/>
                <a:cs typeface="Times New Roman" panose="02020603050405020304" pitchFamily="18" charset="0"/>
              </a:rPr>
              <a:t>数字形态还原</a:t>
            </a:r>
            <a:endParaRPr lang="zh-CN" altLang="en-US" sz="2800" b="1" dirty="0">
              <a:latin typeface="Times New Roman" panose="02020603050405020304" pitchFamily="18" charset="0"/>
              <a:ea typeface="+mn-ea"/>
              <a:cs typeface="Times New Roman" panose="02020603050405020304" pitchFamily="18" charset="0"/>
            </a:endParaRPr>
          </a:p>
          <a:p>
            <a:pPr>
              <a:lnSpc>
                <a:spcPct val="120000"/>
              </a:lnSpc>
              <a:spcBef>
                <a:spcPct val="30000"/>
              </a:spcBef>
              <a:buFont typeface="Wingdings" panose="05000000000000000000" pitchFamily="2" charset="2"/>
              <a:buNone/>
              <a:defRPr/>
            </a:pPr>
            <a:r>
              <a:rPr lang="zh-CN" altLang="en-US" dirty="0">
                <a:latin typeface="Times New Roman" panose="02020603050405020304" pitchFamily="18" charset="0"/>
                <a:ea typeface="+mn-ea"/>
                <a:cs typeface="Times New Roman" panose="02020603050405020304" pitchFamily="18" charset="0"/>
              </a:rPr>
              <a:t>    1) 1990</a:t>
            </a:r>
            <a:r>
              <a:rPr lang="en-US" altLang="zh-CN" dirty="0">
                <a:latin typeface="Times New Roman" panose="02020603050405020304" pitchFamily="18" charset="0"/>
                <a:ea typeface="+mn-ea"/>
                <a:cs typeface="Times New Roman" panose="02020603050405020304" pitchFamily="18" charset="0"/>
              </a:rPr>
              <a:t>s </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 1990</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mn-ea"/>
                <a:cs typeface="Times New Roman" panose="02020603050405020304" pitchFamily="18" charset="0"/>
                <a:sym typeface="Symbol" panose="05050102010706020507" pitchFamily="18" charset="2"/>
              </a:rPr>
              <a:t>标明时间名词；</a:t>
            </a:r>
            <a:endParaRPr lang="zh-CN" altLang="en-US" b="1" dirty="0">
              <a:latin typeface="Times New Roman" panose="02020603050405020304" pitchFamily="18" charset="0"/>
              <a:ea typeface="+mn-ea"/>
              <a:cs typeface="Times New Roman" panose="02020603050405020304" pitchFamily="18" charset="0"/>
              <a:sym typeface="Symbol" panose="05050102010706020507" pitchFamily="18" charset="2"/>
            </a:endParaRPr>
          </a:p>
          <a:p>
            <a:pPr>
              <a:lnSpc>
                <a:spcPct val="120000"/>
              </a:lnSpc>
              <a:spcBef>
                <a:spcPct val="30000"/>
              </a:spcBef>
              <a:buFont typeface="Wingdings" panose="05000000000000000000" pitchFamily="2" charset="2"/>
              <a:buNone/>
              <a:defRPr/>
            </a:pP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    2) 8</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7th </a:t>
            </a:r>
            <a:r>
              <a:rPr lang="zh-CN" altLang="en-US" b="1" dirty="0">
                <a:latin typeface="Times New Roman" panose="02020603050405020304" pitchFamily="18" charset="0"/>
                <a:ea typeface="+mn-ea"/>
                <a:cs typeface="Times New Roman" panose="02020603050405020304" pitchFamily="18" charset="0"/>
                <a:sym typeface="Symbol" panose="05050102010706020507" pitchFamily="18" charset="2"/>
              </a:rPr>
              <a:t>去掉 </a:t>
            </a:r>
            <a:r>
              <a:rPr lang="en-US" altLang="zh-CN" dirty="0" err="1">
                <a:latin typeface="Times New Roman" panose="02020603050405020304" pitchFamily="18" charset="0"/>
                <a:ea typeface="+mn-ea"/>
                <a:cs typeface="Times New Roman" panose="02020603050405020304" pitchFamily="18" charset="0"/>
                <a:sym typeface="Symbol" panose="05050102010706020507" pitchFamily="18" charset="2"/>
              </a:rPr>
              <a:t>th</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mn-ea"/>
                <a:cs typeface="Times New Roman" panose="02020603050405020304" pitchFamily="18" charset="0"/>
                <a:sym typeface="Symbol" panose="05050102010706020507" pitchFamily="18" charset="2"/>
              </a:rPr>
              <a:t>后，记录该数字为序数词；</a:t>
            </a:r>
            <a:endParaRPr lang="zh-CN" altLang="en-US" b="1" dirty="0">
              <a:latin typeface="Times New Roman" panose="02020603050405020304" pitchFamily="18" charset="0"/>
              <a:ea typeface="+mn-ea"/>
              <a:cs typeface="Times New Roman" panose="02020603050405020304" pitchFamily="18" charset="0"/>
              <a:sym typeface="Symbol" panose="05050102010706020507" pitchFamily="18" charset="2"/>
            </a:endParaRPr>
          </a:p>
          <a:p>
            <a:pPr>
              <a:lnSpc>
                <a:spcPct val="120000"/>
              </a:lnSpc>
              <a:spcBef>
                <a:spcPct val="30000"/>
              </a:spcBef>
              <a:buFont typeface="Wingdings" panose="05000000000000000000" pitchFamily="2" charset="2"/>
              <a:buNone/>
              <a:defRPr/>
            </a:pP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3) $20 </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mn-ea"/>
                <a:cs typeface="Times New Roman" panose="02020603050405020304" pitchFamily="18" charset="0"/>
                <a:sym typeface="Symbol" panose="05050102010706020507" pitchFamily="18" charset="2"/>
              </a:rPr>
              <a:t>去掉</a:t>
            </a:r>
            <a:r>
              <a:rPr lang="zh-CN" altLang="en-US" dirty="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mn-ea"/>
                <a:cs typeface="Times New Roman" panose="02020603050405020304" pitchFamily="18" charset="0"/>
                <a:sym typeface="Symbol" panose="05050102010706020507" pitchFamily="18" charset="2"/>
              </a:rPr>
              <a:t>，记录该数字为名词</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20</a:t>
            </a:r>
            <a:r>
              <a:rPr lang="zh-CN" altLang="en-US" b="1" dirty="0">
                <a:latin typeface="Times New Roman" panose="02020603050405020304" pitchFamily="18" charset="0"/>
                <a:ea typeface="+mn-ea"/>
                <a:cs typeface="Times New Roman" panose="02020603050405020304" pitchFamily="18" charset="0"/>
                <a:sym typeface="Symbol" panose="05050102010706020507" pitchFamily="18" charset="2"/>
              </a:rPr>
              <a:t>美圆</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endParaRPr>
          </a:p>
          <a:p>
            <a:pPr>
              <a:lnSpc>
                <a:spcPct val="120000"/>
              </a:lnSpc>
              <a:spcBef>
                <a:spcPct val="30000"/>
              </a:spcBef>
              <a:buFont typeface="Wingdings" panose="05000000000000000000" pitchFamily="2" charset="2"/>
              <a:buNone/>
              <a:defRPr/>
            </a:pPr>
            <a:r>
              <a:rPr lang="en-US" altLang="zh-CN" dirty="0">
                <a:latin typeface="Times New Roman" panose="02020603050405020304" pitchFamily="18" charset="0"/>
                <a:ea typeface="+mn-ea"/>
                <a:cs typeface="Times New Roman" panose="02020603050405020304" pitchFamily="18" charset="0"/>
                <a:sym typeface="Symbol" panose="05050102010706020507" pitchFamily="18" charset="2"/>
              </a:rPr>
              <a:t>    4) 98.5%  98.5</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mn-ea"/>
                <a:cs typeface="Times New Roman" panose="02020603050405020304" pitchFamily="18" charset="0"/>
                <a:sym typeface="Symbol" panose="05050102010706020507" pitchFamily="18" charset="2"/>
              </a:rPr>
              <a:t>作为一个数词。</a:t>
            </a:r>
            <a:endParaRPr lang="zh-CN" altLang="en-US" b="1" dirty="0">
              <a:latin typeface="Times New Roman" panose="02020603050405020304" pitchFamily="18" charset="0"/>
              <a:ea typeface="+mn-ea"/>
              <a:cs typeface="Times New Roman" panose="02020603050405020304" pitchFamily="18" charset="0"/>
            </a:endParaRPr>
          </a:p>
          <a:p>
            <a:pPr>
              <a:spcBef>
                <a:spcPct val="30000"/>
              </a:spcBef>
              <a:buFont typeface="Wingdings" panose="05000000000000000000" pitchFamily="2" charset="2"/>
              <a:buNone/>
              <a:defRPr/>
            </a:pPr>
            <a:r>
              <a:rPr lang="en-US" altLang="zh-CN" sz="2800" dirty="0">
                <a:latin typeface="Times New Roman" panose="02020603050405020304" pitchFamily="18" charset="0"/>
                <a:ea typeface="宋体" panose="02010600030101010101" pitchFamily="2" charset="-122"/>
              </a:rPr>
              <a:t>	        </a:t>
            </a:r>
            <a:endParaRPr lang="en-US" altLang="zh-CN" sz="2800" dirty="0">
              <a:latin typeface="Times New Roman" panose="02020603050405020304" pitchFamily="18" charset="0"/>
              <a:ea typeface="宋体" panose="02010600030101010101" pitchFamily="2" charset="-12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p:txBody>
          <a:bodyPr wrap="square" lIns="91440" tIns="45720" rIns="91440" bIns="45720" anchor="ctr"/>
          <a:p>
            <a:r>
              <a:rPr lang="zh-CN" altLang="en-US" sz="3600">
                <a:latin typeface="楷体" panose="02010609060101010101" pitchFamily="49" charset="-122"/>
              </a:rPr>
              <a:t>模型分解</a:t>
            </a:r>
            <a:endParaRPr lang="zh-CN" altLang="en-US" sz="3600">
              <a:latin typeface="楷体" panose="02010609060101010101" pitchFamily="49" charset="-122"/>
            </a:endParaRPr>
          </a:p>
        </p:txBody>
      </p:sp>
      <p:sp>
        <p:nvSpPr>
          <p:cNvPr id="21507" name="内容占位符 2"/>
          <p:cNvSpPr>
            <a:spLocks noGrp="1"/>
          </p:cNvSpPr>
          <p:nvPr>
            <p:ph idx="4294967295"/>
          </p:nvPr>
        </p:nvSpPr>
        <p:spPr>
          <a:xfrm>
            <a:off x="468313" y="1628775"/>
            <a:ext cx="8229600" cy="4679950"/>
          </a:xfrm>
        </p:spPr>
        <p:txBody>
          <a:bodyPr wrap="square" lIns="91440" tIns="45720" rIns="91440" bIns="45720" anchor="t"/>
          <a:p>
            <a:pPr>
              <a:lnSpc>
                <a:spcPct val="90000"/>
              </a:lnSpc>
            </a:pPr>
            <a:r>
              <a:rPr lang="zh-CN" altLang="en-US" sz="3000" dirty="0"/>
              <a:t>另外一个角度：图模型</a:t>
            </a:r>
            <a:endParaRPr lang="en-US" altLang="zh-CN" sz="3000" dirty="0"/>
          </a:p>
          <a:p>
            <a:pPr>
              <a:lnSpc>
                <a:spcPct val="90000"/>
              </a:lnSpc>
              <a:buNone/>
            </a:pPr>
            <a:r>
              <a:rPr lang="en-US" altLang="zh-CN" sz="2400" dirty="0"/>
              <a:t>P(Q) = P(</a:t>
            </a:r>
            <a:r>
              <a:rPr lang="en-US" altLang="zh-CN" sz="2400" dirty="0" err="1"/>
              <a:t>q</a:t>
            </a:r>
            <a:r>
              <a:rPr lang="en-US" altLang="zh-CN" sz="2400" baseline="-25000" dirty="0" err="1"/>
              <a:t>1</a:t>
            </a:r>
            <a:r>
              <a:rPr lang="en-US" altLang="zh-CN" sz="2400" dirty="0"/>
              <a:t>,…, </a:t>
            </a:r>
            <a:r>
              <a:rPr lang="en-US" altLang="zh-CN" sz="2400" dirty="0" err="1"/>
              <a:t>q</a:t>
            </a:r>
            <a:r>
              <a:rPr lang="en-US" altLang="zh-CN" sz="2400" baseline="-25000" dirty="0" err="1"/>
              <a:t>n</a:t>
            </a:r>
            <a:r>
              <a:rPr lang="en-US" altLang="zh-CN" sz="2400" dirty="0"/>
              <a:t>) ≈ P(</a:t>
            </a:r>
            <a:r>
              <a:rPr lang="en-US" altLang="zh-CN" sz="2400" dirty="0" err="1"/>
              <a:t>q</a:t>
            </a:r>
            <a:r>
              <a:rPr lang="en-US" altLang="zh-CN" sz="2400" baseline="-25000" dirty="0" err="1"/>
              <a:t>1</a:t>
            </a:r>
            <a:r>
              <a:rPr lang="en-US" altLang="zh-CN" sz="2400" dirty="0"/>
              <a:t>) P(</a:t>
            </a:r>
            <a:r>
              <a:rPr lang="en-US" altLang="zh-CN" sz="2400" dirty="0" err="1"/>
              <a:t>q</a:t>
            </a:r>
            <a:r>
              <a:rPr lang="en-US" altLang="zh-CN" sz="2400" baseline="-25000" dirty="0" err="1"/>
              <a:t>2</a:t>
            </a:r>
            <a:r>
              <a:rPr lang="en-US" altLang="zh-CN" sz="2400" dirty="0" err="1"/>
              <a:t>|q</a:t>
            </a:r>
            <a:r>
              <a:rPr lang="en-US" altLang="zh-CN" sz="2400" baseline="-25000" dirty="0" err="1"/>
              <a:t>1</a:t>
            </a:r>
            <a:r>
              <a:rPr lang="en-US" altLang="zh-CN" sz="2400" dirty="0"/>
              <a:t>) P(</a:t>
            </a:r>
            <a:r>
              <a:rPr lang="en-US" altLang="zh-CN" sz="2400" dirty="0" err="1"/>
              <a:t>q</a:t>
            </a:r>
            <a:r>
              <a:rPr lang="en-US" altLang="zh-CN" sz="2400" baseline="-25000" dirty="0" err="1"/>
              <a:t>3</a:t>
            </a:r>
            <a:r>
              <a:rPr lang="en-US" altLang="zh-CN" sz="2400" dirty="0" err="1"/>
              <a:t>|q</a:t>
            </a:r>
            <a:r>
              <a:rPr lang="en-US" altLang="zh-CN" sz="2400" baseline="-25000" dirty="0" err="1"/>
              <a:t>2</a:t>
            </a:r>
            <a:r>
              <a:rPr lang="en-US" altLang="zh-CN" sz="2400" dirty="0"/>
              <a:t>)...P(</a:t>
            </a:r>
            <a:r>
              <a:rPr lang="en-US" altLang="zh-CN" sz="2400" dirty="0" err="1"/>
              <a:t>q</a:t>
            </a:r>
            <a:r>
              <a:rPr lang="en-US" altLang="zh-CN" sz="2400" baseline="-25000" dirty="0" err="1"/>
              <a:t>n</a:t>
            </a:r>
            <a:r>
              <a:rPr lang="en-US" altLang="zh-CN" sz="2400" dirty="0"/>
              <a:t>|</a:t>
            </a:r>
            <a:r>
              <a:rPr lang="en-US" altLang="zh-CN" sz="2400" dirty="0" err="1"/>
              <a:t>q</a:t>
            </a:r>
            <a:r>
              <a:rPr lang="en-US" altLang="zh-CN" sz="2400" baseline="-25000" dirty="0" err="1"/>
              <a:t>n</a:t>
            </a:r>
            <a:r>
              <a:rPr lang="en-US" altLang="zh-CN" sz="2400" baseline="-25000" dirty="0"/>
              <a:t>−1</a:t>
            </a:r>
            <a:r>
              <a:rPr lang="en-US" altLang="zh-CN" sz="2400" dirty="0"/>
              <a:t>)</a:t>
            </a:r>
            <a:endParaRPr lang="en-US" altLang="zh-CN" sz="2400" dirty="0"/>
          </a:p>
          <a:p>
            <a:pPr>
              <a:lnSpc>
                <a:spcPct val="90000"/>
              </a:lnSpc>
            </a:pPr>
            <a:endParaRPr lang="en-US" altLang="zh-CN" sz="3000" dirty="0">
              <a:solidFill>
                <a:srgbClr val="FF0000"/>
              </a:solidFill>
            </a:endParaRPr>
          </a:p>
          <a:p>
            <a:pPr>
              <a:lnSpc>
                <a:spcPct val="90000"/>
              </a:lnSpc>
            </a:pPr>
            <a:endParaRPr lang="en-US" altLang="zh-CN" sz="3000" dirty="0">
              <a:solidFill>
                <a:srgbClr val="FF0000"/>
              </a:solidFill>
            </a:endParaRPr>
          </a:p>
          <a:p>
            <a:pPr>
              <a:lnSpc>
                <a:spcPct val="90000"/>
              </a:lnSpc>
            </a:pPr>
            <a:endParaRPr lang="en-US" altLang="zh-CN" sz="2800" dirty="0"/>
          </a:p>
          <a:p>
            <a:pPr>
              <a:lnSpc>
                <a:spcPct val="90000"/>
              </a:lnSpc>
              <a:buNone/>
            </a:pPr>
            <a:r>
              <a:rPr lang="en-US" altLang="zh-CN" sz="2400" dirty="0"/>
              <a:t>P(</a:t>
            </a:r>
            <a:r>
              <a:rPr lang="en-US" altLang="zh-CN" sz="2400" dirty="0" err="1"/>
              <a:t>O|Q</a:t>
            </a:r>
            <a:r>
              <a:rPr lang="en-US" altLang="zh-CN" sz="2400" dirty="0"/>
              <a:t>) = P(</a:t>
            </a:r>
            <a:r>
              <a:rPr lang="en-US" altLang="zh-CN" sz="2400" dirty="0" err="1"/>
              <a:t>o</a:t>
            </a:r>
            <a:r>
              <a:rPr lang="en-US" altLang="zh-CN" sz="2400" baseline="-25000" dirty="0" err="1"/>
              <a:t>1</a:t>
            </a:r>
            <a:r>
              <a:rPr lang="en-US" altLang="zh-CN" sz="2400" dirty="0"/>
              <a:t>, …., </a:t>
            </a:r>
            <a:r>
              <a:rPr lang="en-US" altLang="zh-CN" sz="2400" dirty="0" err="1"/>
              <a:t>o</a:t>
            </a:r>
            <a:r>
              <a:rPr lang="en-US" altLang="zh-CN" sz="2400" baseline="-25000" dirty="0" err="1"/>
              <a:t>n</a:t>
            </a:r>
            <a:r>
              <a:rPr lang="en-US" altLang="zh-CN" sz="2400" dirty="0" err="1"/>
              <a:t>|q</a:t>
            </a:r>
            <a:r>
              <a:rPr lang="en-US" altLang="zh-CN" sz="2400" baseline="-25000" dirty="0" err="1"/>
              <a:t>1</a:t>
            </a:r>
            <a:r>
              <a:rPr lang="en-US" altLang="zh-CN" sz="2400" dirty="0"/>
              <a:t>,…, </a:t>
            </a:r>
            <a:r>
              <a:rPr lang="en-US" altLang="zh-CN" sz="2400" dirty="0" err="1"/>
              <a:t>q</a:t>
            </a:r>
            <a:r>
              <a:rPr lang="en-US" altLang="zh-CN" sz="2400" baseline="-25000" dirty="0" err="1"/>
              <a:t>n</a:t>
            </a:r>
            <a:r>
              <a:rPr lang="en-US" altLang="zh-CN" sz="2400" dirty="0"/>
              <a:t>) ≈ ∏</a:t>
            </a:r>
            <a:r>
              <a:rPr lang="en-US" altLang="zh-CN" sz="2400" baseline="-25000" dirty="0" err="1"/>
              <a:t>i</a:t>
            </a:r>
            <a:r>
              <a:rPr lang="en-US" altLang="zh-CN" sz="2400" dirty="0" err="1"/>
              <a:t>P</a:t>
            </a:r>
            <a:r>
              <a:rPr lang="en-US" altLang="zh-CN" sz="2400" dirty="0"/>
              <a:t>(</a:t>
            </a:r>
            <a:r>
              <a:rPr lang="en-US" altLang="zh-CN" sz="2400" dirty="0" err="1"/>
              <a:t>o</a:t>
            </a:r>
            <a:r>
              <a:rPr lang="en-US" altLang="zh-CN" sz="2400" baseline="-25000" dirty="0" err="1"/>
              <a:t>i</a:t>
            </a:r>
            <a:r>
              <a:rPr lang="en-US" altLang="zh-CN" sz="2400" dirty="0" err="1"/>
              <a:t>|q</a:t>
            </a:r>
            <a:r>
              <a:rPr lang="en-US" altLang="zh-CN" sz="2400" baseline="-25000" dirty="0" err="1"/>
              <a:t>i</a:t>
            </a:r>
            <a:r>
              <a:rPr lang="en-US" altLang="zh-CN" sz="2400" dirty="0"/>
              <a:t>)</a:t>
            </a:r>
            <a:endParaRPr lang="en-US" altLang="zh-CN" sz="2400" dirty="0"/>
          </a:p>
          <a:p>
            <a:pPr>
              <a:lnSpc>
                <a:spcPct val="90000"/>
              </a:lnSpc>
            </a:pPr>
            <a:endParaRPr lang="en-US" altLang="zh-CN" sz="3000" dirty="0">
              <a:solidFill>
                <a:srgbClr val="FF0000"/>
              </a:solidFill>
            </a:endParaRPr>
          </a:p>
          <a:p>
            <a:pPr>
              <a:lnSpc>
                <a:spcPct val="90000"/>
              </a:lnSpc>
            </a:pPr>
            <a:endParaRPr lang="en-US" altLang="zh-CN" sz="3000" dirty="0">
              <a:solidFill>
                <a:srgbClr val="FF0000"/>
              </a:solidFill>
            </a:endParaRPr>
          </a:p>
          <a:p>
            <a:pPr>
              <a:lnSpc>
                <a:spcPct val="90000"/>
              </a:lnSpc>
            </a:pPr>
            <a:endParaRPr lang="en-US" altLang="zh-CN" sz="3000" dirty="0">
              <a:solidFill>
                <a:srgbClr val="FF0000"/>
              </a:solidFill>
            </a:endParaRPr>
          </a:p>
          <a:p>
            <a:pPr>
              <a:lnSpc>
                <a:spcPct val="90000"/>
              </a:lnSpc>
            </a:pPr>
            <a:endParaRPr lang="en-US" altLang="zh-CN" sz="3000" dirty="0">
              <a:solidFill>
                <a:srgbClr val="FF0000"/>
              </a:solidFill>
            </a:endParaRPr>
          </a:p>
        </p:txBody>
      </p:sp>
      <p:grpSp>
        <p:nvGrpSpPr>
          <p:cNvPr id="16" name="组 15"/>
          <p:cNvGrpSpPr/>
          <p:nvPr/>
        </p:nvGrpSpPr>
        <p:grpSpPr>
          <a:xfrm>
            <a:off x="1908175" y="2924175"/>
            <a:ext cx="4895850" cy="649288"/>
            <a:chOff x="1907704" y="2564904"/>
            <a:chExt cx="4896544" cy="648072"/>
          </a:xfrm>
        </p:grpSpPr>
        <p:sp>
          <p:nvSpPr>
            <p:cNvPr id="24580" name="椭圆 2"/>
            <p:cNvSpPr/>
            <p:nvPr/>
          </p:nvSpPr>
          <p:spPr>
            <a:xfrm>
              <a:off x="1907704" y="2564904"/>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1</a:t>
              </a:r>
              <a:endParaRPr lang="zh-CN" altLang="en-US" baseline="-25000">
                <a:latin typeface="Arial" panose="020B0604020202020204" pitchFamily="34" charset="0"/>
                <a:ea typeface="宋体" panose="02010600030101010101" pitchFamily="2" charset="-122"/>
              </a:endParaRPr>
            </a:p>
          </p:txBody>
        </p:sp>
        <p:sp>
          <p:nvSpPr>
            <p:cNvPr id="24581" name="椭圆 9"/>
            <p:cNvSpPr/>
            <p:nvPr/>
          </p:nvSpPr>
          <p:spPr>
            <a:xfrm>
              <a:off x="2915816" y="2564904"/>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2</a:t>
              </a:r>
              <a:endParaRPr lang="zh-CN" altLang="en-US" baseline="-25000">
                <a:latin typeface="Arial" panose="020B0604020202020204" pitchFamily="34" charset="0"/>
                <a:ea typeface="宋体" panose="02010600030101010101" pitchFamily="2" charset="-122"/>
              </a:endParaRPr>
            </a:p>
          </p:txBody>
        </p:sp>
        <p:sp>
          <p:nvSpPr>
            <p:cNvPr id="24582" name="椭圆 10"/>
            <p:cNvSpPr/>
            <p:nvPr/>
          </p:nvSpPr>
          <p:spPr>
            <a:xfrm>
              <a:off x="5076056" y="2564904"/>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sz="1400">
                  <a:latin typeface="Arial" panose="020B0604020202020204" pitchFamily="34" charset="0"/>
                  <a:ea typeface="宋体" panose="02010600030101010101" pitchFamily="2" charset="-122"/>
                </a:rPr>
                <a:t>q</a:t>
              </a:r>
              <a:r>
                <a:rPr lang="en-US" altLang="zh-CN" sz="1400" baseline="-25000">
                  <a:latin typeface="Arial" panose="020B0604020202020204" pitchFamily="34" charset="0"/>
                  <a:ea typeface="宋体" panose="02010600030101010101" pitchFamily="2" charset="-122"/>
                </a:rPr>
                <a:t>n-1</a:t>
              </a:r>
              <a:endParaRPr lang="zh-CN" altLang="en-US" sz="1400" baseline="-25000">
                <a:latin typeface="Arial" panose="020B0604020202020204" pitchFamily="34" charset="0"/>
                <a:ea typeface="宋体" panose="02010600030101010101" pitchFamily="2" charset="-122"/>
              </a:endParaRPr>
            </a:p>
          </p:txBody>
        </p:sp>
        <p:sp>
          <p:nvSpPr>
            <p:cNvPr id="24583" name="椭圆 11"/>
            <p:cNvSpPr/>
            <p:nvPr/>
          </p:nvSpPr>
          <p:spPr>
            <a:xfrm>
              <a:off x="6156176" y="2564904"/>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n</a:t>
              </a:r>
              <a:endParaRPr lang="zh-CN" altLang="en-US" baseline="-25000">
                <a:latin typeface="Arial" panose="020B0604020202020204" pitchFamily="34" charset="0"/>
                <a:ea typeface="宋体" panose="02010600030101010101" pitchFamily="2" charset="-122"/>
              </a:endParaRPr>
            </a:p>
          </p:txBody>
        </p:sp>
        <p:cxnSp>
          <p:nvCxnSpPr>
            <p:cNvPr id="24584" name="直线箭头连接符 4"/>
            <p:cNvCxnSpPr>
              <a:stCxn id="24580" idx="6"/>
              <a:endCxn id="24581" idx="2"/>
            </p:cNvCxnSpPr>
            <p:nvPr/>
          </p:nvCxnSpPr>
          <p:spPr>
            <a:xfrm>
              <a:off x="2555776" y="2888940"/>
              <a:ext cx="360040" cy="0"/>
            </a:xfrm>
            <a:prstGeom prst="straightConnector1">
              <a:avLst/>
            </a:prstGeom>
            <a:ln w="9525" cap="flat" cmpd="sng">
              <a:solidFill>
                <a:schemeClr val="tx1"/>
              </a:solidFill>
              <a:prstDash val="solid"/>
              <a:round/>
              <a:headEnd type="none" w="med" len="med"/>
              <a:tailEnd type="arrow" w="med" len="med"/>
            </a:ln>
          </p:spPr>
        </p:cxnSp>
        <p:cxnSp>
          <p:nvCxnSpPr>
            <p:cNvPr id="24585" name="直线箭头连接符 14"/>
            <p:cNvCxnSpPr/>
            <p:nvPr/>
          </p:nvCxnSpPr>
          <p:spPr>
            <a:xfrm>
              <a:off x="3590624" y="2898208"/>
              <a:ext cx="360040" cy="0"/>
            </a:xfrm>
            <a:prstGeom prst="straightConnector1">
              <a:avLst/>
            </a:prstGeom>
            <a:ln w="9525" cap="flat" cmpd="sng">
              <a:solidFill>
                <a:schemeClr val="tx1"/>
              </a:solidFill>
              <a:prstDash val="solid"/>
              <a:round/>
              <a:headEnd type="none" w="med" len="med"/>
              <a:tailEnd type="arrow" w="med" len="med"/>
            </a:ln>
          </p:spPr>
        </p:cxnSp>
        <p:cxnSp>
          <p:nvCxnSpPr>
            <p:cNvPr id="24586" name="直线箭头连接符 12"/>
            <p:cNvCxnSpPr>
              <a:stCxn id="24582" idx="6"/>
              <a:endCxn id="24583" idx="2"/>
            </p:cNvCxnSpPr>
            <p:nvPr/>
          </p:nvCxnSpPr>
          <p:spPr>
            <a:xfrm>
              <a:off x="5724128" y="2888940"/>
              <a:ext cx="432048" cy="0"/>
            </a:xfrm>
            <a:prstGeom prst="straightConnector1">
              <a:avLst/>
            </a:prstGeom>
            <a:ln w="9525" cap="flat" cmpd="sng">
              <a:solidFill>
                <a:schemeClr val="tx1"/>
              </a:solidFill>
              <a:prstDash val="solid"/>
              <a:round/>
              <a:headEnd type="none" w="med" len="med"/>
              <a:tailEnd type="arrow" w="med" len="med"/>
            </a:ln>
          </p:spPr>
        </p:cxnSp>
        <p:sp>
          <p:nvSpPr>
            <p:cNvPr id="24587" name="文本框 13"/>
            <p:cNvSpPr txBox="1"/>
            <p:nvPr/>
          </p:nvSpPr>
          <p:spPr>
            <a:xfrm>
              <a:off x="3923928" y="2636912"/>
              <a:ext cx="432048" cy="369332"/>
            </a:xfrm>
            <a:prstGeom prst="rect">
              <a:avLst/>
            </a:prstGeom>
            <a:noFill/>
            <a:ln w="9525">
              <a:noFill/>
            </a:ln>
          </p:spPr>
          <p:txBody>
            <a:bodyPr anchor="t">
              <a:spAutoFit/>
            </a:bodyPr>
            <a:p>
              <a:pPr algn="ctr"/>
              <a:r>
                <a:rPr lang="en-US" altLang="zh-CN">
                  <a:latin typeface="Calibri" panose="020F0502020204030204" pitchFamily="34" charset="0"/>
                  <a:ea typeface="楷体" panose="02010609060101010101" pitchFamily="49" charset="-122"/>
                </a:rPr>
                <a:t>…</a:t>
              </a:r>
              <a:endParaRPr lang="zh-CN" altLang="en-US">
                <a:latin typeface="Arial" panose="020B0604020202020204" pitchFamily="34" charset="0"/>
                <a:ea typeface="宋体" panose="02010600030101010101" pitchFamily="2" charset="-122"/>
              </a:endParaRPr>
            </a:p>
          </p:txBody>
        </p:sp>
        <p:cxnSp>
          <p:nvCxnSpPr>
            <p:cNvPr id="24588" name="直线箭头连接符 18"/>
            <p:cNvCxnSpPr/>
            <p:nvPr/>
          </p:nvCxnSpPr>
          <p:spPr>
            <a:xfrm>
              <a:off x="4716016" y="2893040"/>
              <a:ext cx="360040" cy="0"/>
            </a:xfrm>
            <a:prstGeom prst="straightConnector1">
              <a:avLst/>
            </a:prstGeom>
            <a:ln w="9525" cap="flat" cmpd="sng">
              <a:solidFill>
                <a:schemeClr val="tx1"/>
              </a:solidFill>
              <a:prstDash val="solid"/>
              <a:round/>
              <a:headEnd type="none" w="med" len="med"/>
              <a:tailEnd type="arrow" w="med" len="med"/>
            </a:ln>
          </p:spPr>
        </p:cxnSp>
      </p:grpSp>
      <p:grpSp>
        <p:nvGrpSpPr>
          <p:cNvPr id="21510" name="组 21509"/>
          <p:cNvGrpSpPr/>
          <p:nvPr/>
        </p:nvGrpSpPr>
        <p:grpSpPr>
          <a:xfrm>
            <a:off x="1908175" y="4724400"/>
            <a:ext cx="4895850" cy="1584325"/>
            <a:chOff x="1907704" y="4077072"/>
            <a:chExt cx="4896544" cy="1584176"/>
          </a:xfrm>
        </p:grpSpPr>
        <p:sp>
          <p:nvSpPr>
            <p:cNvPr id="24590" name="椭圆 61"/>
            <p:cNvSpPr/>
            <p:nvPr/>
          </p:nvSpPr>
          <p:spPr>
            <a:xfrm>
              <a:off x="1907704" y="5013176"/>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o</a:t>
              </a:r>
              <a:r>
                <a:rPr lang="en-US" altLang="zh-CN" baseline="-25000">
                  <a:latin typeface="Arial" panose="020B0604020202020204" pitchFamily="34" charset="0"/>
                  <a:ea typeface="宋体" panose="02010600030101010101" pitchFamily="2" charset="-122"/>
                </a:rPr>
                <a:t>1</a:t>
              </a:r>
              <a:endParaRPr lang="zh-CN" altLang="en-US" baseline="-25000">
                <a:latin typeface="Arial" panose="020B0604020202020204" pitchFamily="34" charset="0"/>
                <a:ea typeface="宋体" panose="02010600030101010101" pitchFamily="2" charset="-122"/>
              </a:endParaRPr>
            </a:p>
          </p:txBody>
        </p:sp>
        <p:sp>
          <p:nvSpPr>
            <p:cNvPr id="24591" name="椭圆 62"/>
            <p:cNvSpPr/>
            <p:nvPr/>
          </p:nvSpPr>
          <p:spPr>
            <a:xfrm>
              <a:off x="2915816" y="5013176"/>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o</a:t>
              </a:r>
              <a:r>
                <a:rPr lang="en-US" altLang="zh-CN" baseline="-25000">
                  <a:latin typeface="Arial" panose="020B0604020202020204" pitchFamily="34" charset="0"/>
                  <a:ea typeface="宋体" panose="02010600030101010101" pitchFamily="2" charset="-122"/>
                </a:rPr>
                <a:t>2</a:t>
              </a:r>
              <a:endParaRPr lang="zh-CN" altLang="en-US" baseline="-25000">
                <a:latin typeface="Arial" panose="020B0604020202020204" pitchFamily="34" charset="0"/>
                <a:ea typeface="宋体" panose="02010600030101010101" pitchFamily="2" charset="-122"/>
              </a:endParaRPr>
            </a:p>
          </p:txBody>
        </p:sp>
        <p:sp>
          <p:nvSpPr>
            <p:cNvPr id="24592" name="椭圆 63"/>
            <p:cNvSpPr/>
            <p:nvPr/>
          </p:nvSpPr>
          <p:spPr>
            <a:xfrm>
              <a:off x="5076056" y="5013176"/>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sz="1400">
                  <a:latin typeface="Arial" panose="020B0604020202020204" pitchFamily="34" charset="0"/>
                  <a:ea typeface="宋体" panose="02010600030101010101" pitchFamily="2" charset="-122"/>
                </a:rPr>
                <a:t>o</a:t>
              </a:r>
              <a:r>
                <a:rPr lang="en-US" altLang="zh-CN" sz="1400" baseline="-25000">
                  <a:latin typeface="Arial" panose="020B0604020202020204" pitchFamily="34" charset="0"/>
                  <a:ea typeface="宋体" panose="02010600030101010101" pitchFamily="2" charset="-122"/>
                </a:rPr>
                <a:t>n-1</a:t>
              </a:r>
              <a:endParaRPr lang="zh-CN" altLang="en-US" sz="1400" baseline="-25000">
                <a:latin typeface="Arial" panose="020B0604020202020204" pitchFamily="34" charset="0"/>
                <a:ea typeface="宋体" panose="02010600030101010101" pitchFamily="2" charset="-122"/>
              </a:endParaRPr>
            </a:p>
          </p:txBody>
        </p:sp>
        <p:sp>
          <p:nvSpPr>
            <p:cNvPr id="24593" name="椭圆 64"/>
            <p:cNvSpPr/>
            <p:nvPr/>
          </p:nvSpPr>
          <p:spPr>
            <a:xfrm>
              <a:off x="6156176" y="5013176"/>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o</a:t>
              </a:r>
              <a:r>
                <a:rPr lang="en-US" altLang="zh-CN" baseline="-25000">
                  <a:latin typeface="Arial" panose="020B0604020202020204" pitchFamily="34" charset="0"/>
                  <a:ea typeface="宋体" panose="02010600030101010101" pitchFamily="2" charset="-122"/>
                </a:rPr>
                <a:t>n</a:t>
              </a:r>
              <a:endParaRPr lang="zh-CN" altLang="en-US" baseline="-25000">
                <a:latin typeface="Arial" panose="020B0604020202020204" pitchFamily="34" charset="0"/>
                <a:ea typeface="宋体" panose="02010600030101010101" pitchFamily="2" charset="-122"/>
              </a:endParaRPr>
            </a:p>
          </p:txBody>
        </p:sp>
        <p:sp>
          <p:nvSpPr>
            <p:cNvPr id="24594" name="文本框 68"/>
            <p:cNvSpPr txBox="1"/>
            <p:nvPr/>
          </p:nvSpPr>
          <p:spPr>
            <a:xfrm>
              <a:off x="3923928" y="5085184"/>
              <a:ext cx="432048" cy="369332"/>
            </a:xfrm>
            <a:prstGeom prst="rect">
              <a:avLst/>
            </a:prstGeom>
            <a:noFill/>
            <a:ln w="9525">
              <a:noFill/>
            </a:ln>
          </p:spPr>
          <p:txBody>
            <a:bodyPr anchor="t">
              <a:spAutoFit/>
            </a:bodyPr>
            <a:p>
              <a:pPr algn="ctr"/>
              <a:r>
                <a:rPr lang="en-US" altLang="zh-CN">
                  <a:latin typeface="Calibri" panose="020F0502020204030204" pitchFamily="34" charset="0"/>
                  <a:ea typeface="楷体" panose="02010609060101010101" pitchFamily="49" charset="-122"/>
                </a:rPr>
                <a:t>…</a:t>
              </a:r>
              <a:endParaRPr lang="zh-CN" altLang="en-US">
                <a:latin typeface="Arial" panose="020B0604020202020204" pitchFamily="34" charset="0"/>
                <a:ea typeface="宋体" panose="02010600030101010101" pitchFamily="2" charset="-122"/>
              </a:endParaRPr>
            </a:p>
          </p:txBody>
        </p:sp>
        <p:sp>
          <p:nvSpPr>
            <p:cNvPr id="24595" name="椭圆 70"/>
            <p:cNvSpPr/>
            <p:nvPr/>
          </p:nvSpPr>
          <p:spPr>
            <a:xfrm>
              <a:off x="1907704" y="4077072"/>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1</a:t>
              </a:r>
              <a:endParaRPr lang="zh-CN" altLang="en-US" baseline="-25000">
                <a:latin typeface="Arial" panose="020B0604020202020204" pitchFamily="34" charset="0"/>
                <a:ea typeface="宋体" panose="02010600030101010101" pitchFamily="2" charset="-122"/>
              </a:endParaRPr>
            </a:p>
          </p:txBody>
        </p:sp>
        <p:sp>
          <p:nvSpPr>
            <p:cNvPr id="24596" name="椭圆 71"/>
            <p:cNvSpPr/>
            <p:nvPr/>
          </p:nvSpPr>
          <p:spPr>
            <a:xfrm>
              <a:off x="2915816" y="4077072"/>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2</a:t>
              </a:r>
              <a:endParaRPr lang="zh-CN" altLang="en-US" baseline="-25000">
                <a:latin typeface="Arial" panose="020B0604020202020204" pitchFamily="34" charset="0"/>
                <a:ea typeface="宋体" panose="02010600030101010101" pitchFamily="2" charset="-122"/>
              </a:endParaRPr>
            </a:p>
          </p:txBody>
        </p:sp>
        <p:sp>
          <p:nvSpPr>
            <p:cNvPr id="24597" name="椭圆 72"/>
            <p:cNvSpPr/>
            <p:nvPr/>
          </p:nvSpPr>
          <p:spPr>
            <a:xfrm>
              <a:off x="5076056" y="4077072"/>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sz="1400">
                  <a:latin typeface="Arial" panose="020B0604020202020204" pitchFamily="34" charset="0"/>
                  <a:ea typeface="宋体" panose="02010600030101010101" pitchFamily="2" charset="-122"/>
                </a:rPr>
                <a:t>q</a:t>
              </a:r>
              <a:r>
                <a:rPr lang="en-US" altLang="zh-CN" sz="1400" baseline="-25000">
                  <a:latin typeface="Arial" panose="020B0604020202020204" pitchFamily="34" charset="0"/>
                  <a:ea typeface="宋体" panose="02010600030101010101" pitchFamily="2" charset="-122"/>
                </a:rPr>
                <a:t>n-1</a:t>
              </a:r>
              <a:endParaRPr lang="zh-CN" altLang="en-US" sz="1400" baseline="-25000">
                <a:latin typeface="Arial" panose="020B0604020202020204" pitchFamily="34" charset="0"/>
                <a:ea typeface="宋体" panose="02010600030101010101" pitchFamily="2" charset="-122"/>
              </a:endParaRPr>
            </a:p>
          </p:txBody>
        </p:sp>
        <p:sp>
          <p:nvSpPr>
            <p:cNvPr id="24598" name="椭圆 73"/>
            <p:cNvSpPr/>
            <p:nvPr/>
          </p:nvSpPr>
          <p:spPr>
            <a:xfrm>
              <a:off x="6156176" y="4077072"/>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n</a:t>
              </a:r>
              <a:endParaRPr lang="zh-CN" altLang="en-US" baseline="-25000">
                <a:latin typeface="Arial" panose="020B0604020202020204" pitchFamily="34" charset="0"/>
                <a:ea typeface="宋体" panose="02010600030101010101" pitchFamily="2" charset="-122"/>
              </a:endParaRPr>
            </a:p>
          </p:txBody>
        </p:sp>
        <p:sp>
          <p:nvSpPr>
            <p:cNvPr id="24599" name="文本框 74"/>
            <p:cNvSpPr txBox="1"/>
            <p:nvPr/>
          </p:nvSpPr>
          <p:spPr>
            <a:xfrm>
              <a:off x="3923928" y="4149080"/>
              <a:ext cx="432048" cy="369332"/>
            </a:xfrm>
            <a:prstGeom prst="rect">
              <a:avLst/>
            </a:prstGeom>
            <a:noFill/>
            <a:ln w="9525">
              <a:noFill/>
            </a:ln>
          </p:spPr>
          <p:txBody>
            <a:bodyPr anchor="t">
              <a:spAutoFit/>
            </a:bodyPr>
            <a:p>
              <a:pPr algn="ctr"/>
              <a:r>
                <a:rPr lang="en-US" altLang="zh-CN">
                  <a:latin typeface="Calibri" panose="020F0502020204030204" pitchFamily="34" charset="0"/>
                  <a:ea typeface="楷体" panose="02010609060101010101" pitchFamily="49" charset="-122"/>
                </a:rPr>
                <a:t>…</a:t>
              </a:r>
              <a:endParaRPr lang="zh-CN" altLang="en-US">
                <a:latin typeface="Arial" panose="020B0604020202020204" pitchFamily="34" charset="0"/>
                <a:ea typeface="宋体" panose="02010600030101010101" pitchFamily="2" charset="-122"/>
              </a:endParaRPr>
            </a:p>
          </p:txBody>
        </p:sp>
        <p:cxnSp>
          <p:nvCxnSpPr>
            <p:cNvPr id="24600" name="直线箭头连接符 17"/>
            <p:cNvCxnSpPr>
              <a:stCxn id="24595" idx="4"/>
              <a:endCxn id="24590" idx="0"/>
            </p:cNvCxnSpPr>
            <p:nvPr/>
          </p:nvCxnSpPr>
          <p:spPr>
            <a:xfrm>
              <a:off x="2231740" y="4725144"/>
              <a:ext cx="0" cy="288032"/>
            </a:xfrm>
            <a:prstGeom prst="straightConnector1">
              <a:avLst/>
            </a:prstGeom>
            <a:ln w="9525" cap="flat" cmpd="sng">
              <a:solidFill>
                <a:schemeClr val="tx1"/>
              </a:solidFill>
              <a:prstDash val="solid"/>
              <a:round/>
              <a:headEnd type="none" w="med" len="med"/>
              <a:tailEnd type="arrow" w="med" len="med"/>
            </a:ln>
          </p:spPr>
        </p:cxnSp>
        <p:cxnSp>
          <p:nvCxnSpPr>
            <p:cNvPr id="24601" name="直线箭头连接符 21503"/>
            <p:cNvCxnSpPr>
              <a:stCxn id="24596" idx="4"/>
              <a:endCxn id="24591" idx="0"/>
            </p:cNvCxnSpPr>
            <p:nvPr/>
          </p:nvCxnSpPr>
          <p:spPr>
            <a:xfrm>
              <a:off x="3239852" y="4725144"/>
              <a:ext cx="0" cy="288032"/>
            </a:xfrm>
            <a:prstGeom prst="straightConnector1">
              <a:avLst/>
            </a:prstGeom>
            <a:ln w="9525" cap="flat" cmpd="sng">
              <a:solidFill>
                <a:schemeClr val="tx1"/>
              </a:solidFill>
              <a:prstDash val="solid"/>
              <a:round/>
              <a:headEnd type="none" w="med" len="med"/>
              <a:tailEnd type="arrow" w="med" len="med"/>
            </a:ln>
          </p:spPr>
        </p:cxnSp>
        <p:cxnSp>
          <p:nvCxnSpPr>
            <p:cNvPr id="24602" name="直线箭头连接符 21505"/>
            <p:cNvCxnSpPr>
              <a:stCxn id="24597" idx="4"/>
              <a:endCxn id="24592" idx="0"/>
            </p:cNvCxnSpPr>
            <p:nvPr/>
          </p:nvCxnSpPr>
          <p:spPr>
            <a:xfrm>
              <a:off x="5400092" y="4725144"/>
              <a:ext cx="0" cy="288032"/>
            </a:xfrm>
            <a:prstGeom prst="straightConnector1">
              <a:avLst/>
            </a:prstGeom>
            <a:ln w="9525" cap="flat" cmpd="sng">
              <a:solidFill>
                <a:schemeClr val="tx1"/>
              </a:solidFill>
              <a:prstDash val="solid"/>
              <a:round/>
              <a:headEnd type="none" w="med" len="med"/>
              <a:tailEnd type="arrow" w="med" len="med"/>
            </a:ln>
          </p:spPr>
        </p:cxnSp>
        <p:cxnSp>
          <p:nvCxnSpPr>
            <p:cNvPr id="24603" name="直线箭头连接符 21508"/>
            <p:cNvCxnSpPr>
              <a:stCxn id="24598" idx="4"/>
              <a:endCxn id="24593" idx="0"/>
            </p:cNvCxnSpPr>
            <p:nvPr/>
          </p:nvCxnSpPr>
          <p:spPr>
            <a:xfrm>
              <a:off x="6480212" y="4725144"/>
              <a:ext cx="0" cy="288032"/>
            </a:xfrm>
            <a:prstGeom prst="straightConnector1">
              <a:avLst/>
            </a:prstGeom>
            <a:ln w="9525" cap="flat" cmpd="sng">
              <a:solidFill>
                <a:schemeClr val="tx1"/>
              </a:solidFill>
              <a:prstDash val="solid"/>
              <a:round/>
              <a:headEnd type="none" w="med" len="med"/>
              <a:tailEnd type="arrow" w="med" len="med"/>
            </a:ln>
          </p:spPr>
        </p:cxnSp>
      </p:grpSp>
      <p:sp>
        <p:nvSpPr>
          <p:cNvPr id="21511" name="云形标注 21510"/>
          <p:cNvSpPr/>
          <p:nvPr/>
        </p:nvSpPr>
        <p:spPr>
          <a:xfrm>
            <a:off x="7086600" y="2349500"/>
            <a:ext cx="2052638" cy="792163"/>
          </a:xfrm>
          <a:prstGeom prst="cloudCallout">
            <a:avLst>
              <a:gd name="adj1" fmla="val -59926"/>
              <a:gd name="adj2" fmla="val 59125"/>
            </a:avLst>
          </a:prstGeom>
          <a:solidFill>
            <a:schemeClr val="accent1"/>
          </a:solidFill>
          <a:ln w="9525" cap="flat" cmpd="sng">
            <a:solidFill>
              <a:schemeClr val="tx1"/>
            </a:solidFill>
            <a:prstDash val="solid"/>
            <a:round/>
            <a:headEnd type="none" w="med" len="med"/>
            <a:tailEnd type="none" w="med" len="med"/>
          </a:ln>
        </p:spPr>
        <p:txBody>
          <a:bodyPr anchor="t"/>
          <a:p>
            <a:pPr algn="ctr"/>
            <a:r>
              <a:rPr lang="zh-CN" altLang="en-US">
                <a:latin typeface="Arial" panose="020B0604020202020204" pitchFamily="34" charset="0"/>
                <a:ea typeface="宋体" panose="02010600030101010101" pitchFamily="2" charset="-122"/>
              </a:rPr>
              <a:t>马尔可夫链</a:t>
            </a:r>
            <a:endParaRPr lang="zh-CN" altLang="en-US">
              <a:latin typeface="Arial" panose="020B0604020202020204" pitchFamily="34" charset="0"/>
              <a:ea typeface="宋体" panose="02010600030101010101" pitchFamily="2" charset="-122"/>
            </a:endParaRPr>
          </a:p>
        </p:txBody>
      </p:sp>
      <p:sp>
        <p:nvSpPr>
          <p:cNvPr id="24605" name="矩形 3"/>
          <p:cNvSpPr/>
          <p:nvPr/>
        </p:nvSpPr>
        <p:spPr>
          <a:xfrm>
            <a:off x="1804988" y="1052513"/>
            <a:ext cx="5319712" cy="461962"/>
          </a:xfrm>
          <a:prstGeom prst="rect">
            <a:avLst/>
          </a:prstGeom>
          <a:noFill/>
          <a:ln w="9525">
            <a:noFill/>
          </a:ln>
        </p:spPr>
        <p:txBody>
          <a:bodyPr wrap="none" anchor="t">
            <a:spAutoFit/>
          </a:bodyPr>
          <a:p>
            <a:pPr algn="ctr"/>
            <a:r>
              <a:rPr lang="en-US" altLang="zh-CN" sz="2400">
                <a:latin typeface="Calibri" panose="020F0502020204030204" pitchFamily="34" charset="0"/>
                <a:ea typeface="宋体" panose="02010600030101010101" pitchFamily="2" charset="-122"/>
              </a:rPr>
              <a:t>arg</a:t>
            </a:r>
            <a:r>
              <a:rPr lang="zh-CN" altLang="en-US" sz="2400">
                <a:latin typeface="Calibri" panose="020F0502020204030204" pitchFamily="34" charset="0"/>
                <a:ea typeface="宋体" panose="02010600030101010101" pitchFamily="2" charset="-122"/>
              </a:rPr>
              <a:t> </a:t>
            </a:r>
            <a:r>
              <a:rPr lang="en-US" altLang="zh-CN" sz="2400">
                <a:latin typeface="Calibri" panose="020F0502020204030204" pitchFamily="34" charset="0"/>
                <a:ea typeface="宋体" panose="02010600030101010101" pitchFamily="2" charset="-122"/>
              </a:rPr>
              <a:t>max</a:t>
            </a:r>
            <a:r>
              <a:rPr lang="en-US" altLang="zh-CN" sz="2400" baseline="-25000">
                <a:latin typeface="Calibri" panose="020F0502020204030204" pitchFamily="34" charset="0"/>
                <a:ea typeface="宋体" panose="02010600030101010101" pitchFamily="2" charset="-122"/>
              </a:rPr>
              <a:t> Q</a:t>
            </a:r>
            <a:r>
              <a:rPr lang="en-US" altLang="zh-CN" sz="2400">
                <a:latin typeface="Calibri" panose="020F0502020204030204" pitchFamily="34" charset="0"/>
                <a:ea typeface="宋体" panose="02010600030101010101" pitchFamily="2" charset="-122"/>
              </a:rPr>
              <a:t> P(Q|O) = arg</a:t>
            </a:r>
            <a:r>
              <a:rPr lang="zh-CN" altLang="en-US" sz="2400">
                <a:latin typeface="Calibri" panose="020F0502020204030204" pitchFamily="34" charset="0"/>
                <a:ea typeface="宋体" panose="02010600030101010101" pitchFamily="2" charset="-122"/>
              </a:rPr>
              <a:t> </a:t>
            </a:r>
            <a:r>
              <a:rPr lang="en-US" altLang="zh-CN" sz="2400">
                <a:latin typeface="Calibri" panose="020F0502020204030204" pitchFamily="34" charset="0"/>
                <a:ea typeface="宋体" panose="02010600030101010101" pitchFamily="2" charset="-122"/>
              </a:rPr>
              <a:t>max</a:t>
            </a:r>
            <a:r>
              <a:rPr lang="en-US" altLang="zh-CN" sz="2400" baseline="-25000">
                <a:latin typeface="Calibri" panose="020F0502020204030204" pitchFamily="34" charset="0"/>
                <a:ea typeface="宋体" panose="02010600030101010101" pitchFamily="2" charset="-122"/>
              </a:rPr>
              <a:t>Q</a:t>
            </a:r>
            <a:r>
              <a:rPr lang="en-US" altLang="zh-CN" sz="2400">
                <a:latin typeface="Calibri" panose="020F0502020204030204" pitchFamily="34" charset="0"/>
                <a:ea typeface="宋体" panose="02010600030101010101" pitchFamily="2" charset="-122"/>
              </a:rPr>
              <a:t> P(O|Q) P(Q)</a:t>
            </a:r>
            <a:endParaRPr lang="en-US" altLang="zh-CN" sz="2400">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charRg st="0"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charRg st="11" end="6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xEl>
                                              <p:charRg st="72" end="1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wrap="square" lIns="91440" tIns="45720" rIns="91440" bIns="45720" anchor="ctr"/>
          <a:p>
            <a:pPr eaLnBrk="1" hangingPunct="1"/>
            <a:r>
              <a:rPr lang="zh-CN" altLang="en-US" sz="3600"/>
              <a:t>词的马尔可夫链</a:t>
            </a:r>
            <a:endParaRPr lang="zh-CN" altLang="en-US" sz="3600"/>
          </a:p>
        </p:txBody>
      </p:sp>
      <p:sp>
        <p:nvSpPr>
          <p:cNvPr id="26626" name="内容占位符 2"/>
          <p:cNvSpPr>
            <a:spLocks noGrp="1"/>
          </p:cNvSpPr>
          <p:nvPr>
            <p:ph idx="4294967295"/>
          </p:nvPr>
        </p:nvSpPr>
        <p:spPr>
          <a:xfrm>
            <a:off x="457200" y="1125538"/>
            <a:ext cx="8229600" cy="1223962"/>
          </a:xfrm>
        </p:spPr>
        <p:txBody>
          <a:bodyPr wrap="square" lIns="91440" tIns="45720" rIns="91440" bIns="45720" anchor="t"/>
          <a:p>
            <a:pPr eaLnBrk="1" hangingPunct="1">
              <a:lnSpc>
                <a:spcPct val="80000"/>
              </a:lnSpc>
            </a:pPr>
            <a:r>
              <a:rPr lang="zh-CN" altLang="en-US" sz="2700"/>
              <a:t>已知</a:t>
            </a:r>
            <a:r>
              <a:rPr lang="en-US" altLang="zh-CN" sz="2700"/>
              <a:t>n-gram</a:t>
            </a:r>
            <a:r>
              <a:rPr lang="zh-CN" altLang="en-US" sz="2700"/>
              <a:t>语言模型：词的马尔可夫链</a:t>
            </a:r>
            <a:endParaRPr lang="en-US" altLang="zh-CN" sz="2700"/>
          </a:p>
          <a:p>
            <a:pPr lvl="1" eaLnBrk="1" hangingPunct="1">
              <a:lnSpc>
                <a:spcPct val="80000"/>
              </a:lnSpc>
              <a:buNone/>
            </a:pPr>
            <a:r>
              <a:rPr lang="en-US" altLang="zh-CN" sz="2400"/>
              <a:t>P(O) = P</a:t>
            </a:r>
            <a:r>
              <a:rPr lang="zh-CN" altLang="en-US" sz="2400"/>
              <a:t>(w</a:t>
            </a:r>
            <a:r>
              <a:rPr lang="zh-CN" altLang="en-US" sz="2400" baseline="-25000"/>
              <a:t>1</a:t>
            </a:r>
            <a:r>
              <a:rPr lang="zh-CN" altLang="en-US" sz="2400"/>
              <a:t>,w</a:t>
            </a:r>
            <a:r>
              <a:rPr lang="en-US" altLang="zh-CN" sz="2400" baseline="-25000"/>
              <a:t>2</a:t>
            </a:r>
            <a:r>
              <a:rPr lang="zh-CN" altLang="en-US" sz="2400"/>
              <a:t>,w</a:t>
            </a:r>
            <a:r>
              <a:rPr lang="en-US" altLang="zh-CN" sz="2400" baseline="-25000"/>
              <a:t>3</a:t>
            </a:r>
            <a:r>
              <a:rPr lang="zh-CN" altLang="en-US" sz="2400"/>
              <a:t>, ...,w</a:t>
            </a:r>
            <a:r>
              <a:rPr lang="en-US" altLang="zh-CN" sz="2400" baseline="-25000"/>
              <a:t>n</a:t>
            </a:r>
            <a:r>
              <a:rPr lang="zh-CN" altLang="en-US" sz="2400"/>
              <a:t>) = </a:t>
            </a:r>
            <a:r>
              <a:rPr lang="en-US" altLang="zh-CN" sz="2400"/>
              <a:t>P</a:t>
            </a:r>
            <a:r>
              <a:rPr lang="zh-CN" altLang="en-US" sz="2400"/>
              <a:t>(w</a:t>
            </a:r>
            <a:r>
              <a:rPr lang="zh-CN" altLang="en-US" sz="2400" baseline="-25000"/>
              <a:t>1</a:t>
            </a:r>
            <a:r>
              <a:rPr lang="zh-CN" altLang="en-US" sz="2400"/>
              <a:t>) </a:t>
            </a:r>
            <a:r>
              <a:rPr lang="en-US" altLang="zh-CN" sz="2400"/>
              <a:t>P</a:t>
            </a:r>
            <a:r>
              <a:rPr lang="zh-CN" altLang="en-US" sz="2400"/>
              <a:t>(w</a:t>
            </a:r>
            <a:r>
              <a:rPr lang="en-US" altLang="zh-CN" sz="2400" baseline="-25000"/>
              <a:t>2</a:t>
            </a:r>
            <a:r>
              <a:rPr lang="zh-CN" altLang="en-US" sz="2400"/>
              <a:t>|w</a:t>
            </a:r>
            <a:r>
              <a:rPr lang="zh-CN" altLang="en-US" sz="2400" baseline="-25000"/>
              <a:t>1</a:t>
            </a:r>
            <a:r>
              <a:rPr lang="zh-CN" altLang="en-US" sz="2400"/>
              <a:t>) </a:t>
            </a:r>
            <a:r>
              <a:rPr lang="en-US" altLang="zh-CN" sz="2400"/>
              <a:t>P</a:t>
            </a:r>
            <a:r>
              <a:rPr lang="zh-CN" altLang="en-US" sz="2400"/>
              <a:t>(</a:t>
            </a:r>
            <a:r>
              <a:rPr lang="en-US" altLang="zh-CN" sz="2400"/>
              <a:t>w</a:t>
            </a:r>
            <a:r>
              <a:rPr lang="en-US" altLang="zh-CN" sz="2400" baseline="-25000"/>
              <a:t>3</a:t>
            </a:r>
            <a:r>
              <a:rPr lang="zh-CN" altLang="en-US" sz="2400"/>
              <a:t>|w</a:t>
            </a:r>
            <a:r>
              <a:rPr lang="zh-CN" altLang="en-US" sz="2400" baseline="-25000"/>
              <a:t>1</a:t>
            </a:r>
            <a:r>
              <a:rPr lang="zh-CN" altLang="en-US" sz="2400"/>
              <a:t>,w</a:t>
            </a:r>
            <a:r>
              <a:rPr lang="en-US" altLang="zh-CN" sz="2400" baseline="-25000"/>
              <a:t>2</a:t>
            </a:r>
            <a:r>
              <a:rPr lang="zh-CN" altLang="en-US" sz="2400"/>
              <a:t>) ... </a:t>
            </a:r>
            <a:r>
              <a:rPr lang="en-US" altLang="zh-CN" sz="2400"/>
              <a:t>P</a:t>
            </a:r>
            <a:r>
              <a:rPr lang="zh-CN" altLang="en-US" sz="2400"/>
              <a:t>(w</a:t>
            </a:r>
            <a:r>
              <a:rPr lang="en-US" altLang="zh-CN" sz="2400" baseline="-25000"/>
              <a:t>n</a:t>
            </a:r>
            <a:r>
              <a:rPr lang="zh-CN" altLang="en-US" sz="2400"/>
              <a:t>|w</a:t>
            </a:r>
            <a:r>
              <a:rPr lang="zh-CN" altLang="en-US" sz="2400" baseline="-25000"/>
              <a:t>1</a:t>
            </a:r>
            <a:r>
              <a:rPr lang="zh-CN" altLang="en-US" sz="2400"/>
              <a:t>,w</a:t>
            </a:r>
            <a:r>
              <a:rPr lang="en-US" altLang="zh-CN" sz="2400" baseline="-25000"/>
              <a:t>2</a:t>
            </a:r>
            <a:r>
              <a:rPr lang="zh-CN" altLang="en-US" sz="2400"/>
              <a:t>, ...w</a:t>
            </a:r>
            <a:r>
              <a:rPr lang="en-US" altLang="zh-CN" sz="2400" baseline="-25000"/>
              <a:t>n-</a:t>
            </a:r>
            <a:r>
              <a:rPr lang="zh-CN" altLang="en-US" sz="2400" baseline="-25000"/>
              <a:t>1</a:t>
            </a:r>
            <a:r>
              <a:rPr lang="zh-CN" altLang="en-US" sz="2400"/>
              <a:t>)</a:t>
            </a:r>
            <a:endParaRPr lang="en-US" altLang="zh-CN" sz="2400"/>
          </a:p>
        </p:txBody>
      </p:sp>
      <p:pic>
        <p:nvPicPr>
          <p:cNvPr id="23556" name="Picture 3"/>
          <p:cNvPicPr>
            <a:picLocks noChangeAspect="1"/>
          </p:cNvPicPr>
          <p:nvPr/>
        </p:nvPicPr>
        <p:blipFill>
          <a:blip r:embed="rId1"/>
          <a:stretch>
            <a:fillRect/>
          </a:stretch>
        </p:blipFill>
        <p:spPr>
          <a:xfrm>
            <a:off x="1835150" y="2276475"/>
            <a:ext cx="4537075" cy="2908300"/>
          </a:xfrm>
          <a:prstGeom prst="rect">
            <a:avLst/>
          </a:prstGeom>
          <a:noFill/>
          <a:ln w="9525">
            <a:noFill/>
          </a:ln>
        </p:spPr>
      </p:pic>
      <p:sp>
        <p:nvSpPr>
          <p:cNvPr id="2" name="文本框 1"/>
          <p:cNvSpPr txBox="1"/>
          <p:nvPr/>
        </p:nvSpPr>
        <p:spPr>
          <a:xfrm>
            <a:off x="2317750" y="5373688"/>
            <a:ext cx="3262313" cy="646112"/>
          </a:xfrm>
          <a:prstGeom prst="rect">
            <a:avLst/>
          </a:prstGeom>
          <a:noFill/>
          <a:ln w="9525">
            <a:noFill/>
          </a:ln>
        </p:spPr>
        <p:txBody>
          <a:bodyPr wrap="none" anchor="t">
            <a:spAutoFit/>
          </a:bodyPr>
          <a:p>
            <a:pPr algn="ctr"/>
            <a:r>
              <a:rPr lang="en-US" altLang="zh-CN">
                <a:latin typeface="Calibri" panose="020F0502020204030204" pitchFamily="34" charset="0"/>
                <a:ea typeface="楷体" panose="02010609060101010101" pitchFamily="49" charset="-122"/>
              </a:rPr>
              <a:t>P(snow is white) =a</a:t>
            </a:r>
            <a:r>
              <a:rPr lang="en-US" altLang="zh-CN" sz="1600" baseline="-25000">
                <a:latin typeface="Calibri" panose="020F0502020204030204" pitchFamily="34" charset="0"/>
                <a:ea typeface="楷体" panose="02010609060101010101" pitchFamily="49" charset="-122"/>
              </a:rPr>
              <a:t>02</a:t>
            </a:r>
            <a:r>
              <a:rPr lang="en-US" altLang="zh-CN">
                <a:latin typeface="Calibri" panose="020F0502020204030204" pitchFamily="34" charset="0"/>
                <a:ea typeface="楷体" panose="02010609060101010101" pitchFamily="49" charset="-122"/>
              </a:rPr>
              <a:t>*</a:t>
            </a:r>
            <a:r>
              <a:rPr lang="en-US" altLang="zh-CN" sz="1600">
                <a:latin typeface="Calibri" panose="020F0502020204030204" pitchFamily="34" charset="0"/>
                <a:ea typeface="楷体" panose="02010609060101010101" pitchFamily="49" charset="-122"/>
              </a:rPr>
              <a:t> a</a:t>
            </a:r>
            <a:r>
              <a:rPr lang="en-US" altLang="zh-CN" sz="1400" baseline="-25000">
                <a:latin typeface="Calibri" panose="020F0502020204030204" pitchFamily="34" charset="0"/>
                <a:ea typeface="楷体" panose="02010609060101010101" pitchFamily="49" charset="-122"/>
              </a:rPr>
              <a:t>21</a:t>
            </a:r>
            <a:r>
              <a:rPr lang="en-US" altLang="zh-CN" sz="1600">
                <a:latin typeface="Calibri" panose="020F0502020204030204" pitchFamily="34" charset="0"/>
                <a:ea typeface="楷体" panose="02010609060101010101" pitchFamily="49" charset="-122"/>
              </a:rPr>
              <a:t>* a</a:t>
            </a:r>
            <a:r>
              <a:rPr lang="en-US" altLang="zh-CN" sz="1400" baseline="-25000">
                <a:latin typeface="Calibri" panose="020F0502020204030204" pitchFamily="34" charset="0"/>
                <a:ea typeface="楷体" panose="02010609060101010101" pitchFamily="49" charset="-122"/>
              </a:rPr>
              <a:t>13</a:t>
            </a:r>
            <a:r>
              <a:rPr lang="en-US" altLang="zh-CN" sz="1600">
                <a:latin typeface="Calibri" panose="020F0502020204030204" pitchFamily="34" charset="0"/>
                <a:ea typeface="楷体" panose="02010609060101010101" pitchFamily="49" charset="-122"/>
              </a:rPr>
              <a:t>*a</a:t>
            </a:r>
            <a:r>
              <a:rPr lang="en-US" altLang="zh-CN" sz="1400" baseline="-25000">
                <a:latin typeface="Calibri" panose="020F0502020204030204" pitchFamily="34" charset="0"/>
                <a:ea typeface="楷体" panose="02010609060101010101" pitchFamily="49" charset="-122"/>
              </a:rPr>
              <a:t>34</a:t>
            </a:r>
            <a:endParaRPr lang="zh-CN" altLang="en-US">
              <a:latin typeface="Calibri" panose="020F0502020204030204" pitchFamily="34" charset="0"/>
              <a:ea typeface="楷体" panose="02010609060101010101" pitchFamily="49" charset="-122"/>
            </a:endParaRPr>
          </a:p>
          <a:p>
            <a:pPr algn="ct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p:nvPr>
        </p:nvSpPr>
        <p:spPr/>
        <p:txBody>
          <a:bodyPr wrap="square" lIns="91440" tIns="45720" rIns="91440" bIns="45720" anchor="ctr"/>
          <a:p>
            <a:pPr eaLnBrk="1" hangingPunct="1"/>
            <a:r>
              <a:rPr lang="zh-CN" altLang="en-US" sz="3600"/>
              <a:t>词性的马尔可夫链</a:t>
            </a:r>
            <a:endParaRPr lang="zh-CN" altLang="en-US" sz="3600"/>
          </a:p>
        </p:txBody>
      </p:sp>
      <p:sp>
        <p:nvSpPr>
          <p:cNvPr id="27650" name="Freeform 52"/>
          <p:cNvSpPr/>
          <p:nvPr/>
        </p:nvSpPr>
        <p:spPr>
          <a:xfrm>
            <a:off x="2378075" y="2151063"/>
            <a:ext cx="1560513" cy="409575"/>
          </a:xfrm>
          <a:custGeom>
            <a:avLst/>
            <a:gdLst/>
            <a:ahLst/>
            <a:cxnLst>
              <a:cxn ang="0">
                <a:pos x="0" y="38"/>
              </a:cxn>
              <a:cxn ang="0">
                <a:pos x="253" y="215"/>
              </a:cxn>
              <a:cxn ang="0">
                <a:pos x="614" y="222"/>
              </a:cxn>
              <a:cxn ang="0">
                <a:pos x="983" y="0"/>
              </a:cxn>
            </a:cxnLst>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50800" cap="flat" cmpd="sng">
            <a:solidFill>
              <a:srgbClr val="FF0000"/>
            </a:solidFill>
            <a:prstDash val="solid"/>
            <a:round/>
            <a:headEnd type="none" w="med" len="med"/>
            <a:tailEnd type="arrow" w="med" len="med"/>
          </a:ln>
        </p:spPr>
        <p:txBody>
          <a:bodyPr/>
          <a:p>
            <a:endParaRPr lang="zh-CN" altLang="en-US"/>
          </a:p>
        </p:txBody>
      </p:sp>
      <p:sp>
        <p:nvSpPr>
          <p:cNvPr id="27651" name="Text Box 53"/>
          <p:cNvSpPr txBox="1"/>
          <p:nvPr/>
        </p:nvSpPr>
        <p:spPr>
          <a:xfrm>
            <a:off x="2797175" y="2178050"/>
            <a:ext cx="625475"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0.95</a:t>
            </a:r>
            <a:endParaRPr lang="en-US" altLang="zh-CN">
              <a:latin typeface="Arial" panose="020B0604020202020204" pitchFamily="34" charset="0"/>
              <a:ea typeface="宋体" panose="02010600030101010101" pitchFamily="2" charset="-122"/>
            </a:endParaRPr>
          </a:p>
        </p:txBody>
      </p:sp>
      <p:sp>
        <p:nvSpPr>
          <p:cNvPr id="27652" name="Freeform 54"/>
          <p:cNvSpPr/>
          <p:nvPr/>
        </p:nvSpPr>
        <p:spPr>
          <a:xfrm>
            <a:off x="4962525" y="2138363"/>
            <a:ext cx="1474788" cy="804862"/>
          </a:xfrm>
          <a:custGeom>
            <a:avLst/>
            <a:gdLst/>
            <a:ahLst/>
            <a:cxnLst>
              <a:cxn ang="0">
                <a:pos x="0" y="0"/>
              </a:cxn>
              <a:cxn ang="0">
                <a:pos x="207" y="238"/>
              </a:cxn>
              <a:cxn ang="0">
                <a:pos x="499" y="422"/>
              </a:cxn>
              <a:cxn ang="0">
                <a:pos x="929" y="507"/>
              </a:cxn>
            </a:cxnLst>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cap="flat" cmpd="sng">
            <a:solidFill>
              <a:schemeClr val="tx1"/>
            </a:solidFill>
            <a:prstDash val="solid"/>
            <a:round/>
            <a:headEnd type="none" w="med" len="med"/>
            <a:tailEnd type="arrow" w="med" len="med"/>
          </a:ln>
        </p:spPr>
        <p:txBody>
          <a:bodyPr/>
          <a:p>
            <a:endParaRPr lang="zh-CN" altLang="en-US"/>
          </a:p>
        </p:txBody>
      </p:sp>
      <p:sp>
        <p:nvSpPr>
          <p:cNvPr id="27653" name="Freeform 55"/>
          <p:cNvSpPr/>
          <p:nvPr/>
        </p:nvSpPr>
        <p:spPr>
          <a:xfrm>
            <a:off x="2414588" y="995363"/>
            <a:ext cx="1547812" cy="569912"/>
          </a:xfrm>
          <a:custGeom>
            <a:avLst/>
            <a:gdLst/>
            <a:ahLst/>
            <a:cxnLst>
              <a:cxn ang="0">
                <a:pos x="975" y="528"/>
              </a:cxn>
              <a:cxn ang="0">
                <a:pos x="668" y="83"/>
              </a:cxn>
              <a:cxn ang="0">
                <a:pos x="307" y="75"/>
              </a:cxn>
              <a:cxn ang="0">
                <a:pos x="0" y="536"/>
              </a:cxn>
            </a:cxnLst>
            <a:pathLst>
              <a:path w="975" h="536">
                <a:moveTo>
                  <a:pt x="975" y="528"/>
                </a:moveTo>
                <a:cubicBezTo>
                  <a:pt x="877" y="343"/>
                  <a:pt x="779" y="158"/>
                  <a:pt x="668" y="83"/>
                </a:cubicBezTo>
                <a:cubicBezTo>
                  <a:pt x="557" y="8"/>
                  <a:pt x="418" y="0"/>
                  <a:pt x="307" y="75"/>
                </a:cubicBezTo>
                <a:cubicBezTo>
                  <a:pt x="196" y="150"/>
                  <a:pt x="52" y="458"/>
                  <a:pt x="0" y="536"/>
                </a:cubicBezTo>
              </a:path>
            </a:pathLst>
          </a:custGeom>
          <a:noFill/>
          <a:ln w="28575" cap="flat" cmpd="sng">
            <a:solidFill>
              <a:schemeClr val="tx1"/>
            </a:solidFill>
            <a:prstDash val="solid"/>
            <a:round/>
            <a:headEnd type="none" w="med" len="med"/>
            <a:tailEnd type="arrow" w="med" len="med"/>
          </a:ln>
        </p:spPr>
        <p:txBody>
          <a:bodyPr/>
          <a:p>
            <a:endParaRPr lang="zh-CN" altLang="en-US"/>
          </a:p>
        </p:txBody>
      </p:sp>
      <p:sp>
        <p:nvSpPr>
          <p:cNvPr id="27654" name="Text Box 56"/>
          <p:cNvSpPr txBox="1"/>
          <p:nvPr/>
        </p:nvSpPr>
        <p:spPr>
          <a:xfrm>
            <a:off x="2919413" y="652463"/>
            <a:ext cx="625475"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0.05</a:t>
            </a:r>
            <a:endParaRPr lang="en-US" altLang="zh-CN">
              <a:latin typeface="Arial" panose="020B0604020202020204" pitchFamily="34" charset="0"/>
              <a:ea typeface="宋体" panose="02010600030101010101" pitchFamily="2" charset="-122"/>
            </a:endParaRPr>
          </a:p>
        </p:txBody>
      </p:sp>
      <p:sp>
        <p:nvSpPr>
          <p:cNvPr id="27655" name="Text Box 57"/>
          <p:cNvSpPr txBox="1"/>
          <p:nvPr/>
        </p:nvSpPr>
        <p:spPr>
          <a:xfrm>
            <a:off x="5487988" y="2341563"/>
            <a:ext cx="498475"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0.9</a:t>
            </a:r>
            <a:endParaRPr lang="en-US" altLang="zh-CN">
              <a:latin typeface="Arial" panose="020B0604020202020204" pitchFamily="34" charset="0"/>
              <a:ea typeface="宋体" panose="02010600030101010101" pitchFamily="2" charset="-122"/>
            </a:endParaRPr>
          </a:p>
        </p:txBody>
      </p:sp>
      <p:sp>
        <p:nvSpPr>
          <p:cNvPr id="27656" name="Freeform 59"/>
          <p:cNvSpPr/>
          <p:nvPr/>
        </p:nvSpPr>
        <p:spPr>
          <a:xfrm>
            <a:off x="2170113" y="2357438"/>
            <a:ext cx="4146550" cy="984250"/>
          </a:xfrm>
          <a:custGeom>
            <a:avLst/>
            <a:gdLst/>
            <a:ahLst/>
            <a:cxnLst>
              <a:cxn ang="0">
                <a:pos x="0" y="0"/>
              </a:cxn>
              <a:cxn ang="0">
                <a:pos x="400" y="354"/>
              </a:cxn>
              <a:cxn ang="0">
                <a:pos x="1467" y="392"/>
              </a:cxn>
              <a:cxn ang="0">
                <a:pos x="2174" y="584"/>
              </a:cxn>
              <a:cxn ang="0">
                <a:pos x="2612" y="607"/>
              </a:cxn>
            </a:cxnLst>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cap="flat" cmpd="sng">
            <a:solidFill>
              <a:schemeClr val="tx1"/>
            </a:solidFill>
            <a:prstDash val="solid"/>
            <a:round/>
            <a:headEnd type="none" w="med" len="med"/>
            <a:tailEnd type="arrow" w="med" len="med"/>
          </a:ln>
        </p:spPr>
        <p:txBody>
          <a:bodyPr/>
          <a:p>
            <a:endParaRPr lang="zh-CN" altLang="en-US"/>
          </a:p>
        </p:txBody>
      </p:sp>
      <p:sp>
        <p:nvSpPr>
          <p:cNvPr id="27657" name="Text Box 60"/>
          <p:cNvSpPr txBox="1"/>
          <p:nvPr/>
        </p:nvSpPr>
        <p:spPr>
          <a:xfrm>
            <a:off x="4451350" y="3013075"/>
            <a:ext cx="625475"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0.05</a:t>
            </a:r>
            <a:endParaRPr lang="en-US" altLang="zh-CN">
              <a:latin typeface="Arial" panose="020B0604020202020204" pitchFamily="34" charset="0"/>
              <a:ea typeface="宋体" panose="02010600030101010101" pitchFamily="2" charset="-122"/>
            </a:endParaRPr>
          </a:p>
        </p:txBody>
      </p:sp>
      <p:sp>
        <p:nvSpPr>
          <p:cNvPr id="27658" name="Oval 61"/>
          <p:cNvSpPr/>
          <p:nvPr/>
        </p:nvSpPr>
        <p:spPr>
          <a:xfrm>
            <a:off x="8351838" y="2625725"/>
            <a:ext cx="792162" cy="695325"/>
          </a:xfrm>
          <a:prstGeom prst="ellipse">
            <a:avLst/>
          </a:prstGeom>
          <a:noFill/>
          <a:ln w="28575" cap="flat" cmpd="sng">
            <a:solidFill>
              <a:schemeClr val="tx1"/>
            </a:solidFill>
            <a:prstDash val="solid"/>
            <a:round/>
            <a:headEnd type="none" w="med" len="med"/>
            <a:tailEnd type="none" w="med" len="med"/>
          </a:ln>
        </p:spPr>
        <p:txBody>
          <a:bodyPr wrap="none" lIns="90000" tIns="46800" rIns="90000" bIns="46800" anchor="ctr">
            <a:spAutoFit/>
          </a:bodyPr>
          <a:p>
            <a:pPr algn="ctr"/>
            <a:endParaRPr lang="zh-CN" altLang="en-US">
              <a:latin typeface="Arial" panose="020B0604020202020204" pitchFamily="34" charset="0"/>
              <a:ea typeface="宋体" panose="02010600030101010101" pitchFamily="2" charset="-122"/>
            </a:endParaRPr>
          </a:p>
        </p:txBody>
      </p:sp>
      <p:sp>
        <p:nvSpPr>
          <p:cNvPr id="27659" name="Text Box 62"/>
          <p:cNvSpPr txBox="1"/>
          <p:nvPr/>
        </p:nvSpPr>
        <p:spPr>
          <a:xfrm>
            <a:off x="8464550" y="2725738"/>
            <a:ext cx="603250"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stop</a:t>
            </a:r>
            <a:endParaRPr lang="en-US" altLang="zh-CN">
              <a:latin typeface="Arial" panose="020B0604020202020204" pitchFamily="34" charset="0"/>
              <a:ea typeface="宋体" panose="02010600030101010101" pitchFamily="2" charset="-122"/>
            </a:endParaRPr>
          </a:p>
        </p:txBody>
      </p:sp>
      <p:sp>
        <p:nvSpPr>
          <p:cNvPr id="27660" name="Freeform 63"/>
          <p:cNvSpPr/>
          <p:nvPr/>
        </p:nvSpPr>
        <p:spPr>
          <a:xfrm>
            <a:off x="7473950" y="2460625"/>
            <a:ext cx="1096963" cy="458788"/>
          </a:xfrm>
          <a:custGeom>
            <a:avLst/>
            <a:gdLst/>
            <a:ahLst/>
            <a:cxnLst>
              <a:cxn ang="0">
                <a:pos x="0" y="289"/>
              </a:cxn>
              <a:cxn ang="0">
                <a:pos x="146" y="150"/>
              </a:cxn>
              <a:cxn ang="0">
                <a:pos x="423" y="4"/>
              </a:cxn>
              <a:cxn ang="0">
                <a:pos x="691" y="127"/>
              </a:cxn>
            </a:cxnLst>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cap="flat" cmpd="sng">
            <a:solidFill>
              <a:schemeClr val="tx1"/>
            </a:solidFill>
            <a:prstDash val="solid"/>
            <a:round/>
            <a:headEnd type="none" w="med" len="med"/>
            <a:tailEnd type="arrow" w="med" len="med"/>
          </a:ln>
        </p:spPr>
        <p:txBody>
          <a:bodyPr/>
          <a:p>
            <a:endParaRPr lang="zh-CN" altLang="en-US"/>
          </a:p>
        </p:txBody>
      </p:sp>
      <p:sp>
        <p:nvSpPr>
          <p:cNvPr id="27661" name="Text Box 64"/>
          <p:cNvSpPr txBox="1"/>
          <p:nvPr/>
        </p:nvSpPr>
        <p:spPr>
          <a:xfrm>
            <a:off x="7810500" y="2043113"/>
            <a:ext cx="498475"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0.5</a:t>
            </a:r>
            <a:endParaRPr lang="en-US" altLang="zh-CN">
              <a:latin typeface="Arial" panose="020B0604020202020204" pitchFamily="34" charset="0"/>
              <a:ea typeface="宋体" panose="02010600030101010101" pitchFamily="2" charset="-122"/>
            </a:endParaRPr>
          </a:p>
        </p:txBody>
      </p:sp>
      <p:sp>
        <p:nvSpPr>
          <p:cNvPr id="27662" name="Freeform 65"/>
          <p:cNvSpPr/>
          <p:nvPr/>
        </p:nvSpPr>
        <p:spPr>
          <a:xfrm>
            <a:off x="4852988" y="936625"/>
            <a:ext cx="4011612" cy="1701800"/>
          </a:xfrm>
          <a:custGeom>
            <a:avLst/>
            <a:gdLst/>
            <a:ahLst/>
            <a:cxnLst>
              <a:cxn ang="0">
                <a:pos x="0" y="358"/>
              </a:cxn>
              <a:cxn ang="0">
                <a:pos x="684" y="104"/>
              </a:cxn>
              <a:cxn ang="0">
                <a:pos x="1574" y="27"/>
              </a:cxn>
              <a:cxn ang="0">
                <a:pos x="2335" y="266"/>
              </a:cxn>
              <a:cxn ang="0">
                <a:pos x="2527" y="1072"/>
              </a:cxn>
            </a:cxnLst>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50800" cap="flat" cmpd="sng">
            <a:solidFill>
              <a:srgbClr val="FF0000"/>
            </a:solidFill>
            <a:prstDash val="solid"/>
            <a:round/>
            <a:headEnd type="none" w="med" len="med"/>
            <a:tailEnd type="arrow" w="med" len="med"/>
          </a:ln>
        </p:spPr>
        <p:txBody>
          <a:bodyPr/>
          <a:p>
            <a:endParaRPr lang="zh-CN" altLang="en-US"/>
          </a:p>
        </p:txBody>
      </p:sp>
      <p:sp>
        <p:nvSpPr>
          <p:cNvPr id="27663" name="Text Box 66"/>
          <p:cNvSpPr txBox="1"/>
          <p:nvPr/>
        </p:nvSpPr>
        <p:spPr>
          <a:xfrm>
            <a:off x="6102350" y="993775"/>
            <a:ext cx="498475"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0.1</a:t>
            </a:r>
            <a:endParaRPr lang="en-US" altLang="zh-CN">
              <a:latin typeface="Arial" panose="020B0604020202020204" pitchFamily="34" charset="0"/>
              <a:ea typeface="宋体" panose="02010600030101010101" pitchFamily="2" charset="-122"/>
            </a:endParaRPr>
          </a:p>
        </p:txBody>
      </p:sp>
      <p:sp>
        <p:nvSpPr>
          <p:cNvPr id="27664" name="Freeform 67"/>
          <p:cNvSpPr/>
          <p:nvPr/>
        </p:nvSpPr>
        <p:spPr>
          <a:xfrm>
            <a:off x="3719513" y="3589338"/>
            <a:ext cx="2706687" cy="763587"/>
          </a:xfrm>
          <a:custGeom>
            <a:avLst/>
            <a:gdLst/>
            <a:ahLst/>
            <a:cxnLst>
              <a:cxn ang="0">
                <a:pos x="0" y="292"/>
              </a:cxn>
              <a:cxn ang="0">
                <a:pos x="315" y="399"/>
              </a:cxn>
              <a:cxn ang="0">
                <a:pos x="1121" y="415"/>
              </a:cxn>
              <a:cxn ang="0">
                <a:pos x="1705" y="0"/>
              </a:cxn>
            </a:cxnLst>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50800" cap="flat" cmpd="sng">
            <a:solidFill>
              <a:srgbClr val="FF0000"/>
            </a:solidFill>
            <a:prstDash val="solid"/>
            <a:round/>
            <a:headEnd type="none" w="med" len="med"/>
            <a:tailEnd type="arrow" w="med" len="med"/>
          </a:ln>
        </p:spPr>
        <p:txBody>
          <a:bodyPr/>
          <a:p>
            <a:endParaRPr lang="zh-CN" altLang="en-US"/>
          </a:p>
        </p:txBody>
      </p:sp>
      <p:sp>
        <p:nvSpPr>
          <p:cNvPr id="27665" name="Text Box 68"/>
          <p:cNvSpPr txBox="1"/>
          <p:nvPr/>
        </p:nvSpPr>
        <p:spPr>
          <a:xfrm>
            <a:off x="4506913" y="3895725"/>
            <a:ext cx="498475"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0.8</a:t>
            </a:r>
            <a:endParaRPr lang="en-US" altLang="zh-CN">
              <a:latin typeface="Arial" panose="020B0604020202020204" pitchFamily="34" charset="0"/>
              <a:ea typeface="宋体" panose="02010600030101010101" pitchFamily="2" charset="-122"/>
            </a:endParaRPr>
          </a:p>
        </p:txBody>
      </p:sp>
      <p:sp>
        <p:nvSpPr>
          <p:cNvPr id="27666" name="Freeform 69"/>
          <p:cNvSpPr/>
          <p:nvPr/>
        </p:nvSpPr>
        <p:spPr>
          <a:xfrm>
            <a:off x="3560763" y="3284538"/>
            <a:ext cx="5072062" cy="1546225"/>
          </a:xfrm>
          <a:custGeom>
            <a:avLst/>
            <a:gdLst/>
            <a:ahLst/>
            <a:cxnLst>
              <a:cxn ang="0">
                <a:pos x="0" y="683"/>
              </a:cxn>
              <a:cxn ang="0">
                <a:pos x="1060" y="868"/>
              </a:cxn>
              <a:cxn ang="0">
                <a:pos x="1943" y="829"/>
              </a:cxn>
              <a:cxn ang="0">
                <a:pos x="3195" y="0"/>
              </a:cxn>
            </a:cxnLst>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cap="flat" cmpd="sng">
            <a:solidFill>
              <a:schemeClr val="tx1"/>
            </a:solidFill>
            <a:prstDash val="solid"/>
            <a:round/>
            <a:headEnd type="none" w="med" len="med"/>
            <a:tailEnd type="arrow" w="med" len="med"/>
          </a:ln>
        </p:spPr>
        <p:txBody>
          <a:bodyPr/>
          <a:p>
            <a:endParaRPr lang="zh-CN" altLang="en-US"/>
          </a:p>
        </p:txBody>
      </p:sp>
      <p:sp>
        <p:nvSpPr>
          <p:cNvPr id="27667" name="Text Box 70"/>
          <p:cNvSpPr txBox="1"/>
          <p:nvPr/>
        </p:nvSpPr>
        <p:spPr>
          <a:xfrm>
            <a:off x="5492750" y="4371975"/>
            <a:ext cx="498475"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0.1</a:t>
            </a:r>
            <a:endParaRPr lang="en-US" altLang="zh-CN">
              <a:latin typeface="Arial" panose="020B0604020202020204" pitchFamily="34" charset="0"/>
              <a:ea typeface="宋体" panose="02010600030101010101" pitchFamily="2" charset="-122"/>
            </a:endParaRPr>
          </a:p>
        </p:txBody>
      </p:sp>
      <p:sp>
        <p:nvSpPr>
          <p:cNvPr id="27668" name="Text Box 71"/>
          <p:cNvSpPr txBox="1"/>
          <p:nvPr/>
        </p:nvSpPr>
        <p:spPr>
          <a:xfrm>
            <a:off x="1889125" y="3584575"/>
            <a:ext cx="498475"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0.1</a:t>
            </a:r>
            <a:endParaRPr lang="en-US" altLang="zh-CN">
              <a:latin typeface="Arial" panose="020B0604020202020204" pitchFamily="34" charset="0"/>
              <a:ea typeface="宋体" panose="02010600030101010101" pitchFamily="2" charset="-122"/>
            </a:endParaRPr>
          </a:p>
        </p:txBody>
      </p:sp>
      <p:sp>
        <p:nvSpPr>
          <p:cNvPr id="27669" name="Freeform 72"/>
          <p:cNvSpPr/>
          <p:nvPr/>
        </p:nvSpPr>
        <p:spPr>
          <a:xfrm>
            <a:off x="1084263" y="2078038"/>
            <a:ext cx="1416050" cy="2035175"/>
          </a:xfrm>
          <a:custGeom>
            <a:avLst/>
            <a:gdLst/>
            <a:ahLst/>
            <a:cxnLst>
              <a:cxn ang="0">
                <a:pos x="892" y="1282"/>
              </a:cxn>
              <a:cxn ang="0">
                <a:pos x="569" y="1190"/>
              </a:cxn>
              <a:cxn ang="0">
                <a:pos x="147" y="921"/>
              </a:cxn>
              <a:cxn ang="0">
                <a:pos x="1" y="583"/>
              </a:cxn>
              <a:cxn ang="0">
                <a:pos x="139" y="0"/>
              </a:cxn>
            </a:cxnLst>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cap="flat" cmpd="sng">
            <a:solidFill>
              <a:schemeClr val="tx1"/>
            </a:solidFill>
            <a:prstDash val="solid"/>
            <a:round/>
            <a:headEnd type="none" w="med" len="med"/>
            <a:tailEnd type="arrow" w="med" len="med"/>
          </a:ln>
        </p:spPr>
        <p:txBody>
          <a:bodyPr/>
          <a:p>
            <a:endParaRPr lang="zh-CN" altLang="en-US"/>
          </a:p>
        </p:txBody>
      </p:sp>
      <p:sp>
        <p:nvSpPr>
          <p:cNvPr id="27670" name="Freeform 73"/>
          <p:cNvSpPr/>
          <p:nvPr/>
        </p:nvSpPr>
        <p:spPr>
          <a:xfrm>
            <a:off x="781050" y="1820863"/>
            <a:ext cx="5876925" cy="3336925"/>
          </a:xfrm>
          <a:custGeom>
            <a:avLst/>
            <a:gdLst/>
            <a:ahLst/>
            <a:cxnLst>
              <a:cxn ang="0">
                <a:pos x="3702" y="1175"/>
              </a:cxn>
              <a:cxn ang="0">
                <a:pos x="3364" y="1905"/>
              </a:cxn>
              <a:cxn ang="0">
                <a:pos x="3164" y="2051"/>
              </a:cxn>
              <a:cxn ang="0">
                <a:pos x="2895" y="2097"/>
              </a:cxn>
              <a:cxn ang="0">
                <a:pos x="1290" y="2059"/>
              </a:cxn>
              <a:cxn ang="0">
                <a:pos x="607" y="1836"/>
              </a:cxn>
              <a:cxn ang="0">
                <a:pos x="345" y="1498"/>
              </a:cxn>
              <a:cxn ang="0">
                <a:pos x="100" y="976"/>
              </a:cxn>
              <a:cxn ang="0">
                <a:pos x="31" y="300"/>
              </a:cxn>
              <a:cxn ang="0">
                <a:pos x="284" y="0"/>
              </a:cxn>
            </a:cxnLst>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50800" cap="flat" cmpd="sng">
            <a:solidFill>
              <a:srgbClr val="FF0000"/>
            </a:solidFill>
            <a:prstDash val="solid"/>
            <a:round/>
            <a:headEnd type="none" w="med" len="med"/>
            <a:tailEnd type="arrow" w="med" len="med"/>
          </a:ln>
        </p:spPr>
        <p:txBody>
          <a:bodyPr/>
          <a:p>
            <a:endParaRPr lang="zh-CN" altLang="en-US"/>
          </a:p>
        </p:txBody>
      </p:sp>
      <p:sp>
        <p:nvSpPr>
          <p:cNvPr id="27671" name="Text Box 74"/>
          <p:cNvSpPr txBox="1"/>
          <p:nvPr/>
        </p:nvSpPr>
        <p:spPr>
          <a:xfrm>
            <a:off x="4175125" y="4810125"/>
            <a:ext cx="625475"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0.25</a:t>
            </a:r>
            <a:endParaRPr lang="en-US" altLang="zh-CN">
              <a:latin typeface="Arial" panose="020B0604020202020204" pitchFamily="34" charset="0"/>
              <a:ea typeface="宋体" panose="02010600030101010101" pitchFamily="2" charset="-122"/>
            </a:endParaRPr>
          </a:p>
        </p:txBody>
      </p:sp>
      <p:sp>
        <p:nvSpPr>
          <p:cNvPr id="27672" name="Freeform 75"/>
          <p:cNvSpPr/>
          <p:nvPr/>
        </p:nvSpPr>
        <p:spPr>
          <a:xfrm>
            <a:off x="3500438" y="3394075"/>
            <a:ext cx="2889250" cy="358775"/>
          </a:xfrm>
          <a:custGeom>
            <a:avLst/>
            <a:gdLst/>
            <a:ahLst/>
            <a:cxnLst>
              <a:cxn ang="0">
                <a:pos x="1820" y="0"/>
              </a:cxn>
              <a:cxn ang="0">
                <a:pos x="1259" y="192"/>
              </a:cxn>
              <a:cxn ang="0">
                <a:pos x="744" y="207"/>
              </a:cxn>
              <a:cxn ang="0">
                <a:pos x="307" y="100"/>
              </a:cxn>
              <a:cxn ang="0">
                <a:pos x="0" y="123"/>
              </a:cxn>
            </a:cxnLst>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cap="flat" cmpd="sng">
            <a:solidFill>
              <a:schemeClr val="tx1"/>
            </a:solidFill>
            <a:prstDash val="solid"/>
            <a:round/>
            <a:headEnd type="none" w="med" len="med"/>
            <a:tailEnd type="arrow" w="med" len="med"/>
          </a:ln>
        </p:spPr>
        <p:txBody>
          <a:bodyPr/>
          <a:p>
            <a:endParaRPr lang="zh-CN" altLang="en-US"/>
          </a:p>
        </p:txBody>
      </p:sp>
      <p:sp>
        <p:nvSpPr>
          <p:cNvPr id="27673" name="Text Box 76"/>
          <p:cNvSpPr txBox="1"/>
          <p:nvPr/>
        </p:nvSpPr>
        <p:spPr>
          <a:xfrm>
            <a:off x="5157788" y="3376613"/>
            <a:ext cx="625475" cy="396875"/>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0.25</a:t>
            </a:r>
            <a:endParaRPr lang="en-US" altLang="zh-CN">
              <a:latin typeface="Arial" panose="020B0604020202020204" pitchFamily="34" charset="0"/>
              <a:ea typeface="宋体" panose="02010600030101010101" pitchFamily="2" charset="-122"/>
            </a:endParaRPr>
          </a:p>
        </p:txBody>
      </p:sp>
      <p:sp>
        <p:nvSpPr>
          <p:cNvPr id="27674" name="Oval 61"/>
          <p:cNvSpPr/>
          <p:nvPr/>
        </p:nvSpPr>
        <p:spPr>
          <a:xfrm>
            <a:off x="889000" y="5087938"/>
            <a:ext cx="792163" cy="695325"/>
          </a:xfrm>
          <a:prstGeom prst="ellipse">
            <a:avLst/>
          </a:prstGeom>
          <a:noFill/>
          <a:ln w="28575" cap="flat" cmpd="sng">
            <a:solidFill>
              <a:schemeClr val="tx1"/>
            </a:solidFill>
            <a:prstDash val="solid"/>
            <a:round/>
            <a:headEnd type="none" w="med" len="med"/>
            <a:tailEnd type="none" w="med" len="med"/>
          </a:ln>
        </p:spPr>
        <p:txBody>
          <a:bodyPr wrap="none" lIns="90000" tIns="46800" rIns="90000" bIns="46800" anchor="ctr">
            <a:spAutoFit/>
          </a:bodyPr>
          <a:p>
            <a:pPr algn="ctr"/>
            <a:endParaRPr lang="zh-CN" altLang="en-US">
              <a:latin typeface="Arial" panose="020B0604020202020204" pitchFamily="34" charset="0"/>
              <a:ea typeface="宋体" panose="02010600030101010101" pitchFamily="2" charset="-122"/>
            </a:endParaRPr>
          </a:p>
        </p:txBody>
      </p:sp>
      <p:sp>
        <p:nvSpPr>
          <p:cNvPr id="27675" name="TextBox 80"/>
          <p:cNvSpPr txBox="1"/>
          <p:nvPr/>
        </p:nvSpPr>
        <p:spPr>
          <a:xfrm>
            <a:off x="908050" y="5214938"/>
            <a:ext cx="695325" cy="400050"/>
          </a:xfrm>
          <a:prstGeom prst="rect">
            <a:avLst/>
          </a:prstGeom>
          <a:noFill/>
          <a:ln w="9525">
            <a:noFill/>
          </a:ln>
        </p:spPr>
        <p:txBody>
          <a:bodyPr wrap="none" anchor="t">
            <a:spAutoFit/>
          </a:bodyPr>
          <a:p>
            <a:pPr algn="ctr"/>
            <a:r>
              <a:rPr lang="en-US" altLang="zh-CN">
                <a:latin typeface="Arial" panose="020B0604020202020204" pitchFamily="34" charset="0"/>
                <a:ea typeface="宋体" panose="02010600030101010101" pitchFamily="2" charset="-122"/>
              </a:rPr>
              <a:t>start</a:t>
            </a:r>
            <a:endParaRPr lang="en-US" altLang="zh-CN">
              <a:latin typeface="Arial" panose="020B0604020202020204" pitchFamily="34" charset="0"/>
              <a:ea typeface="宋体" panose="02010600030101010101" pitchFamily="2" charset="-122"/>
            </a:endParaRPr>
          </a:p>
        </p:txBody>
      </p:sp>
      <p:sp>
        <p:nvSpPr>
          <p:cNvPr id="27676" name="Freeform 82"/>
          <p:cNvSpPr/>
          <p:nvPr/>
        </p:nvSpPr>
        <p:spPr>
          <a:xfrm>
            <a:off x="1509713" y="4276725"/>
            <a:ext cx="1106487" cy="854075"/>
          </a:xfrm>
          <a:custGeom>
            <a:avLst/>
            <a:gdLst/>
            <a:ahLst/>
            <a:cxnLst>
              <a:cxn ang="0">
                <a:pos x="0" y="854242"/>
              </a:cxn>
              <a:cxn ang="0">
                <a:pos x="336884" y="288758"/>
              </a:cxn>
              <a:cxn ang="0">
                <a:pos x="1106905" y="0"/>
              </a:cxn>
            </a:cxnLst>
            <a:pathLst>
              <a:path w="1106905" h="854242">
                <a:moveTo>
                  <a:pt x="0" y="854242"/>
                </a:moveTo>
                <a:cubicBezTo>
                  <a:pt x="76200" y="642687"/>
                  <a:pt x="152400" y="431132"/>
                  <a:pt x="336884" y="288758"/>
                </a:cubicBezTo>
                <a:cubicBezTo>
                  <a:pt x="521368" y="146384"/>
                  <a:pt x="814136" y="73192"/>
                  <a:pt x="1106905" y="0"/>
                </a:cubicBezTo>
              </a:path>
            </a:pathLst>
          </a:custGeom>
          <a:noFill/>
          <a:ln w="50800" cap="flat" cmpd="sng">
            <a:solidFill>
              <a:srgbClr val="FF0000"/>
            </a:solidFill>
            <a:prstDash val="solid"/>
            <a:round/>
            <a:headEnd type="none" w="med" len="med"/>
            <a:tailEnd type="none" w="med" len="med"/>
          </a:ln>
        </p:spPr>
        <p:txBody>
          <a:bodyPr/>
          <a:p>
            <a:endParaRPr lang="zh-CN" altLang="en-US"/>
          </a:p>
        </p:txBody>
      </p:sp>
      <p:cxnSp>
        <p:nvCxnSpPr>
          <p:cNvPr id="27677" name="Straight Arrow Connector 84"/>
          <p:cNvCxnSpPr>
            <a:stCxn id="27674" idx="0"/>
          </p:cNvCxnSpPr>
          <p:nvPr/>
        </p:nvCxnSpPr>
        <p:spPr>
          <a:xfrm rot="5400000" flipH="1" flipV="1">
            <a:off x="46038" y="3589338"/>
            <a:ext cx="2736850" cy="260350"/>
          </a:xfrm>
          <a:prstGeom prst="straightConnector1">
            <a:avLst/>
          </a:prstGeom>
          <a:ln w="22225" cap="flat" cmpd="sng">
            <a:solidFill>
              <a:schemeClr val="tx1"/>
            </a:solidFill>
            <a:prstDash val="solid"/>
            <a:round/>
            <a:headEnd type="none" w="med" len="med"/>
            <a:tailEnd type="arrow" w="med" len="med"/>
          </a:ln>
        </p:spPr>
      </p:cxnSp>
      <p:sp>
        <p:nvSpPr>
          <p:cNvPr id="27678" name="Text Box 74"/>
          <p:cNvSpPr txBox="1"/>
          <p:nvPr/>
        </p:nvSpPr>
        <p:spPr>
          <a:xfrm>
            <a:off x="1692275" y="4975225"/>
            <a:ext cx="503238" cy="401638"/>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0.1</a:t>
            </a:r>
            <a:endParaRPr lang="en-US" altLang="zh-CN">
              <a:latin typeface="Arial" panose="020B0604020202020204" pitchFamily="34" charset="0"/>
              <a:ea typeface="宋体" panose="02010600030101010101" pitchFamily="2" charset="-122"/>
            </a:endParaRPr>
          </a:p>
        </p:txBody>
      </p:sp>
      <p:sp>
        <p:nvSpPr>
          <p:cNvPr id="27679" name="Text Box 74"/>
          <p:cNvSpPr txBox="1"/>
          <p:nvPr/>
        </p:nvSpPr>
        <p:spPr>
          <a:xfrm>
            <a:off x="846138" y="4489450"/>
            <a:ext cx="503237" cy="401638"/>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0.5</a:t>
            </a:r>
            <a:endParaRPr lang="en-US" altLang="zh-CN">
              <a:latin typeface="Arial" panose="020B0604020202020204" pitchFamily="34" charset="0"/>
              <a:ea typeface="宋体" panose="02010600030101010101" pitchFamily="2" charset="-122"/>
            </a:endParaRPr>
          </a:p>
        </p:txBody>
      </p:sp>
      <p:sp>
        <p:nvSpPr>
          <p:cNvPr id="27680" name="Text Box 74"/>
          <p:cNvSpPr txBox="1"/>
          <p:nvPr/>
        </p:nvSpPr>
        <p:spPr>
          <a:xfrm>
            <a:off x="1720850" y="4100513"/>
            <a:ext cx="501650" cy="401637"/>
          </a:xfrm>
          <a:prstGeom prst="rect">
            <a:avLst/>
          </a:prstGeom>
          <a:noFill/>
          <a:ln w="9525">
            <a:noFill/>
          </a:ln>
        </p:spPr>
        <p:txBody>
          <a:bodyPr wrap="none" lIns="90000" tIns="46800" rIns="90000" bIns="46800" anchor="t">
            <a:spAutoFit/>
          </a:bodyPr>
          <a:p>
            <a:pPr algn="ctr"/>
            <a:r>
              <a:rPr lang="en-US" altLang="zh-CN">
                <a:latin typeface="Arial" panose="020B0604020202020204" pitchFamily="34" charset="0"/>
                <a:ea typeface="宋体" panose="02010600030101010101" pitchFamily="2" charset="-122"/>
              </a:rPr>
              <a:t>0.4</a:t>
            </a:r>
            <a:endParaRPr lang="en-US" altLang="zh-CN">
              <a:latin typeface="Arial" panose="020B0604020202020204" pitchFamily="34" charset="0"/>
              <a:ea typeface="宋体" panose="02010600030101010101" pitchFamily="2" charset="-122"/>
            </a:endParaRPr>
          </a:p>
        </p:txBody>
      </p:sp>
      <p:sp>
        <p:nvSpPr>
          <p:cNvPr id="27681" name="Freeform 91"/>
          <p:cNvSpPr/>
          <p:nvPr/>
        </p:nvSpPr>
        <p:spPr>
          <a:xfrm>
            <a:off x="1630363" y="3687763"/>
            <a:ext cx="5702300" cy="1739900"/>
          </a:xfrm>
          <a:custGeom>
            <a:avLst/>
            <a:gdLst/>
            <a:ahLst/>
            <a:cxnLst>
              <a:cxn ang="0">
                <a:pos x="0" y="1636294"/>
              </a:cxn>
              <a:cxn ang="0">
                <a:pos x="4030578" y="1636294"/>
              </a:cxn>
              <a:cxn ang="0">
                <a:pos x="5101389" y="1467852"/>
              </a:cxn>
              <a:cxn ang="0">
                <a:pos x="5702968" y="0"/>
              </a:cxn>
            </a:cxnLst>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cap="flat" cmpd="sng">
            <a:solidFill>
              <a:schemeClr val="tx1"/>
            </a:solidFill>
            <a:prstDash val="solid"/>
            <a:round/>
            <a:headEnd type="none" w="med" len="med"/>
            <a:tailEnd type="none" w="med" len="med"/>
          </a:ln>
        </p:spPr>
        <p:txBody>
          <a:bodyPr/>
          <a:p>
            <a:endParaRPr lang="zh-CN" altLang="en-US"/>
          </a:p>
        </p:txBody>
      </p:sp>
      <p:sp>
        <p:nvSpPr>
          <p:cNvPr id="27682" name="Oval 90"/>
          <p:cNvSpPr/>
          <p:nvPr/>
        </p:nvSpPr>
        <p:spPr>
          <a:xfrm>
            <a:off x="1184275" y="1497013"/>
            <a:ext cx="1419225" cy="830262"/>
          </a:xfrm>
          <a:prstGeom prst="ellipse">
            <a:avLst/>
          </a:prstGeom>
          <a:noFill/>
          <a:ln w="38100" cap="flat" cmpd="sng">
            <a:solidFill>
              <a:srgbClr val="FF0000"/>
            </a:solidFill>
            <a:prstDash val="solid"/>
            <a:round/>
            <a:headEnd type="none" w="med" len="med"/>
            <a:tailEnd type="none" w="med" len="med"/>
          </a:ln>
        </p:spPr>
        <p:txBody>
          <a:bodyPr wrap="none" lIns="90000" tIns="46800" rIns="90000" bIns="46800" anchor="t">
            <a:spAutoFit/>
          </a:bodyPr>
          <a:p>
            <a:pPr algn="ctr"/>
            <a:endParaRPr lang="zh-CN" altLang="en-US">
              <a:latin typeface="Arial" panose="020B0604020202020204" pitchFamily="34" charset="0"/>
              <a:ea typeface="宋体" panose="02010600030101010101" pitchFamily="2" charset="-122"/>
            </a:endParaRPr>
          </a:p>
        </p:txBody>
      </p:sp>
      <p:sp>
        <p:nvSpPr>
          <p:cNvPr id="27683" name="Oval 93"/>
          <p:cNvSpPr/>
          <p:nvPr/>
        </p:nvSpPr>
        <p:spPr>
          <a:xfrm>
            <a:off x="3916363" y="1341438"/>
            <a:ext cx="1057275" cy="1046162"/>
          </a:xfrm>
          <a:prstGeom prst="ellipse">
            <a:avLst/>
          </a:prstGeom>
          <a:noFill/>
          <a:ln w="38100" cap="flat" cmpd="sng">
            <a:solidFill>
              <a:srgbClr val="339933"/>
            </a:solidFill>
            <a:prstDash val="solid"/>
            <a:round/>
            <a:headEnd type="none" w="med" len="med"/>
            <a:tailEnd type="none" w="med" len="med"/>
          </a:ln>
        </p:spPr>
        <p:txBody>
          <a:bodyPr wrap="none" lIns="90000" tIns="46800" rIns="90000" bIns="46800" anchor="t">
            <a:spAutoFit/>
          </a:bodyPr>
          <a:p>
            <a:pPr algn="ctr"/>
            <a:endParaRPr lang="zh-CN" altLang="en-US">
              <a:latin typeface="Arial" panose="020B0604020202020204" pitchFamily="34" charset="0"/>
              <a:ea typeface="宋体" panose="02010600030101010101" pitchFamily="2" charset="-122"/>
            </a:endParaRPr>
          </a:p>
        </p:txBody>
      </p:sp>
      <p:sp>
        <p:nvSpPr>
          <p:cNvPr id="27684" name="Oval 94"/>
          <p:cNvSpPr/>
          <p:nvPr/>
        </p:nvSpPr>
        <p:spPr>
          <a:xfrm>
            <a:off x="6334125" y="2652713"/>
            <a:ext cx="1227138" cy="1095375"/>
          </a:xfrm>
          <a:prstGeom prst="ellipse">
            <a:avLst/>
          </a:prstGeom>
          <a:noFill/>
          <a:ln w="38100" cap="flat" cmpd="sng">
            <a:solidFill>
              <a:srgbClr val="7030A0"/>
            </a:solidFill>
            <a:prstDash val="solid"/>
            <a:round/>
            <a:headEnd type="none" w="med" len="med"/>
            <a:tailEnd type="none" w="med" len="med"/>
          </a:ln>
        </p:spPr>
        <p:txBody>
          <a:bodyPr wrap="none" lIns="90000" tIns="46800" rIns="90000" bIns="46800" anchor="t">
            <a:spAutoFit/>
          </a:bodyPr>
          <a:p>
            <a:pPr algn="ctr"/>
            <a:endParaRPr lang="zh-CN" altLang="en-US">
              <a:latin typeface="Arial" panose="020B0604020202020204" pitchFamily="34" charset="0"/>
              <a:ea typeface="宋体" panose="02010600030101010101" pitchFamily="2" charset="-122"/>
            </a:endParaRPr>
          </a:p>
        </p:txBody>
      </p:sp>
      <p:sp>
        <p:nvSpPr>
          <p:cNvPr id="27685" name="Oval 95"/>
          <p:cNvSpPr/>
          <p:nvPr/>
        </p:nvSpPr>
        <p:spPr>
          <a:xfrm>
            <a:off x="2459038" y="3446463"/>
            <a:ext cx="1228725" cy="1106487"/>
          </a:xfrm>
          <a:prstGeom prst="ellipse">
            <a:avLst/>
          </a:prstGeom>
          <a:noFill/>
          <a:ln w="38100" cap="flat" cmpd="sng">
            <a:solidFill>
              <a:srgbClr val="0070C0"/>
            </a:solidFill>
            <a:prstDash val="solid"/>
            <a:round/>
            <a:headEnd type="none" w="med" len="med"/>
            <a:tailEnd type="none" w="med" len="med"/>
          </a:ln>
        </p:spPr>
        <p:txBody>
          <a:bodyPr wrap="none" lIns="90000" tIns="46800" rIns="90000" bIns="46800" anchor="t">
            <a:spAutoFit/>
          </a:bodyPr>
          <a:p>
            <a:pPr algn="ctr"/>
            <a:endParaRPr lang="zh-CN" altLang="en-US">
              <a:latin typeface="Arial" panose="020B0604020202020204" pitchFamily="34" charset="0"/>
              <a:ea typeface="宋体" panose="02010600030101010101" pitchFamily="2" charset="-122"/>
            </a:endParaRPr>
          </a:p>
        </p:txBody>
      </p:sp>
      <p:sp>
        <p:nvSpPr>
          <p:cNvPr id="27686" name="TextBox 96"/>
          <p:cNvSpPr txBox="1"/>
          <p:nvPr/>
        </p:nvSpPr>
        <p:spPr>
          <a:xfrm>
            <a:off x="1617663" y="1701800"/>
            <a:ext cx="569912" cy="400050"/>
          </a:xfrm>
          <a:prstGeom prst="rect">
            <a:avLst/>
          </a:prstGeom>
          <a:noFill/>
          <a:ln w="9525">
            <a:noFill/>
          </a:ln>
        </p:spPr>
        <p:txBody>
          <a:bodyPr wrap="none" anchor="t">
            <a:spAutoFit/>
          </a:bodyPr>
          <a:p>
            <a:pPr algn="ctr"/>
            <a:r>
              <a:rPr lang="en-US" altLang="zh-CN">
                <a:solidFill>
                  <a:srgbClr val="FF0000"/>
                </a:solidFill>
                <a:latin typeface="Arial" panose="020B0604020202020204" pitchFamily="34" charset="0"/>
                <a:ea typeface="宋体" panose="02010600030101010101" pitchFamily="2" charset="-122"/>
              </a:rPr>
              <a:t>Det</a:t>
            </a:r>
            <a:endParaRPr lang="en-US" altLang="zh-CN">
              <a:solidFill>
                <a:srgbClr val="FF0000"/>
              </a:solidFill>
              <a:latin typeface="Arial" panose="020B0604020202020204" pitchFamily="34" charset="0"/>
              <a:ea typeface="宋体" panose="02010600030101010101" pitchFamily="2" charset="-122"/>
            </a:endParaRPr>
          </a:p>
        </p:txBody>
      </p:sp>
      <p:sp>
        <p:nvSpPr>
          <p:cNvPr id="27687" name="TextBox 97"/>
          <p:cNvSpPr txBox="1"/>
          <p:nvPr/>
        </p:nvSpPr>
        <p:spPr>
          <a:xfrm>
            <a:off x="4079875" y="1649413"/>
            <a:ext cx="784225" cy="400050"/>
          </a:xfrm>
          <a:prstGeom prst="rect">
            <a:avLst/>
          </a:prstGeom>
          <a:noFill/>
          <a:ln w="9525">
            <a:noFill/>
          </a:ln>
        </p:spPr>
        <p:txBody>
          <a:bodyPr wrap="none" anchor="t">
            <a:spAutoFit/>
          </a:bodyPr>
          <a:p>
            <a:pPr algn="ctr"/>
            <a:r>
              <a:rPr lang="en-US" altLang="zh-CN">
                <a:solidFill>
                  <a:srgbClr val="00B050"/>
                </a:solidFill>
                <a:latin typeface="Arial" panose="020B0604020202020204" pitchFamily="34" charset="0"/>
                <a:ea typeface="宋体" panose="02010600030101010101" pitchFamily="2" charset="-122"/>
              </a:rPr>
              <a:t>Noun</a:t>
            </a:r>
            <a:endParaRPr lang="en-US" altLang="zh-CN">
              <a:solidFill>
                <a:srgbClr val="00B050"/>
              </a:solidFill>
              <a:latin typeface="Arial" panose="020B0604020202020204" pitchFamily="34" charset="0"/>
              <a:ea typeface="宋体" panose="02010600030101010101" pitchFamily="2" charset="-122"/>
            </a:endParaRPr>
          </a:p>
        </p:txBody>
      </p:sp>
      <p:sp>
        <p:nvSpPr>
          <p:cNvPr id="27688" name="TextBox 98"/>
          <p:cNvSpPr txBox="1"/>
          <p:nvPr/>
        </p:nvSpPr>
        <p:spPr>
          <a:xfrm>
            <a:off x="2432050" y="3814763"/>
            <a:ext cx="1320800" cy="401637"/>
          </a:xfrm>
          <a:prstGeom prst="rect">
            <a:avLst/>
          </a:prstGeom>
          <a:noFill/>
          <a:ln w="9525">
            <a:noFill/>
          </a:ln>
        </p:spPr>
        <p:txBody>
          <a:bodyPr wrap="none" anchor="t">
            <a:spAutoFit/>
          </a:bodyPr>
          <a:p>
            <a:pPr algn="ctr"/>
            <a:r>
              <a:rPr lang="en-US" altLang="zh-CN">
                <a:solidFill>
                  <a:srgbClr val="0070C0"/>
                </a:solidFill>
                <a:latin typeface="Arial" panose="020B0604020202020204" pitchFamily="34" charset="0"/>
                <a:ea typeface="宋体" panose="02010600030101010101" pitchFamily="2" charset="-122"/>
              </a:rPr>
              <a:t>PropNoun</a:t>
            </a:r>
            <a:endParaRPr lang="en-US" altLang="zh-CN">
              <a:solidFill>
                <a:srgbClr val="0070C0"/>
              </a:solidFill>
              <a:latin typeface="Arial" panose="020B0604020202020204" pitchFamily="34" charset="0"/>
              <a:ea typeface="宋体" panose="02010600030101010101" pitchFamily="2" charset="-122"/>
            </a:endParaRPr>
          </a:p>
        </p:txBody>
      </p:sp>
      <p:sp>
        <p:nvSpPr>
          <p:cNvPr id="27689" name="TextBox 99"/>
          <p:cNvSpPr txBox="1"/>
          <p:nvPr/>
        </p:nvSpPr>
        <p:spPr>
          <a:xfrm>
            <a:off x="6667500" y="2997200"/>
            <a:ext cx="715963" cy="400050"/>
          </a:xfrm>
          <a:prstGeom prst="rect">
            <a:avLst/>
          </a:prstGeom>
          <a:noFill/>
          <a:ln w="9525">
            <a:noFill/>
          </a:ln>
        </p:spPr>
        <p:txBody>
          <a:bodyPr wrap="none" anchor="t">
            <a:spAutoFit/>
          </a:bodyPr>
          <a:p>
            <a:pPr algn="ctr"/>
            <a:r>
              <a:rPr lang="en-US" altLang="zh-CN">
                <a:solidFill>
                  <a:srgbClr val="7030A0"/>
                </a:solidFill>
                <a:latin typeface="Arial" panose="020B0604020202020204" pitchFamily="34" charset="0"/>
                <a:ea typeface="宋体" panose="02010600030101010101" pitchFamily="2" charset="-122"/>
              </a:rPr>
              <a:t>Verb</a:t>
            </a:r>
            <a:endParaRPr lang="en-US" altLang="zh-CN">
              <a:solidFill>
                <a:srgbClr val="7030A0"/>
              </a:solidFill>
              <a:latin typeface="Arial" panose="020B0604020202020204" pitchFamily="34" charset="0"/>
              <a:ea typeface="宋体" panose="02010600030101010101" pitchFamily="2" charset="-122"/>
            </a:endParaRPr>
          </a:p>
        </p:txBody>
      </p:sp>
      <p:sp>
        <p:nvSpPr>
          <p:cNvPr id="24619" name="TextBox 43"/>
          <p:cNvSpPr txBox="1"/>
          <p:nvPr/>
        </p:nvSpPr>
        <p:spPr>
          <a:xfrm>
            <a:off x="1762125" y="5432425"/>
            <a:ext cx="6850063" cy="400050"/>
          </a:xfrm>
          <a:prstGeom prst="rect">
            <a:avLst/>
          </a:prstGeom>
          <a:noFill/>
          <a:ln w="9525">
            <a:noFill/>
          </a:ln>
        </p:spPr>
        <p:txBody>
          <a:bodyPr wrap="none" anchor="t">
            <a:spAutoFit/>
          </a:bodyPr>
          <a:p>
            <a:pPr algn="ctr"/>
            <a:r>
              <a:rPr lang="en-US" altLang="zh-CN">
                <a:latin typeface="Arial" panose="020B0604020202020204" pitchFamily="34" charset="0"/>
                <a:ea typeface="宋体" panose="02010600030101010101" pitchFamily="2" charset="-122"/>
              </a:rPr>
              <a:t>P(PropNoun Verb Det Noun) = 0.4*0.8*0.25*0.95*0.1=0.0076</a:t>
            </a:r>
            <a:endParaRPr lang="en-US" altLang="zh-CN">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1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2"/>
          <p:cNvSpPr>
            <a:spLocks noGrp="1"/>
          </p:cNvSpPr>
          <p:nvPr>
            <p:ph type="title"/>
          </p:nvPr>
        </p:nvSpPr>
        <p:spPr/>
        <p:txBody>
          <a:bodyPr wrap="square" lIns="91440" tIns="45720" rIns="91440" bIns="45720" anchor="ctr"/>
          <a:p>
            <a:pPr eaLnBrk="1" hangingPunct="1"/>
            <a:r>
              <a:rPr lang="zh-CN" altLang="en-US" sz="3600"/>
              <a:t>天气的马尔可夫链</a:t>
            </a:r>
            <a:endParaRPr lang="zh-CN" altLang="en-US" sz="3600"/>
          </a:p>
        </p:txBody>
      </p:sp>
      <p:pic>
        <p:nvPicPr>
          <p:cNvPr id="28674" name="Picture 3"/>
          <p:cNvPicPr>
            <a:picLocks noGrp="1" noChangeAspect="1"/>
          </p:cNvPicPr>
          <p:nvPr>
            <p:ph idx="4294967295"/>
          </p:nvPr>
        </p:nvPicPr>
        <p:blipFill>
          <a:blip r:embed="rId1"/>
          <a:stretch>
            <a:fillRect/>
          </a:stretch>
        </p:blipFill>
        <p:spPr>
          <a:xfrm>
            <a:off x="900113" y="620713"/>
            <a:ext cx="6985000" cy="4473575"/>
          </a:xfrm>
        </p:spPr>
      </p:pic>
      <p:sp>
        <p:nvSpPr>
          <p:cNvPr id="25604" name="矩形 3"/>
          <p:cNvSpPr/>
          <p:nvPr/>
        </p:nvSpPr>
        <p:spPr>
          <a:xfrm>
            <a:off x="1042988" y="5373688"/>
            <a:ext cx="6769100" cy="922337"/>
          </a:xfrm>
          <a:prstGeom prst="rect">
            <a:avLst/>
          </a:prstGeom>
          <a:noFill/>
          <a:ln w="9525">
            <a:noFill/>
          </a:ln>
        </p:spPr>
        <p:txBody>
          <a:bodyPr anchor="t">
            <a:spAutoFit/>
          </a:bodyPr>
          <a:p>
            <a:r>
              <a:rPr lang="en-US" altLang="zh-CN">
                <a:latin typeface="Calibri" panose="020F0502020204030204" pitchFamily="34" charset="0"/>
                <a:ea typeface="楷体" panose="02010609060101010101" pitchFamily="49" charset="-122"/>
              </a:rPr>
              <a:t>4</a:t>
            </a:r>
            <a:r>
              <a:rPr lang="zh-CN" altLang="en-US">
                <a:latin typeface="Calibri" panose="020F0502020204030204" pitchFamily="34" charset="0"/>
                <a:ea typeface="楷体" panose="02010609060101010101" pitchFamily="49" charset="-122"/>
              </a:rPr>
              <a:t>天连续为</a:t>
            </a:r>
            <a:r>
              <a:rPr lang="en-US" altLang="zh-CN">
                <a:latin typeface="Calibri" panose="020F0502020204030204" pitchFamily="34" charset="0"/>
                <a:ea typeface="楷体" panose="02010609060101010101" pitchFamily="49" charset="-122"/>
              </a:rPr>
              <a:t>warm</a:t>
            </a:r>
            <a:r>
              <a:rPr lang="zh-CN" altLang="en-US">
                <a:latin typeface="Calibri" panose="020F0502020204030204" pitchFamily="34" charset="0"/>
                <a:ea typeface="楷体" panose="02010609060101010101" pitchFamily="49" charset="-122"/>
              </a:rPr>
              <a:t>的概率是多大？</a:t>
            </a:r>
            <a:endParaRPr lang="zh-CN" altLang="en-US">
              <a:latin typeface="Calibri" panose="020F0502020204030204" pitchFamily="34" charset="0"/>
              <a:ea typeface="楷体" panose="02010609060101010101" pitchFamily="49" charset="-122"/>
            </a:endParaRPr>
          </a:p>
          <a:p>
            <a:pPr lvl="1" indent="0"/>
            <a:r>
              <a:rPr lang="zh-CN" altLang="en-US">
                <a:latin typeface="Calibri" panose="020F0502020204030204" pitchFamily="34" charset="0"/>
                <a:ea typeface="楷体" panose="02010609060101010101" pitchFamily="49" charset="-122"/>
              </a:rPr>
              <a:t>序列warm-warm-warm-warm，即状态序列为3-3-3-3的概率</a:t>
            </a:r>
            <a:endParaRPr lang="zh-CN" altLang="en-US">
              <a:latin typeface="Calibri" panose="020F0502020204030204" pitchFamily="34" charset="0"/>
              <a:ea typeface="楷体" panose="02010609060101010101" pitchFamily="49" charset="-122"/>
            </a:endParaRPr>
          </a:p>
          <a:p>
            <a:pPr algn="ctr"/>
            <a:r>
              <a:rPr lang="zh-CN" altLang="en-US">
                <a:latin typeface="Calibri" panose="020F0502020204030204" pitchFamily="34" charset="0"/>
                <a:ea typeface="楷体" panose="02010609060101010101" pitchFamily="49" charset="-122"/>
              </a:rPr>
              <a:t>P(3,3,3,3) = </a:t>
            </a:r>
            <a:r>
              <a:rPr lang="zh-CN" altLang="en-US">
                <a:latin typeface="Calibri" panose="020F0502020204030204" pitchFamily="34" charset="0"/>
                <a:ea typeface="楷体" panose="02010609060101010101" pitchFamily="49" charset="-122"/>
                <a:sym typeface="Symbol" panose="05050102010706020507" pitchFamily="18" charset="2"/>
              </a:rPr>
              <a:t></a:t>
            </a:r>
            <a:r>
              <a:rPr lang="zh-CN" altLang="en-US" baseline="-25000">
                <a:latin typeface="Calibri" panose="020F0502020204030204" pitchFamily="34" charset="0"/>
                <a:ea typeface="楷体" panose="02010609060101010101" pitchFamily="49" charset="-122"/>
              </a:rPr>
              <a:t>3</a:t>
            </a:r>
            <a:r>
              <a:rPr lang="zh-CN" altLang="en-US">
                <a:latin typeface="Calibri" panose="020F0502020204030204" pitchFamily="34" charset="0"/>
                <a:ea typeface="楷体" panose="02010609060101010101" pitchFamily="49" charset="-122"/>
              </a:rPr>
              <a:t>a</a:t>
            </a:r>
            <a:r>
              <a:rPr lang="zh-CN" altLang="en-US" baseline="-25000">
                <a:latin typeface="Calibri" panose="020F0502020204030204" pitchFamily="34" charset="0"/>
                <a:ea typeface="楷体" panose="02010609060101010101" pitchFamily="49" charset="-122"/>
                <a:sym typeface="Arial" panose="020B0604020202020204" pitchFamily="34" charset="0"/>
              </a:rPr>
              <a:t>33</a:t>
            </a:r>
            <a:r>
              <a:rPr lang="zh-CN" altLang="en-US">
                <a:latin typeface="Calibri" panose="020F0502020204030204" pitchFamily="34" charset="0"/>
                <a:ea typeface="楷体" panose="02010609060101010101" pitchFamily="49" charset="-122"/>
              </a:rPr>
              <a:t>a</a:t>
            </a:r>
            <a:r>
              <a:rPr lang="zh-CN" altLang="en-US" baseline="-25000">
                <a:latin typeface="Calibri" panose="020F0502020204030204" pitchFamily="34" charset="0"/>
                <a:ea typeface="楷体" panose="02010609060101010101" pitchFamily="49" charset="-122"/>
                <a:sym typeface="Arial" panose="020B0604020202020204" pitchFamily="34" charset="0"/>
              </a:rPr>
              <a:t>33</a:t>
            </a:r>
            <a:r>
              <a:rPr lang="zh-CN" altLang="en-US">
                <a:latin typeface="Calibri" panose="020F0502020204030204" pitchFamily="34" charset="0"/>
                <a:ea typeface="楷体" panose="02010609060101010101" pitchFamily="49" charset="-122"/>
              </a:rPr>
              <a:t>a</a:t>
            </a:r>
            <a:r>
              <a:rPr lang="zh-CN" altLang="en-US" baseline="-25000">
                <a:latin typeface="Calibri" panose="020F0502020204030204" pitchFamily="34" charset="0"/>
                <a:ea typeface="楷体" panose="02010609060101010101" pitchFamily="49" charset="-122"/>
                <a:sym typeface="Arial" panose="020B0604020202020204" pitchFamily="34" charset="0"/>
              </a:rPr>
              <a:t>33</a:t>
            </a:r>
            <a:r>
              <a:rPr lang="zh-CN" altLang="en-US">
                <a:latin typeface="Calibri" panose="020F0502020204030204" pitchFamily="34" charset="0"/>
                <a:ea typeface="楷体" panose="02010609060101010101" pitchFamily="49" charset="-122"/>
              </a:rPr>
              <a:t>a</a:t>
            </a:r>
            <a:r>
              <a:rPr lang="zh-CN" altLang="en-US" baseline="-25000">
                <a:latin typeface="Calibri" panose="020F0502020204030204" pitchFamily="34" charset="0"/>
                <a:ea typeface="楷体" panose="02010609060101010101" pitchFamily="49" charset="-122"/>
                <a:sym typeface="Arial" panose="020B0604020202020204" pitchFamily="34" charset="0"/>
              </a:rPr>
              <a:t>33</a:t>
            </a:r>
            <a:endParaRPr lang="en-US" altLang="zh-CN">
              <a:latin typeface="Calibri" panose="020F0502020204030204" pitchFamily="34" charset="0"/>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p:txBody>
          <a:bodyPr wrap="square" lIns="91440" tIns="45720" rIns="91440" bIns="45720" anchor="ctr"/>
          <a:p>
            <a:pPr eaLnBrk="1" hangingPunct="1"/>
            <a:r>
              <a:rPr lang="zh-CN" altLang="en-US" sz="3600"/>
              <a:t>马尔可夫链（Markov chai</a:t>
            </a:r>
            <a:r>
              <a:rPr lang="en-US" altLang="zh-CN" sz="3600"/>
              <a:t>n</a:t>
            </a:r>
            <a:r>
              <a:rPr lang="zh-CN" altLang="en-US" sz="3600"/>
              <a:t>）</a:t>
            </a:r>
            <a:endParaRPr lang="zh-CN" altLang="en-US" sz="3600"/>
          </a:p>
        </p:txBody>
      </p:sp>
      <p:sp>
        <p:nvSpPr>
          <p:cNvPr id="27651" name="内容占位符 2"/>
          <p:cNvSpPr>
            <a:spLocks noGrp="1"/>
          </p:cNvSpPr>
          <p:nvPr>
            <p:ph idx="4294967295"/>
          </p:nvPr>
        </p:nvSpPr>
        <p:spPr>
          <a:xfrm>
            <a:off x="457200" y="1127125"/>
            <a:ext cx="8229600" cy="5470525"/>
          </a:xfrm>
        </p:spPr>
        <p:txBody>
          <a:bodyPr wrap="square" lIns="91440" tIns="45720" rIns="91440" bIns="45720" anchor="t"/>
          <a:p>
            <a:pPr eaLnBrk="1" hangingPunct="1"/>
            <a:r>
              <a:rPr lang="zh-CN" altLang="en-US">
                <a:solidFill>
                  <a:srgbClr val="FF0000"/>
                </a:solidFill>
              </a:rPr>
              <a:t>一组状态</a:t>
            </a:r>
            <a:r>
              <a:rPr lang="zh-CN" altLang="en-US"/>
              <a:t>：</a:t>
            </a:r>
            <a:endParaRPr lang="zh-CN" altLang="en-US"/>
          </a:p>
          <a:p>
            <a:pPr lvl="1" eaLnBrk="1" hangingPunct="1"/>
            <a:r>
              <a:rPr lang="zh-CN" altLang="en-US" sz="2500"/>
              <a:t>Q = q</a:t>
            </a:r>
            <a:r>
              <a:rPr lang="zh-CN" altLang="en-US" sz="2500" baseline="-25000">
                <a:sym typeface="Arial" panose="020B0604020202020204" pitchFamily="34" charset="0"/>
              </a:rPr>
              <a:t>1</a:t>
            </a:r>
            <a:r>
              <a:rPr lang="zh-CN" altLang="en-US" sz="2500"/>
              <a:t>, q</a:t>
            </a:r>
            <a:r>
              <a:rPr lang="zh-CN" altLang="en-US" sz="2500" baseline="-25000">
                <a:sym typeface="Arial" panose="020B0604020202020204" pitchFamily="34" charset="0"/>
              </a:rPr>
              <a:t>2</a:t>
            </a:r>
            <a:r>
              <a:rPr lang="zh-CN" altLang="en-US" sz="2500"/>
              <a:t>…q</a:t>
            </a:r>
            <a:r>
              <a:rPr lang="zh-CN" altLang="en-US" sz="2500" baseline="-25000">
                <a:sym typeface="Arial" panose="020B0604020202020204" pitchFamily="34" charset="0"/>
              </a:rPr>
              <a:t>N</a:t>
            </a:r>
            <a:r>
              <a:rPr lang="zh-CN" altLang="en-US" sz="2500"/>
              <a:t>; </a:t>
            </a:r>
            <a:r>
              <a:rPr lang="en-US" altLang="zh-CN" sz="2500"/>
              <a:t>t</a:t>
            </a:r>
            <a:r>
              <a:rPr lang="zh-CN" altLang="en-US" sz="2500"/>
              <a:t>时刻的状态为q</a:t>
            </a:r>
            <a:r>
              <a:rPr lang="zh-CN" altLang="en-US" sz="2500" baseline="-25000">
                <a:sym typeface="Arial" panose="020B0604020202020204" pitchFamily="34" charset="0"/>
              </a:rPr>
              <a:t>t</a:t>
            </a:r>
            <a:endParaRPr lang="zh-CN" altLang="en-US" sz="2500" baseline="-25000">
              <a:sym typeface="Arial" panose="020B0604020202020204" pitchFamily="34" charset="0"/>
            </a:endParaRPr>
          </a:p>
          <a:p>
            <a:pPr eaLnBrk="1" hangingPunct="1"/>
            <a:r>
              <a:rPr lang="zh-CN" altLang="en-US">
                <a:solidFill>
                  <a:srgbClr val="FF0000"/>
                </a:solidFill>
              </a:rPr>
              <a:t>一组转移概率</a:t>
            </a:r>
            <a:r>
              <a:rPr lang="zh-CN" altLang="en-US"/>
              <a:t>：</a:t>
            </a:r>
            <a:endParaRPr lang="zh-CN" altLang="en-US"/>
          </a:p>
          <a:p>
            <a:pPr lvl="1" eaLnBrk="1" hangingPunct="1"/>
            <a:r>
              <a:rPr lang="zh-CN" altLang="en-US" sz="2500"/>
              <a:t>A = a</a:t>
            </a:r>
            <a:r>
              <a:rPr lang="en-US" altLang="zh-CN" sz="2500" baseline="-25000">
                <a:sym typeface="Arial" panose="020B0604020202020204" pitchFamily="34" charset="0"/>
              </a:rPr>
              <a:t>1</a:t>
            </a:r>
            <a:r>
              <a:rPr lang="zh-CN" altLang="en-US" sz="2500" baseline="-25000">
                <a:sym typeface="Arial" panose="020B0604020202020204" pitchFamily="34" charset="0"/>
              </a:rPr>
              <a:t>1</a:t>
            </a:r>
            <a:r>
              <a:rPr lang="zh-CN" altLang="en-US" sz="2500"/>
              <a:t>a</a:t>
            </a:r>
            <a:r>
              <a:rPr lang="en-US" altLang="zh-CN" sz="2500" baseline="-25000">
                <a:sym typeface="Arial" panose="020B0604020202020204" pitchFamily="34" charset="0"/>
              </a:rPr>
              <a:t>1</a:t>
            </a:r>
            <a:r>
              <a:rPr lang="zh-CN" altLang="en-US" sz="2500" baseline="-25000">
                <a:sym typeface="Arial" panose="020B0604020202020204" pitchFamily="34" charset="0"/>
              </a:rPr>
              <a:t>2</a:t>
            </a:r>
            <a:r>
              <a:rPr lang="zh-CN" altLang="en-US" sz="2500"/>
              <a:t>…a</a:t>
            </a:r>
            <a:r>
              <a:rPr lang="en-US" altLang="zh-CN" sz="2500" baseline="-25000">
                <a:sym typeface="Arial" panose="020B0604020202020204" pitchFamily="34" charset="0"/>
              </a:rPr>
              <a:t>N</a:t>
            </a:r>
            <a:r>
              <a:rPr lang="zh-CN" altLang="en-US" sz="2500" baseline="-25000">
                <a:sym typeface="Arial" panose="020B0604020202020204" pitchFamily="34" charset="0"/>
              </a:rPr>
              <a:t>1</a:t>
            </a:r>
            <a:r>
              <a:rPr lang="zh-CN" altLang="en-US" sz="2500"/>
              <a:t>…a</a:t>
            </a:r>
            <a:r>
              <a:rPr lang="en-US" altLang="zh-CN" sz="2500" baseline="-25000">
                <a:sym typeface="Arial" panose="020B0604020202020204" pitchFamily="34" charset="0"/>
              </a:rPr>
              <a:t>NN</a:t>
            </a:r>
            <a:endParaRPr lang="zh-CN" altLang="en-US" sz="2500"/>
          </a:p>
          <a:p>
            <a:pPr lvl="1" eaLnBrk="1" hangingPunct="1"/>
            <a:r>
              <a:rPr lang="zh-CN" altLang="en-US" sz="2500"/>
              <a:t>每个元素a</a:t>
            </a:r>
            <a:r>
              <a:rPr lang="zh-CN" altLang="en-US" sz="2500" baseline="-25000"/>
              <a:t>ij</a:t>
            </a:r>
            <a:r>
              <a:rPr lang="zh-CN" altLang="en-US" sz="2500"/>
              <a:t> 表示从状态</a:t>
            </a:r>
            <a:r>
              <a:rPr lang="en-US" altLang="zh-CN" sz="2500"/>
              <a:t>i</a:t>
            </a:r>
            <a:r>
              <a:rPr lang="zh-CN" altLang="en-US" sz="2500"/>
              <a:t>到状态</a:t>
            </a:r>
            <a:r>
              <a:rPr lang="en-US" altLang="zh-CN" sz="2500"/>
              <a:t>j</a:t>
            </a:r>
            <a:r>
              <a:rPr lang="zh-CN" altLang="en-US" sz="2500"/>
              <a:t>的转移概率</a:t>
            </a:r>
            <a:endParaRPr lang="zh-CN" altLang="en-US" sz="2500"/>
          </a:p>
          <a:p>
            <a:pPr lvl="1" eaLnBrk="1" hangingPunct="1"/>
            <a:r>
              <a:rPr lang="zh-CN" altLang="en-US" sz="2500"/>
              <a:t>由a</a:t>
            </a:r>
            <a:r>
              <a:rPr lang="zh-CN" altLang="en-US" sz="2500" baseline="-25000"/>
              <a:t>ij</a:t>
            </a:r>
            <a:r>
              <a:rPr lang="zh-CN" altLang="en-US" sz="2500"/>
              <a:t> 构成的</a:t>
            </a:r>
            <a:r>
              <a:rPr lang="zh-CN" altLang="en-US" sz="2500">
                <a:solidFill>
                  <a:srgbClr val="FF0000"/>
                </a:solidFill>
              </a:rPr>
              <a:t>状态转移矩阵 A</a:t>
            </a:r>
            <a:endParaRPr lang="zh-CN" altLang="en-US" sz="2500">
              <a:solidFill>
                <a:srgbClr val="FF0000"/>
              </a:solidFill>
            </a:endParaRPr>
          </a:p>
          <a:p>
            <a:pPr eaLnBrk="1" hangingPunct="1">
              <a:buNone/>
            </a:pPr>
            <a:r>
              <a:rPr lang="zh-CN" altLang="en-US"/>
              <a:t>                </a:t>
            </a:r>
            <a:endParaRPr lang="zh-CN" altLang="en-US"/>
          </a:p>
        </p:txBody>
      </p:sp>
      <p:graphicFrame>
        <p:nvGraphicFramePr>
          <p:cNvPr id="1026" name="Object 4">
            <a:hlinkClick r:id="" action="ppaction://ole?verb="/>
          </p:cNvPr>
          <p:cNvGraphicFramePr>
            <a:graphicFrameLocks noChangeAspect="1"/>
          </p:cNvGraphicFramePr>
          <p:nvPr/>
        </p:nvGraphicFramePr>
        <p:xfrm>
          <a:off x="1981200" y="4294188"/>
          <a:ext cx="2474913" cy="431800"/>
        </p:xfrm>
        <a:graphic>
          <a:graphicData uri="http://schemas.openxmlformats.org/presentationml/2006/ole">
            <mc:AlternateContent xmlns:mc="http://schemas.openxmlformats.org/markup-compatibility/2006">
              <mc:Choice xmlns:v="urn:schemas-microsoft-com:vml" Requires="v">
                <p:oleObj spid="_x0000_s3106" name="" r:id="rId1" imgW="33223200" imgH="5791200" progId="Equation.3">
                  <p:embed/>
                </p:oleObj>
              </mc:Choice>
              <mc:Fallback>
                <p:oleObj name="" r:id="rId1" imgW="33223200" imgH="5791200" progId="Equation.3">
                  <p:embed/>
                  <p:pic>
                    <p:nvPicPr>
                      <p:cNvPr id="0" name="图片 3105"/>
                      <p:cNvPicPr/>
                      <p:nvPr/>
                    </p:nvPicPr>
                    <p:blipFill>
                      <a:blip r:embed="rId2"/>
                      <a:stretch>
                        <a:fillRect/>
                      </a:stretch>
                    </p:blipFill>
                    <p:spPr>
                      <a:xfrm>
                        <a:off x="1981200" y="4294188"/>
                        <a:ext cx="2474913" cy="431800"/>
                      </a:xfrm>
                      <a:prstGeom prst="rect">
                        <a:avLst/>
                      </a:prstGeom>
                      <a:noFill/>
                      <a:ln w="38100">
                        <a:noFill/>
                        <a:miter/>
                      </a:ln>
                    </p:spPr>
                  </p:pic>
                </p:oleObj>
              </mc:Fallback>
            </mc:AlternateContent>
          </a:graphicData>
        </a:graphic>
      </p:graphicFrame>
      <p:graphicFrame>
        <p:nvGraphicFramePr>
          <p:cNvPr id="1027" name="Object 5">
            <a:hlinkClick r:id="" action="ppaction://ole?verb="/>
          </p:cNvPr>
          <p:cNvGraphicFramePr>
            <a:graphicFrameLocks noChangeAspect="1"/>
          </p:cNvGraphicFramePr>
          <p:nvPr/>
        </p:nvGraphicFramePr>
        <p:xfrm>
          <a:off x="4787900" y="4294188"/>
          <a:ext cx="1233488" cy="358775"/>
        </p:xfrm>
        <a:graphic>
          <a:graphicData uri="http://schemas.openxmlformats.org/presentationml/2006/ole">
            <mc:AlternateContent xmlns:mc="http://schemas.openxmlformats.org/markup-compatibility/2006">
              <mc:Choice xmlns:v="urn:schemas-microsoft-com:vml" Requires="v">
                <p:oleObj spid="_x0000_s3104" name="" r:id="rId3" imgW="16764000" imgH="4876800" progId="Equation.3">
                  <p:embed/>
                </p:oleObj>
              </mc:Choice>
              <mc:Fallback>
                <p:oleObj name="" r:id="rId3" imgW="16764000" imgH="4876800" progId="Equation.3">
                  <p:embed/>
                  <p:pic>
                    <p:nvPicPr>
                      <p:cNvPr id="0" name="图片 3103"/>
                      <p:cNvPicPr/>
                      <p:nvPr/>
                    </p:nvPicPr>
                    <p:blipFill>
                      <a:blip r:embed="rId4"/>
                      <a:stretch>
                        <a:fillRect/>
                      </a:stretch>
                    </p:blipFill>
                    <p:spPr>
                      <a:xfrm>
                        <a:off x="4787900" y="4294188"/>
                        <a:ext cx="1233488" cy="358775"/>
                      </a:xfrm>
                      <a:prstGeom prst="rect">
                        <a:avLst/>
                      </a:prstGeom>
                      <a:noFill/>
                      <a:ln w="38100">
                        <a:noFill/>
                        <a:miter/>
                      </a:ln>
                    </p:spPr>
                  </p:pic>
                </p:oleObj>
              </mc:Fallback>
            </mc:AlternateContent>
          </a:graphicData>
        </a:graphic>
      </p:graphicFrame>
      <p:graphicFrame>
        <p:nvGraphicFramePr>
          <p:cNvPr id="30725" name="Object 6">
            <a:hlinkClick r:id="" action="ppaction://ole?verb="/>
          </p:cNvPr>
          <p:cNvGraphicFramePr>
            <a:graphicFrameLocks noChangeAspect="1"/>
          </p:cNvGraphicFramePr>
          <p:nvPr/>
        </p:nvGraphicFramePr>
        <p:xfrm>
          <a:off x="2051050" y="4941888"/>
          <a:ext cx="1009650" cy="735012"/>
        </p:xfrm>
        <a:graphic>
          <a:graphicData uri="http://schemas.openxmlformats.org/presentationml/2006/ole">
            <mc:AlternateContent xmlns:mc="http://schemas.openxmlformats.org/markup-compatibility/2006">
              <mc:Choice xmlns:v="urn:schemas-microsoft-com:vml" Requires="v">
                <p:oleObj spid="_x0000_s3105" name="" r:id="rId5" imgW="14630400" imgH="10668000" progId="Equation.3">
                  <p:embed/>
                </p:oleObj>
              </mc:Choice>
              <mc:Fallback>
                <p:oleObj name="" r:id="rId5" imgW="14630400" imgH="10668000" progId="Equation.3">
                  <p:embed/>
                  <p:pic>
                    <p:nvPicPr>
                      <p:cNvPr id="0" name="图片 3104"/>
                      <p:cNvPicPr/>
                      <p:nvPr/>
                    </p:nvPicPr>
                    <p:blipFill>
                      <a:blip r:embed="rId6"/>
                      <a:stretch>
                        <a:fillRect/>
                      </a:stretch>
                    </p:blipFill>
                    <p:spPr>
                      <a:xfrm>
                        <a:off x="2051050" y="4941888"/>
                        <a:ext cx="1009650" cy="735012"/>
                      </a:xfrm>
                      <a:prstGeom prst="rect">
                        <a:avLst/>
                      </a:prstGeom>
                      <a:noFill/>
                      <a:ln w="38100">
                        <a:noFill/>
                        <a:miter/>
                      </a:ln>
                    </p:spPr>
                  </p:pic>
                </p:oleObj>
              </mc:Fallback>
            </mc:AlternateContent>
          </a:graphicData>
        </a:graphic>
      </p:graphicFrame>
      <p:graphicFrame>
        <p:nvGraphicFramePr>
          <p:cNvPr id="30726" name="Object 7">
            <a:hlinkClick r:id="" action="ppaction://ole?verb="/>
          </p:cNvPr>
          <p:cNvGraphicFramePr>
            <a:graphicFrameLocks noChangeAspect="1"/>
          </p:cNvGraphicFramePr>
          <p:nvPr/>
        </p:nvGraphicFramePr>
        <p:xfrm>
          <a:off x="3348038" y="5086350"/>
          <a:ext cx="1008062" cy="319088"/>
        </p:xfrm>
        <a:graphic>
          <a:graphicData uri="http://schemas.openxmlformats.org/presentationml/2006/ole">
            <mc:AlternateContent xmlns:mc="http://schemas.openxmlformats.org/markup-compatibility/2006">
              <mc:Choice xmlns:v="urn:schemas-microsoft-com:vml" Requires="v">
                <p:oleObj spid="_x0000_s3109" name="" r:id="rId7" imgW="13411200" imgH="4267200" progId="Equation.3">
                  <p:embed/>
                </p:oleObj>
              </mc:Choice>
              <mc:Fallback>
                <p:oleObj name="" r:id="rId7" imgW="13411200" imgH="4267200" progId="Equation.3">
                  <p:embed/>
                  <p:pic>
                    <p:nvPicPr>
                      <p:cNvPr id="0" name="图片 3108"/>
                      <p:cNvPicPr/>
                      <p:nvPr/>
                    </p:nvPicPr>
                    <p:blipFill>
                      <a:blip r:embed="rId8"/>
                      <a:stretch>
                        <a:fillRect/>
                      </a:stretch>
                    </p:blipFill>
                    <p:spPr>
                      <a:xfrm>
                        <a:off x="3348038" y="5086350"/>
                        <a:ext cx="1008062" cy="3190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charRg st="31" end="3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charRg st="39" end="5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charRg st="58" end="8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charRg st="82" end="9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a:spLocks noGrp="1"/>
          </p:cNvSpPr>
          <p:nvPr>
            <p:ph type="title"/>
          </p:nvPr>
        </p:nvSpPr>
        <p:spPr/>
        <p:txBody>
          <a:bodyPr wrap="square" lIns="91440" tIns="45720" rIns="91440" bIns="45720" anchor="ctr"/>
          <a:p>
            <a:pPr eaLnBrk="1" hangingPunct="1"/>
            <a:r>
              <a:rPr lang="zh-CN" altLang="en-US" sz="3600"/>
              <a:t>起始状态</a:t>
            </a:r>
            <a:endParaRPr lang="zh-CN" altLang="en-US" sz="3600"/>
          </a:p>
        </p:txBody>
      </p:sp>
      <p:sp>
        <p:nvSpPr>
          <p:cNvPr id="32770" name="内容占位符 2"/>
          <p:cNvSpPr>
            <a:spLocks noGrp="1"/>
          </p:cNvSpPr>
          <p:nvPr>
            <p:ph idx="4294967295"/>
          </p:nvPr>
        </p:nvSpPr>
        <p:spPr/>
        <p:txBody>
          <a:bodyPr wrap="square" lIns="91440" tIns="45720" rIns="91440" bIns="45720" anchor="t"/>
          <a:p>
            <a:pPr eaLnBrk="1" hangingPunct="1"/>
            <a:r>
              <a:rPr lang="zh-CN" altLang="en-US" sz="2800"/>
              <a:t>起始状态：初始状态的概率向量 </a:t>
            </a:r>
            <a:r>
              <a:rPr lang="zh-CN" altLang="en-US" sz="2800">
                <a:sym typeface="Symbol" panose="05050102010706020507" pitchFamily="18" charset="2"/>
              </a:rPr>
              <a:t></a:t>
            </a:r>
            <a:r>
              <a:rPr lang="en-US" altLang="zh-CN" sz="2800">
                <a:sym typeface="Symbol" panose="05050102010706020507" pitchFamily="18" charset="2"/>
              </a:rPr>
              <a:t>=(</a:t>
            </a:r>
            <a:r>
              <a:rPr lang="zh-CN" altLang="en-US" sz="2800">
                <a:sym typeface="Symbol" panose="05050102010706020507" pitchFamily="18" charset="2"/>
              </a:rPr>
              <a:t></a:t>
            </a:r>
            <a:r>
              <a:rPr lang="en-US" altLang="zh-CN" sz="2800" baseline="-25000">
                <a:sym typeface="Symbol" panose="05050102010706020507" pitchFamily="18" charset="2"/>
              </a:rPr>
              <a:t>1</a:t>
            </a:r>
            <a:r>
              <a:rPr lang="en-US" altLang="zh-CN" sz="2800">
                <a:sym typeface="Symbol" panose="05050102010706020507" pitchFamily="18" charset="2"/>
              </a:rPr>
              <a:t>, …, </a:t>
            </a:r>
            <a:r>
              <a:rPr lang="zh-CN" altLang="en-US" sz="2800">
                <a:sym typeface="Symbol" panose="05050102010706020507" pitchFamily="18" charset="2"/>
              </a:rPr>
              <a:t></a:t>
            </a:r>
            <a:r>
              <a:rPr lang="en-US" altLang="zh-CN" sz="2800" baseline="-25000">
                <a:sym typeface="Symbol" panose="05050102010706020507" pitchFamily="18" charset="2"/>
              </a:rPr>
              <a:t>N</a:t>
            </a:r>
            <a:r>
              <a:rPr lang="en-US" altLang="zh-CN" sz="2800">
                <a:sym typeface="Symbol" panose="05050102010706020507" pitchFamily="18" charset="2"/>
              </a:rPr>
              <a:t>)</a:t>
            </a:r>
            <a:endParaRPr lang="zh-CN" altLang="en-US" sz="2400"/>
          </a:p>
          <a:p>
            <a:pPr lvl="1" eaLnBrk="1" hangingPunct="1"/>
            <a:r>
              <a:rPr lang="zh-CN" altLang="en-US" sz="2400"/>
              <a:t>表示各状态作为初始状态的概率</a:t>
            </a:r>
            <a:endParaRPr lang="zh-CN" altLang="en-US" sz="2400"/>
          </a:p>
          <a:p>
            <a:pPr eaLnBrk="1" hangingPunct="1"/>
            <a:endParaRPr lang="zh-CN" altLang="en-US" sz="2800"/>
          </a:p>
          <a:p>
            <a:pPr eaLnBrk="1" hangingPunct="1"/>
            <a:r>
              <a:rPr lang="zh-CN" altLang="en-US" sz="2800"/>
              <a:t>约束：</a:t>
            </a:r>
            <a:endParaRPr lang="zh-CN" altLang="en-US" sz="2800"/>
          </a:p>
          <a:p>
            <a:pPr eaLnBrk="1" hangingPunct="1"/>
            <a:endParaRPr lang="zh-CN" altLang="en-US"/>
          </a:p>
        </p:txBody>
      </p:sp>
      <p:graphicFrame>
        <p:nvGraphicFramePr>
          <p:cNvPr id="32771" name="Object 4">
            <a:hlinkClick r:id="" action="ppaction://ole?verb="/>
          </p:cNvPr>
          <p:cNvGraphicFramePr>
            <a:graphicFrameLocks noChangeAspect="1"/>
          </p:cNvGraphicFramePr>
          <p:nvPr/>
        </p:nvGraphicFramePr>
        <p:xfrm>
          <a:off x="1547813" y="3359150"/>
          <a:ext cx="1871662" cy="503238"/>
        </p:xfrm>
        <a:graphic>
          <a:graphicData uri="http://schemas.openxmlformats.org/presentationml/2006/ole">
            <mc:AlternateContent xmlns:mc="http://schemas.openxmlformats.org/markup-compatibility/2006">
              <mc:Choice xmlns:v="urn:schemas-microsoft-com:vml" Requires="v">
                <p:oleObj spid="_x0000_s3107" name="" r:id="rId1" imgW="20421600" imgH="5486400" progId="Equation.3">
                  <p:embed/>
                </p:oleObj>
              </mc:Choice>
              <mc:Fallback>
                <p:oleObj name="" r:id="rId1" imgW="20421600" imgH="5486400" progId="Equation.3">
                  <p:embed/>
                  <p:pic>
                    <p:nvPicPr>
                      <p:cNvPr id="0" name="图片 3106"/>
                      <p:cNvPicPr/>
                      <p:nvPr/>
                    </p:nvPicPr>
                    <p:blipFill>
                      <a:blip r:embed="rId2"/>
                      <a:stretch>
                        <a:fillRect/>
                      </a:stretch>
                    </p:blipFill>
                    <p:spPr>
                      <a:xfrm>
                        <a:off x="1547813" y="3359150"/>
                        <a:ext cx="1871662" cy="503238"/>
                      </a:xfrm>
                      <a:prstGeom prst="rect">
                        <a:avLst/>
                      </a:prstGeom>
                      <a:noFill/>
                      <a:ln w="38100">
                        <a:noFill/>
                        <a:miter/>
                      </a:ln>
                    </p:spPr>
                  </p:pic>
                </p:oleObj>
              </mc:Fallback>
            </mc:AlternateContent>
          </a:graphicData>
        </a:graphic>
      </p:graphicFrame>
      <p:graphicFrame>
        <p:nvGraphicFramePr>
          <p:cNvPr id="32772" name="Object 5">
            <a:hlinkClick r:id="" action="ppaction://ole?verb="/>
          </p:cNvPr>
          <p:cNvGraphicFramePr>
            <a:graphicFrameLocks noChangeAspect="1"/>
          </p:cNvGraphicFramePr>
          <p:nvPr/>
        </p:nvGraphicFramePr>
        <p:xfrm>
          <a:off x="1547813" y="4221163"/>
          <a:ext cx="1230312" cy="936625"/>
        </p:xfrm>
        <a:graphic>
          <a:graphicData uri="http://schemas.openxmlformats.org/presentationml/2006/ole">
            <mc:AlternateContent xmlns:mc="http://schemas.openxmlformats.org/markup-compatibility/2006">
              <mc:Choice xmlns:v="urn:schemas-microsoft-com:vml" Requires="v">
                <p:oleObj spid="_x0000_s3108" name="" r:id="rId3" imgW="14020800" imgH="10668000" progId="Equation.3">
                  <p:embed/>
                </p:oleObj>
              </mc:Choice>
              <mc:Fallback>
                <p:oleObj name="" r:id="rId3" imgW="14020800" imgH="10668000" progId="Equation.3">
                  <p:embed/>
                  <p:pic>
                    <p:nvPicPr>
                      <p:cNvPr id="0" name="图片 3107"/>
                      <p:cNvPicPr/>
                      <p:nvPr/>
                    </p:nvPicPr>
                    <p:blipFill>
                      <a:blip r:embed="rId4"/>
                      <a:stretch>
                        <a:fillRect/>
                      </a:stretch>
                    </p:blipFill>
                    <p:spPr>
                      <a:xfrm>
                        <a:off x="1547813" y="4221163"/>
                        <a:ext cx="1230312" cy="936625"/>
                      </a:xfrm>
                      <a:prstGeom prst="rect">
                        <a:avLst/>
                      </a:prstGeom>
                      <a:noFill/>
                      <a:ln w="38100">
                        <a:noFill/>
                        <a:miter/>
                      </a:ln>
                    </p:spPr>
                  </p:pic>
                </p:oleObj>
              </mc:Fallback>
            </mc:AlternateContent>
          </a:graphicData>
        </a:graphic>
      </p:graphicFrame>
      <p:graphicFrame>
        <p:nvGraphicFramePr>
          <p:cNvPr id="32773" name="Object 6">
            <a:hlinkClick r:id="" action="ppaction://ole?verb="/>
          </p:cNvPr>
          <p:cNvGraphicFramePr>
            <a:graphicFrameLocks noChangeAspect="1"/>
          </p:cNvGraphicFramePr>
          <p:nvPr/>
        </p:nvGraphicFramePr>
        <p:xfrm>
          <a:off x="3851275" y="3429000"/>
          <a:ext cx="1152525" cy="365125"/>
        </p:xfrm>
        <a:graphic>
          <a:graphicData uri="http://schemas.openxmlformats.org/presentationml/2006/ole">
            <mc:AlternateContent xmlns:mc="http://schemas.openxmlformats.org/markup-compatibility/2006">
              <mc:Choice xmlns:v="urn:schemas-microsoft-com:vml" Requires="v">
                <p:oleObj spid="_x0000_s3110" name="" r:id="rId5" imgW="13411200" imgH="4267200" progId="Equation.3">
                  <p:embed/>
                </p:oleObj>
              </mc:Choice>
              <mc:Fallback>
                <p:oleObj name="" r:id="rId5" imgW="13411200" imgH="4267200" progId="Equation.3">
                  <p:embed/>
                  <p:pic>
                    <p:nvPicPr>
                      <p:cNvPr id="0" name="图片 3109"/>
                      <p:cNvPicPr/>
                      <p:nvPr/>
                    </p:nvPicPr>
                    <p:blipFill>
                      <a:blip r:embed="rId6"/>
                      <a:stretch>
                        <a:fillRect/>
                      </a:stretch>
                    </p:blipFill>
                    <p:spPr>
                      <a:xfrm>
                        <a:off x="3851275" y="3429000"/>
                        <a:ext cx="1152525" cy="365125"/>
                      </a:xfrm>
                      <a:prstGeom prst="rect">
                        <a:avLst/>
                      </a:prstGeom>
                      <a:noFill/>
                      <a:ln w="38100">
                        <a:noFill/>
                        <a:miter/>
                      </a:ln>
                    </p:spPr>
                  </p:pic>
                </p:oleObj>
              </mc:Fallback>
            </mc:AlternateContent>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a:spLocks noGrp="1"/>
          </p:cNvSpPr>
          <p:nvPr>
            <p:ph type="title"/>
          </p:nvPr>
        </p:nvSpPr>
        <p:spPr/>
        <p:txBody>
          <a:bodyPr wrap="square" lIns="91440" tIns="45720" rIns="91440" bIns="45720" anchor="ctr"/>
          <a:p>
            <a:r>
              <a:rPr lang="zh-CN" altLang="en-US" sz="3600">
                <a:latin typeface="楷体" panose="02010609060101010101" pitchFamily="49" charset="-122"/>
              </a:rPr>
              <a:t>模型分解</a:t>
            </a:r>
            <a:endParaRPr lang="zh-CN" altLang="en-US" sz="3600">
              <a:latin typeface="楷体" panose="02010609060101010101" pitchFamily="49" charset="-122"/>
            </a:endParaRPr>
          </a:p>
        </p:txBody>
      </p:sp>
      <p:sp>
        <p:nvSpPr>
          <p:cNvPr id="33794" name="内容占位符 2"/>
          <p:cNvSpPr>
            <a:spLocks noGrp="1"/>
          </p:cNvSpPr>
          <p:nvPr>
            <p:ph idx="4294967295"/>
          </p:nvPr>
        </p:nvSpPr>
        <p:spPr>
          <a:xfrm>
            <a:off x="468313" y="1628775"/>
            <a:ext cx="8229600" cy="4679950"/>
          </a:xfrm>
        </p:spPr>
        <p:txBody>
          <a:bodyPr wrap="square" lIns="91440" tIns="45720" rIns="91440" bIns="45720" anchor="t"/>
          <a:p>
            <a:pPr>
              <a:lnSpc>
                <a:spcPct val="90000"/>
              </a:lnSpc>
            </a:pPr>
            <a:r>
              <a:rPr lang="zh-CN" altLang="en-US" sz="3000"/>
              <a:t>另外一个角度：图模型</a:t>
            </a:r>
            <a:endParaRPr lang="en-US" altLang="zh-CN" sz="3000"/>
          </a:p>
          <a:p>
            <a:pPr>
              <a:lnSpc>
                <a:spcPct val="90000"/>
              </a:lnSpc>
              <a:buNone/>
            </a:pPr>
            <a:r>
              <a:rPr lang="en-US" altLang="zh-CN" sz="2400"/>
              <a:t>P(Q) = P(q</a:t>
            </a:r>
            <a:r>
              <a:rPr lang="en-US" altLang="zh-CN" sz="2400" baseline="-25000"/>
              <a:t>1</a:t>
            </a:r>
            <a:r>
              <a:rPr lang="en-US" altLang="zh-CN" sz="2400"/>
              <a:t>,…, q</a:t>
            </a:r>
            <a:r>
              <a:rPr lang="en-US" altLang="zh-CN" sz="2400" baseline="-25000"/>
              <a:t>n</a:t>
            </a:r>
            <a:r>
              <a:rPr lang="en-US" altLang="zh-CN" sz="2400"/>
              <a:t>) ≈ P(q</a:t>
            </a:r>
            <a:r>
              <a:rPr lang="en-US" altLang="zh-CN" sz="2400" baseline="-25000"/>
              <a:t>1</a:t>
            </a:r>
            <a:r>
              <a:rPr lang="en-US" altLang="zh-CN" sz="2400"/>
              <a:t>) P(q</a:t>
            </a:r>
            <a:r>
              <a:rPr lang="en-US" altLang="zh-CN" sz="2400" baseline="-25000"/>
              <a:t>2</a:t>
            </a:r>
            <a:r>
              <a:rPr lang="en-US" altLang="zh-CN" sz="2400"/>
              <a:t>|q</a:t>
            </a:r>
            <a:r>
              <a:rPr lang="en-US" altLang="zh-CN" sz="2400" baseline="-25000"/>
              <a:t>1</a:t>
            </a:r>
            <a:r>
              <a:rPr lang="en-US" altLang="zh-CN" sz="2400"/>
              <a:t>) P(q</a:t>
            </a:r>
            <a:r>
              <a:rPr lang="en-US" altLang="zh-CN" sz="2400" baseline="-25000"/>
              <a:t>3</a:t>
            </a:r>
            <a:r>
              <a:rPr lang="en-US" altLang="zh-CN" sz="2400"/>
              <a:t>|q</a:t>
            </a:r>
            <a:r>
              <a:rPr lang="en-US" altLang="zh-CN" sz="2400" baseline="-25000"/>
              <a:t>2</a:t>
            </a:r>
            <a:r>
              <a:rPr lang="en-US" altLang="zh-CN" sz="2400"/>
              <a:t>)...P(q</a:t>
            </a:r>
            <a:r>
              <a:rPr lang="en-US" altLang="zh-CN" sz="2400" baseline="-25000"/>
              <a:t>n</a:t>
            </a:r>
            <a:r>
              <a:rPr lang="en-US" altLang="zh-CN" sz="2400"/>
              <a:t>|q</a:t>
            </a:r>
            <a:r>
              <a:rPr lang="en-US" altLang="zh-CN" sz="2400" baseline="-25000"/>
              <a:t>n−1</a:t>
            </a:r>
            <a:r>
              <a:rPr lang="en-US" altLang="zh-CN" sz="2400"/>
              <a:t>)</a:t>
            </a:r>
            <a:endParaRPr lang="en-US" altLang="zh-CN" sz="2400"/>
          </a:p>
          <a:p>
            <a:pPr>
              <a:lnSpc>
                <a:spcPct val="90000"/>
              </a:lnSpc>
            </a:pPr>
            <a:endParaRPr lang="en-US" altLang="zh-CN" sz="3000">
              <a:solidFill>
                <a:srgbClr val="FF0000"/>
              </a:solidFill>
            </a:endParaRPr>
          </a:p>
          <a:p>
            <a:pPr>
              <a:lnSpc>
                <a:spcPct val="90000"/>
              </a:lnSpc>
            </a:pPr>
            <a:endParaRPr lang="en-US" altLang="zh-CN" sz="3000">
              <a:solidFill>
                <a:srgbClr val="FF0000"/>
              </a:solidFill>
            </a:endParaRPr>
          </a:p>
          <a:p>
            <a:pPr>
              <a:lnSpc>
                <a:spcPct val="90000"/>
              </a:lnSpc>
            </a:pPr>
            <a:endParaRPr lang="en-US" altLang="zh-CN" sz="2800"/>
          </a:p>
          <a:p>
            <a:pPr>
              <a:lnSpc>
                <a:spcPct val="90000"/>
              </a:lnSpc>
              <a:buNone/>
            </a:pPr>
            <a:r>
              <a:rPr lang="en-US" altLang="zh-CN" sz="2400"/>
              <a:t>P(O|Q) = P(o</a:t>
            </a:r>
            <a:r>
              <a:rPr lang="en-US" altLang="zh-CN" sz="2400" baseline="-25000"/>
              <a:t>1</a:t>
            </a:r>
            <a:r>
              <a:rPr lang="en-US" altLang="zh-CN" sz="2400"/>
              <a:t>, …., o</a:t>
            </a:r>
            <a:r>
              <a:rPr lang="en-US" altLang="zh-CN" sz="2400" baseline="-25000"/>
              <a:t>n</a:t>
            </a:r>
            <a:r>
              <a:rPr lang="en-US" altLang="zh-CN" sz="2400"/>
              <a:t>|q</a:t>
            </a:r>
            <a:r>
              <a:rPr lang="en-US" altLang="zh-CN" sz="2400" baseline="-25000"/>
              <a:t>1</a:t>
            </a:r>
            <a:r>
              <a:rPr lang="en-US" altLang="zh-CN" sz="2400"/>
              <a:t>,…, q</a:t>
            </a:r>
            <a:r>
              <a:rPr lang="en-US" altLang="zh-CN" sz="2400" baseline="-25000"/>
              <a:t>n</a:t>
            </a:r>
            <a:r>
              <a:rPr lang="en-US" altLang="zh-CN" sz="2400"/>
              <a:t>) ≈ ∏</a:t>
            </a:r>
            <a:r>
              <a:rPr lang="en-US" altLang="zh-CN" sz="2400" baseline="-25000"/>
              <a:t>i</a:t>
            </a:r>
            <a:r>
              <a:rPr lang="en-US" altLang="zh-CN" sz="2400"/>
              <a:t>P(o</a:t>
            </a:r>
            <a:r>
              <a:rPr lang="en-US" altLang="zh-CN" sz="2400" baseline="-25000"/>
              <a:t>i</a:t>
            </a:r>
            <a:r>
              <a:rPr lang="en-US" altLang="zh-CN" sz="2400"/>
              <a:t>|q</a:t>
            </a:r>
            <a:r>
              <a:rPr lang="en-US" altLang="zh-CN" sz="2400" baseline="-25000"/>
              <a:t>i</a:t>
            </a:r>
            <a:r>
              <a:rPr lang="en-US" altLang="zh-CN" sz="2400"/>
              <a:t>)</a:t>
            </a:r>
            <a:endParaRPr lang="en-US" altLang="zh-CN" sz="2400"/>
          </a:p>
          <a:p>
            <a:pPr>
              <a:lnSpc>
                <a:spcPct val="90000"/>
              </a:lnSpc>
            </a:pPr>
            <a:endParaRPr lang="en-US" altLang="zh-CN" sz="3000">
              <a:solidFill>
                <a:srgbClr val="FF0000"/>
              </a:solidFill>
            </a:endParaRPr>
          </a:p>
          <a:p>
            <a:pPr>
              <a:lnSpc>
                <a:spcPct val="90000"/>
              </a:lnSpc>
            </a:pPr>
            <a:endParaRPr lang="en-US" altLang="zh-CN" sz="3000">
              <a:solidFill>
                <a:srgbClr val="FF0000"/>
              </a:solidFill>
            </a:endParaRPr>
          </a:p>
          <a:p>
            <a:pPr>
              <a:lnSpc>
                <a:spcPct val="90000"/>
              </a:lnSpc>
            </a:pPr>
            <a:endParaRPr lang="en-US" altLang="zh-CN" sz="3000">
              <a:solidFill>
                <a:srgbClr val="FF0000"/>
              </a:solidFill>
            </a:endParaRPr>
          </a:p>
          <a:p>
            <a:pPr>
              <a:lnSpc>
                <a:spcPct val="90000"/>
              </a:lnSpc>
            </a:pPr>
            <a:endParaRPr lang="en-US" altLang="zh-CN" sz="3000">
              <a:solidFill>
                <a:srgbClr val="FF0000"/>
              </a:solidFill>
            </a:endParaRPr>
          </a:p>
        </p:txBody>
      </p:sp>
      <p:grpSp>
        <p:nvGrpSpPr>
          <p:cNvPr id="33795" name="组 15"/>
          <p:cNvGrpSpPr/>
          <p:nvPr/>
        </p:nvGrpSpPr>
        <p:grpSpPr>
          <a:xfrm>
            <a:off x="1908175" y="2924175"/>
            <a:ext cx="4895850" cy="649288"/>
            <a:chOff x="1907704" y="2564904"/>
            <a:chExt cx="4896544" cy="648072"/>
          </a:xfrm>
        </p:grpSpPr>
        <p:sp>
          <p:nvSpPr>
            <p:cNvPr id="33796" name="椭圆 2"/>
            <p:cNvSpPr/>
            <p:nvPr/>
          </p:nvSpPr>
          <p:spPr>
            <a:xfrm>
              <a:off x="1907704" y="2564904"/>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1</a:t>
              </a:r>
              <a:endParaRPr lang="zh-CN" altLang="en-US" baseline="-25000">
                <a:latin typeface="Arial" panose="020B0604020202020204" pitchFamily="34" charset="0"/>
                <a:ea typeface="宋体" panose="02010600030101010101" pitchFamily="2" charset="-122"/>
              </a:endParaRPr>
            </a:p>
          </p:txBody>
        </p:sp>
        <p:sp>
          <p:nvSpPr>
            <p:cNvPr id="33797" name="椭圆 9"/>
            <p:cNvSpPr/>
            <p:nvPr/>
          </p:nvSpPr>
          <p:spPr>
            <a:xfrm>
              <a:off x="2915816" y="2564904"/>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2</a:t>
              </a:r>
              <a:endParaRPr lang="zh-CN" altLang="en-US" baseline="-25000">
                <a:latin typeface="Arial" panose="020B0604020202020204" pitchFamily="34" charset="0"/>
                <a:ea typeface="宋体" panose="02010600030101010101" pitchFamily="2" charset="-122"/>
              </a:endParaRPr>
            </a:p>
          </p:txBody>
        </p:sp>
        <p:sp>
          <p:nvSpPr>
            <p:cNvPr id="33798" name="椭圆 10"/>
            <p:cNvSpPr/>
            <p:nvPr/>
          </p:nvSpPr>
          <p:spPr>
            <a:xfrm>
              <a:off x="5076056" y="2564904"/>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sz="1400">
                  <a:latin typeface="Arial" panose="020B0604020202020204" pitchFamily="34" charset="0"/>
                  <a:ea typeface="宋体" panose="02010600030101010101" pitchFamily="2" charset="-122"/>
                </a:rPr>
                <a:t>q</a:t>
              </a:r>
              <a:r>
                <a:rPr lang="en-US" altLang="zh-CN" sz="1400" baseline="-25000">
                  <a:latin typeface="Arial" panose="020B0604020202020204" pitchFamily="34" charset="0"/>
                  <a:ea typeface="宋体" panose="02010600030101010101" pitchFamily="2" charset="-122"/>
                </a:rPr>
                <a:t>n-1</a:t>
              </a:r>
              <a:endParaRPr lang="zh-CN" altLang="en-US" sz="1400" baseline="-25000">
                <a:latin typeface="Arial" panose="020B0604020202020204" pitchFamily="34" charset="0"/>
                <a:ea typeface="宋体" panose="02010600030101010101" pitchFamily="2" charset="-122"/>
              </a:endParaRPr>
            </a:p>
          </p:txBody>
        </p:sp>
        <p:sp>
          <p:nvSpPr>
            <p:cNvPr id="33799" name="椭圆 11"/>
            <p:cNvSpPr/>
            <p:nvPr/>
          </p:nvSpPr>
          <p:spPr>
            <a:xfrm>
              <a:off x="6156176" y="2564904"/>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n</a:t>
              </a:r>
              <a:endParaRPr lang="zh-CN" altLang="en-US" baseline="-25000">
                <a:latin typeface="Arial" panose="020B0604020202020204" pitchFamily="34" charset="0"/>
                <a:ea typeface="宋体" panose="02010600030101010101" pitchFamily="2" charset="-122"/>
              </a:endParaRPr>
            </a:p>
          </p:txBody>
        </p:sp>
        <p:cxnSp>
          <p:nvCxnSpPr>
            <p:cNvPr id="33800" name="直线箭头连接符 4"/>
            <p:cNvCxnSpPr>
              <a:stCxn id="33796" idx="6"/>
              <a:endCxn id="33797" idx="2"/>
            </p:cNvCxnSpPr>
            <p:nvPr/>
          </p:nvCxnSpPr>
          <p:spPr>
            <a:xfrm>
              <a:off x="2555776" y="2888940"/>
              <a:ext cx="360040" cy="0"/>
            </a:xfrm>
            <a:prstGeom prst="straightConnector1">
              <a:avLst/>
            </a:prstGeom>
            <a:ln w="9525" cap="flat" cmpd="sng">
              <a:solidFill>
                <a:schemeClr val="tx1"/>
              </a:solidFill>
              <a:prstDash val="solid"/>
              <a:round/>
              <a:headEnd type="none" w="med" len="med"/>
              <a:tailEnd type="arrow" w="med" len="med"/>
            </a:ln>
          </p:spPr>
        </p:cxnSp>
        <p:cxnSp>
          <p:nvCxnSpPr>
            <p:cNvPr id="33801" name="直线箭头连接符 14"/>
            <p:cNvCxnSpPr/>
            <p:nvPr/>
          </p:nvCxnSpPr>
          <p:spPr>
            <a:xfrm>
              <a:off x="3590624" y="2898208"/>
              <a:ext cx="360040" cy="0"/>
            </a:xfrm>
            <a:prstGeom prst="straightConnector1">
              <a:avLst/>
            </a:prstGeom>
            <a:ln w="9525" cap="flat" cmpd="sng">
              <a:solidFill>
                <a:schemeClr val="tx1"/>
              </a:solidFill>
              <a:prstDash val="solid"/>
              <a:round/>
              <a:headEnd type="none" w="med" len="med"/>
              <a:tailEnd type="arrow" w="med" len="med"/>
            </a:ln>
          </p:spPr>
        </p:cxnSp>
        <p:cxnSp>
          <p:nvCxnSpPr>
            <p:cNvPr id="33802" name="直线箭头连接符 12"/>
            <p:cNvCxnSpPr>
              <a:stCxn id="33798" idx="6"/>
              <a:endCxn id="33799" idx="2"/>
            </p:cNvCxnSpPr>
            <p:nvPr/>
          </p:nvCxnSpPr>
          <p:spPr>
            <a:xfrm>
              <a:off x="5724128" y="2888940"/>
              <a:ext cx="432048" cy="0"/>
            </a:xfrm>
            <a:prstGeom prst="straightConnector1">
              <a:avLst/>
            </a:prstGeom>
            <a:ln w="9525" cap="flat" cmpd="sng">
              <a:solidFill>
                <a:schemeClr val="tx1"/>
              </a:solidFill>
              <a:prstDash val="solid"/>
              <a:round/>
              <a:headEnd type="none" w="med" len="med"/>
              <a:tailEnd type="arrow" w="med" len="med"/>
            </a:ln>
          </p:spPr>
        </p:cxnSp>
        <p:sp>
          <p:nvSpPr>
            <p:cNvPr id="33803" name="文本框 13"/>
            <p:cNvSpPr txBox="1"/>
            <p:nvPr/>
          </p:nvSpPr>
          <p:spPr>
            <a:xfrm>
              <a:off x="3923928" y="2636912"/>
              <a:ext cx="432048" cy="369332"/>
            </a:xfrm>
            <a:prstGeom prst="rect">
              <a:avLst/>
            </a:prstGeom>
            <a:noFill/>
            <a:ln w="9525">
              <a:noFill/>
            </a:ln>
          </p:spPr>
          <p:txBody>
            <a:bodyPr anchor="t">
              <a:spAutoFit/>
            </a:bodyPr>
            <a:p>
              <a:pPr algn="ctr"/>
              <a:r>
                <a:rPr lang="en-US" altLang="zh-CN">
                  <a:latin typeface="Calibri" panose="020F0502020204030204" pitchFamily="34" charset="0"/>
                  <a:ea typeface="楷体" panose="02010609060101010101" pitchFamily="49" charset="-122"/>
                </a:rPr>
                <a:t>…</a:t>
              </a:r>
              <a:endParaRPr lang="zh-CN" altLang="en-US">
                <a:latin typeface="Arial" panose="020B0604020202020204" pitchFamily="34" charset="0"/>
                <a:ea typeface="宋体" panose="02010600030101010101" pitchFamily="2" charset="-122"/>
              </a:endParaRPr>
            </a:p>
          </p:txBody>
        </p:sp>
        <p:cxnSp>
          <p:nvCxnSpPr>
            <p:cNvPr id="33804" name="直线箭头连接符 18"/>
            <p:cNvCxnSpPr/>
            <p:nvPr/>
          </p:nvCxnSpPr>
          <p:spPr>
            <a:xfrm>
              <a:off x="4716016" y="2893040"/>
              <a:ext cx="360040" cy="0"/>
            </a:xfrm>
            <a:prstGeom prst="straightConnector1">
              <a:avLst/>
            </a:prstGeom>
            <a:ln w="9525" cap="flat" cmpd="sng">
              <a:solidFill>
                <a:schemeClr val="tx1"/>
              </a:solidFill>
              <a:prstDash val="solid"/>
              <a:round/>
              <a:headEnd type="none" w="med" len="med"/>
              <a:tailEnd type="arrow" w="med" len="med"/>
            </a:ln>
          </p:spPr>
        </p:cxnSp>
      </p:grpSp>
      <p:grpSp>
        <p:nvGrpSpPr>
          <p:cNvPr id="33805" name="组 21509"/>
          <p:cNvGrpSpPr/>
          <p:nvPr/>
        </p:nvGrpSpPr>
        <p:grpSpPr>
          <a:xfrm>
            <a:off x="1908175" y="4724400"/>
            <a:ext cx="4895850" cy="1584325"/>
            <a:chOff x="1907704" y="4077072"/>
            <a:chExt cx="4896544" cy="1584176"/>
          </a:xfrm>
        </p:grpSpPr>
        <p:sp>
          <p:nvSpPr>
            <p:cNvPr id="33806" name="椭圆 61"/>
            <p:cNvSpPr/>
            <p:nvPr/>
          </p:nvSpPr>
          <p:spPr>
            <a:xfrm>
              <a:off x="1907704" y="5013176"/>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o</a:t>
              </a:r>
              <a:r>
                <a:rPr lang="en-US" altLang="zh-CN" baseline="-25000">
                  <a:latin typeface="Arial" panose="020B0604020202020204" pitchFamily="34" charset="0"/>
                  <a:ea typeface="宋体" panose="02010600030101010101" pitchFamily="2" charset="-122"/>
                </a:rPr>
                <a:t>1</a:t>
              </a:r>
              <a:endParaRPr lang="zh-CN" altLang="en-US" baseline="-25000">
                <a:latin typeface="Arial" panose="020B0604020202020204" pitchFamily="34" charset="0"/>
                <a:ea typeface="宋体" panose="02010600030101010101" pitchFamily="2" charset="-122"/>
              </a:endParaRPr>
            </a:p>
          </p:txBody>
        </p:sp>
        <p:sp>
          <p:nvSpPr>
            <p:cNvPr id="33807" name="椭圆 62"/>
            <p:cNvSpPr/>
            <p:nvPr/>
          </p:nvSpPr>
          <p:spPr>
            <a:xfrm>
              <a:off x="2915816" y="5013176"/>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o</a:t>
              </a:r>
              <a:r>
                <a:rPr lang="en-US" altLang="zh-CN" baseline="-25000">
                  <a:latin typeface="Arial" panose="020B0604020202020204" pitchFamily="34" charset="0"/>
                  <a:ea typeface="宋体" panose="02010600030101010101" pitchFamily="2" charset="-122"/>
                </a:rPr>
                <a:t>2</a:t>
              </a:r>
              <a:endParaRPr lang="zh-CN" altLang="en-US" baseline="-25000">
                <a:latin typeface="Arial" panose="020B0604020202020204" pitchFamily="34" charset="0"/>
                <a:ea typeface="宋体" panose="02010600030101010101" pitchFamily="2" charset="-122"/>
              </a:endParaRPr>
            </a:p>
          </p:txBody>
        </p:sp>
        <p:sp>
          <p:nvSpPr>
            <p:cNvPr id="33808" name="椭圆 63"/>
            <p:cNvSpPr/>
            <p:nvPr/>
          </p:nvSpPr>
          <p:spPr>
            <a:xfrm>
              <a:off x="5076056" y="5013176"/>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sz="1400">
                  <a:latin typeface="Arial" panose="020B0604020202020204" pitchFamily="34" charset="0"/>
                  <a:ea typeface="宋体" panose="02010600030101010101" pitchFamily="2" charset="-122"/>
                </a:rPr>
                <a:t>o</a:t>
              </a:r>
              <a:r>
                <a:rPr lang="en-US" altLang="zh-CN" sz="1400" baseline="-25000">
                  <a:latin typeface="Arial" panose="020B0604020202020204" pitchFamily="34" charset="0"/>
                  <a:ea typeface="宋体" panose="02010600030101010101" pitchFamily="2" charset="-122"/>
                </a:rPr>
                <a:t>n-1</a:t>
              </a:r>
              <a:endParaRPr lang="zh-CN" altLang="en-US" sz="1400" baseline="-25000">
                <a:latin typeface="Arial" panose="020B0604020202020204" pitchFamily="34" charset="0"/>
                <a:ea typeface="宋体" panose="02010600030101010101" pitchFamily="2" charset="-122"/>
              </a:endParaRPr>
            </a:p>
          </p:txBody>
        </p:sp>
        <p:sp>
          <p:nvSpPr>
            <p:cNvPr id="33809" name="椭圆 64"/>
            <p:cNvSpPr/>
            <p:nvPr/>
          </p:nvSpPr>
          <p:spPr>
            <a:xfrm>
              <a:off x="6156176" y="5013176"/>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o</a:t>
              </a:r>
              <a:r>
                <a:rPr lang="en-US" altLang="zh-CN" baseline="-25000">
                  <a:latin typeface="Arial" panose="020B0604020202020204" pitchFamily="34" charset="0"/>
                  <a:ea typeface="宋体" panose="02010600030101010101" pitchFamily="2" charset="-122"/>
                </a:rPr>
                <a:t>n</a:t>
              </a:r>
              <a:endParaRPr lang="zh-CN" altLang="en-US" baseline="-25000">
                <a:latin typeface="Arial" panose="020B0604020202020204" pitchFamily="34" charset="0"/>
                <a:ea typeface="宋体" panose="02010600030101010101" pitchFamily="2" charset="-122"/>
              </a:endParaRPr>
            </a:p>
          </p:txBody>
        </p:sp>
        <p:sp>
          <p:nvSpPr>
            <p:cNvPr id="33810" name="文本框 68"/>
            <p:cNvSpPr txBox="1"/>
            <p:nvPr/>
          </p:nvSpPr>
          <p:spPr>
            <a:xfrm>
              <a:off x="3923928" y="5085184"/>
              <a:ext cx="432048" cy="369332"/>
            </a:xfrm>
            <a:prstGeom prst="rect">
              <a:avLst/>
            </a:prstGeom>
            <a:noFill/>
            <a:ln w="9525">
              <a:noFill/>
            </a:ln>
          </p:spPr>
          <p:txBody>
            <a:bodyPr anchor="t">
              <a:spAutoFit/>
            </a:bodyPr>
            <a:p>
              <a:pPr algn="ctr"/>
              <a:r>
                <a:rPr lang="en-US" altLang="zh-CN">
                  <a:latin typeface="Calibri" panose="020F0502020204030204" pitchFamily="34" charset="0"/>
                  <a:ea typeface="楷体" panose="02010609060101010101" pitchFamily="49" charset="-122"/>
                </a:rPr>
                <a:t>…</a:t>
              </a:r>
              <a:endParaRPr lang="zh-CN" altLang="en-US">
                <a:latin typeface="Arial" panose="020B0604020202020204" pitchFamily="34" charset="0"/>
                <a:ea typeface="宋体" panose="02010600030101010101" pitchFamily="2" charset="-122"/>
              </a:endParaRPr>
            </a:p>
          </p:txBody>
        </p:sp>
        <p:sp>
          <p:nvSpPr>
            <p:cNvPr id="33811" name="椭圆 70"/>
            <p:cNvSpPr/>
            <p:nvPr/>
          </p:nvSpPr>
          <p:spPr>
            <a:xfrm>
              <a:off x="1907704" y="4077072"/>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1</a:t>
              </a:r>
              <a:endParaRPr lang="zh-CN" altLang="en-US" baseline="-25000">
                <a:latin typeface="Arial" panose="020B0604020202020204" pitchFamily="34" charset="0"/>
                <a:ea typeface="宋体" panose="02010600030101010101" pitchFamily="2" charset="-122"/>
              </a:endParaRPr>
            </a:p>
          </p:txBody>
        </p:sp>
        <p:sp>
          <p:nvSpPr>
            <p:cNvPr id="33812" name="椭圆 71"/>
            <p:cNvSpPr/>
            <p:nvPr/>
          </p:nvSpPr>
          <p:spPr>
            <a:xfrm>
              <a:off x="2915816" y="4077072"/>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2</a:t>
              </a:r>
              <a:endParaRPr lang="zh-CN" altLang="en-US" baseline="-25000">
                <a:latin typeface="Arial" panose="020B0604020202020204" pitchFamily="34" charset="0"/>
                <a:ea typeface="宋体" panose="02010600030101010101" pitchFamily="2" charset="-122"/>
              </a:endParaRPr>
            </a:p>
          </p:txBody>
        </p:sp>
        <p:sp>
          <p:nvSpPr>
            <p:cNvPr id="33813" name="椭圆 72"/>
            <p:cNvSpPr/>
            <p:nvPr/>
          </p:nvSpPr>
          <p:spPr>
            <a:xfrm>
              <a:off x="5076056" y="4077072"/>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sz="1400">
                  <a:latin typeface="Arial" panose="020B0604020202020204" pitchFamily="34" charset="0"/>
                  <a:ea typeface="宋体" panose="02010600030101010101" pitchFamily="2" charset="-122"/>
                </a:rPr>
                <a:t>q</a:t>
              </a:r>
              <a:r>
                <a:rPr lang="en-US" altLang="zh-CN" sz="1400" baseline="-25000">
                  <a:latin typeface="Arial" panose="020B0604020202020204" pitchFamily="34" charset="0"/>
                  <a:ea typeface="宋体" panose="02010600030101010101" pitchFamily="2" charset="-122"/>
                </a:rPr>
                <a:t>n-1</a:t>
              </a:r>
              <a:endParaRPr lang="zh-CN" altLang="en-US" sz="1400" baseline="-25000">
                <a:latin typeface="Arial" panose="020B0604020202020204" pitchFamily="34" charset="0"/>
                <a:ea typeface="宋体" panose="02010600030101010101" pitchFamily="2" charset="-122"/>
              </a:endParaRPr>
            </a:p>
          </p:txBody>
        </p:sp>
        <p:sp>
          <p:nvSpPr>
            <p:cNvPr id="33814" name="椭圆 73"/>
            <p:cNvSpPr/>
            <p:nvPr/>
          </p:nvSpPr>
          <p:spPr>
            <a:xfrm>
              <a:off x="6156176" y="4077072"/>
              <a:ext cx="648072" cy="648072"/>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pPr algn="ctr"/>
              <a:r>
                <a:rPr lang="en-US" altLang="zh-CN">
                  <a:latin typeface="Arial" panose="020B0604020202020204" pitchFamily="34" charset="0"/>
                  <a:ea typeface="宋体" panose="02010600030101010101" pitchFamily="2" charset="-122"/>
                </a:rPr>
                <a:t>q</a:t>
              </a:r>
              <a:r>
                <a:rPr lang="en-US" altLang="zh-CN" baseline="-25000">
                  <a:latin typeface="Arial" panose="020B0604020202020204" pitchFamily="34" charset="0"/>
                  <a:ea typeface="宋体" panose="02010600030101010101" pitchFamily="2" charset="-122"/>
                </a:rPr>
                <a:t>n</a:t>
              </a:r>
              <a:endParaRPr lang="zh-CN" altLang="en-US" baseline="-25000">
                <a:latin typeface="Arial" panose="020B0604020202020204" pitchFamily="34" charset="0"/>
                <a:ea typeface="宋体" panose="02010600030101010101" pitchFamily="2" charset="-122"/>
              </a:endParaRPr>
            </a:p>
          </p:txBody>
        </p:sp>
        <p:sp>
          <p:nvSpPr>
            <p:cNvPr id="33815" name="文本框 74"/>
            <p:cNvSpPr txBox="1"/>
            <p:nvPr/>
          </p:nvSpPr>
          <p:spPr>
            <a:xfrm>
              <a:off x="3923928" y="4149080"/>
              <a:ext cx="432048" cy="369332"/>
            </a:xfrm>
            <a:prstGeom prst="rect">
              <a:avLst/>
            </a:prstGeom>
            <a:noFill/>
            <a:ln w="9525">
              <a:noFill/>
            </a:ln>
          </p:spPr>
          <p:txBody>
            <a:bodyPr anchor="t">
              <a:spAutoFit/>
            </a:bodyPr>
            <a:p>
              <a:pPr algn="ctr"/>
              <a:r>
                <a:rPr lang="en-US" altLang="zh-CN">
                  <a:latin typeface="Calibri" panose="020F0502020204030204" pitchFamily="34" charset="0"/>
                  <a:ea typeface="楷体" panose="02010609060101010101" pitchFamily="49" charset="-122"/>
                </a:rPr>
                <a:t>…</a:t>
              </a:r>
              <a:endParaRPr lang="zh-CN" altLang="en-US">
                <a:latin typeface="Arial" panose="020B0604020202020204" pitchFamily="34" charset="0"/>
                <a:ea typeface="宋体" panose="02010600030101010101" pitchFamily="2" charset="-122"/>
              </a:endParaRPr>
            </a:p>
          </p:txBody>
        </p:sp>
        <p:cxnSp>
          <p:nvCxnSpPr>
            <p:cNvPr id="33816" name="直线箭头连接符 17"/>
            <p:cNvCxnSpPr>
              <a:stCxn id="33811" idx="4"/>
              <a:endCxn id="33806" idx="0"/>
            </p:cNvCxnSpPr>
            <p:nvPr/>
          </p:nvCxnSpPr>
          <p:spPr>
            <a:xfrm>
              <a:off x="2231740" y="4725144"/>
              <a:ext cx="0" cy="288032"/>
            </a:xfrm>
            <a:prstGeom prst="straightConnector1">
              <a:avLst/>
            </a:prstGeom>
            <a:ln w="9525" cap="flat" cmpd="sng">
              <a:solidFill>
                <a:schemeClr val="tx1"/>
              </a:solidFill>
              <a:prstDash val="solid"/>
              <a:round/>
              <a:headEnd type="none" w="med" len="med"/>
              <a:tailEnd type="arrow" w="med" len="med"/>
            </a:ln>
          </p:spPr>
        </p:cxnSp>
        <p:cxnSp>
          <p:nvCxnSpPr>
            <p:cNvPr id="33817" name="直线箭头连接符 21503"/>
            <p:cNvCxnSpPr>
              <a:stCxn id="33812" idx="4"/>
              <a:endCxn id="33807" idx="0"/>
            </p:cNvCxnSpPr>
            <p:nvPr/>
          </p:nvCxnSpPr>
          <p:spPr>
            <a:xfrm>
              <a:off x="3239852" y="4725144"/>
              <a:ext cx="0" cy="288032"/>
            </a:xfrm>
            <a:prstGeom prst="straightConnector1">
              <a:avLst/>
            </a:prstGeom>
            <a:ln w="9525" cap="flat" cmpd="sng">
              <a:solidFill>
                <a:schemeClr val="tx1"/>
              </a:solidFill>
              <a:prstDash val="solid"/>
              <a:round/>
              <a:headEnd type="none" w="med" len="med"/>
              <a:tailEnd type="arrow" w="med" len="med"/>
            </a:ln>
          </p:spPr>
        </p:cxnSp>
        <p:cxnSp>
          <p:nvCxnSpPr>
            <p:cNvPr id="33818" name="直线箭头连接符 21505"/>
            <p:cNvCxnSpPr>
              <a:stCxn id="33813" idx="4"/>
              <a:endCxn id="33808" idx="0"/>
            </p:cNvCxnSpPr>
            <p:nvPr/>
          </p:nvCxnSpPr>
          <p:spPr>
            <a:xfrm>
              <a:off x="5400092" y="4725144"/>
              <a:ext cx="0" cy="288032"/>
            </a:xfrm>
            <a:prstGeom prst="straightConnector1">
              <a:avLst/>
            </a:prstGeom>
            <a:ln w="9525" cap="flat" cmpd="sng">
              <a:solidFill>
                <a:schemeClr val="tx1"/>
              </a:solidFill>
              <a:prstDash val="solid"/>
              <a:round/>
              <a:headEnd type="none" w="med" len="med"/>
              <a:tailEnd type="arrow" w="med" len="med"/>
            </a:ln>
          </p:spPr>
        </p:cxnSp>
        <p:cxnSp>
          <p:nvCxnSpPr>
            <p:cNvPr id="33819" name="直线箭头连接符 21508"/>
            <p:cNvCxnSpPr>
              <a:stCxn id="33814" idx="4"/>
              <a:endCxn id="33809" idx="0"/>
            </p:cNvCxnSpPr>
            <p:nvPr/>
          </p:nvCxnSpPr>
          <p:spPr>
            <a:xfrm>
              <a:off x="6480212" y="4725144"/>
              <a:ext cx="0" cy="288032"/>
            </a:xfrm>
            <a:prstGeom prst="straightConnector1">
              <a:avLst/>
            </a:prstGeom>
            <a:ln w="9525" cap="flat" cmpd="sng">
              <a:solidFill>
                <a:schemeClr val="tx1"/>
              </a:solidFill>
              <a:prstDash val="solid"/>
              <a:round/>
              <a:headEnd type="none" w="med" len="med"/>
              <a:tailEnd type="arrow" w="med" len="med"/>
            </a:ln>
          </p:spPr>
        </p:cxnSp>
      </p:grpSp>
      <p:sp>
        <p:nvSpPr>
          <p:cNvPr id="33820" name="云形标注 21510"/>
          <p:cNvSpPr/>
          <p:nvPr/>
        </p:nvSpPr>
        <p:spPr>
          <a:xfrm>
            <a:off x="7086600" y="2349500"/>
            <a:ext cx="2052638" cy="792163"/>
          </a:xfrm>
          <a:prstGeom prst="cloudCallout">
            <a:avLst>
              <a:gd name="adj1" fmla="val -59926"/>
              <a:gd name="adj2" fmla="val 59125"/>
            </a:avLst>
          </a:prstGeom>
          <a:solidFill>
            <a:schemeClr val="accent1"/>
          </a:solidFill>
          <a:ln w="9525" cap="flat" cmpd="sng">
            <a:solidFill>
              <a:schemeClr val="tx1"/>
            </a:solidFill>
            <a:prstDash val="solid"/>
            <a:round/>
            <a:headEnd type="none" w="med" len="med"/>
            <a:tailEnd type="none" w="med" len="med"/>
          </a:ln>
        </p:spPr>
        <p:txBody>
          <a:bodyPr anchor="t"/>
          <a:p>
            <a:pPr algn="ctr"/>
            <a:r>
              <a:rPr lang="zh-CN" altLang="en-US">
                <a:latin typeface="Arial" panose="020B0604020202020204" pitchFamily="34" charset="0"/>
                <a:ea typeface="宋体" panose="02010600030101010101" pitchFamily="2" charset="-122"/>
              </a:rPr>
              <a:t>马尔可夫链</a:t>
            </a:r>
            <a:endParaRPr lang="zh-CN" altLang="en-US">
              <a:latin typeface="Arial" panose="020B0604020202020204" pitchFamily="34" charset="0"/>
              <a:ea typeface="宋体" panose="02010600030101010101" pitchFamily="2" charset="-122"/>
            </a:endParaRPr>
          </a:p>
        </p:txBody>
      </p:sp>
      <p:sp>
        <p:nvSpPr>
          <p:cNvPr id="33821" name="矩形 3"/>
          <p:cNvSpPr/>
          <p:nvPr/>
        </p:nvSpPr>
        <p:spPr>
          <a:xfrm>
            <a:off x="1804988" y="1052513"/>
            <a:ext cx="5319712" cy="461962"/>
          </a:xfrm>
          <a:prstGeom prst="rect">
            <a:avLst/>
          </a:prstGeom>
          <a:noFill/>
          <a:ln w="9525">
            <a:noFill/>
          </a:ln>
        </p:spPr>
        <p:txBody>
          <a:bodyPr wrap="none" anchor="t">
            <a:spAutoFit/>
          </a:bodyPr>
          <a:p>
            <a:pPr algn="ctr"/>
            <a:r>
              <a:rPr lang="en-US" altLang="zh-CN" sz="2400">
                <a:latin typeface="Calibri" panose="020F0502020204030204" pitchFamily="34" charset="0"/>
                <a:ea typeface="宋体" panose="02010600030101010101" pitchFamily="2" charset="-122"/>
              </a:rPr>
              <a:t>arg</a:t>
            </a:r>
            <a:r>
              <a:rPr lang="zh-CN" altLang="en-US" sz="2400">
                <a:latin typeface="Calibri" panose="020F0502020204030204" pitchFamily="34" charset="0"/>
                <a:ea typeface="宋体" panose="02010600030101010101" pitchFamily="2" charset="-122"/>
              </a:rPr>
              <a:t> </a:t>
            </a:r>
            <a:r>
              <a:rPr lang="en-US" altLang="zh-CN" sz="2400">
                <a:latin typeface="Calibri" panose="020F0502020204030204" pitchFamily="34" charset="0"/>
                <a:ea typeface="宋体" panose="02010600030101010101" pitchFamily="2" charset="-122"/>
              </a:rPr>
              <a:t>max</a:t>
            </a:r>
            <a:r>
              <a:rPr lang="en-US" altLang="zh-CN" sz="2400" baseline="-25000">
                <a:latin typeface="Calibri" panose="020F0502020204030204" pitchFamily="34" charset="0"/>
                <a:ea typeface="宋体" panose="02010600030101010101" pitchFamily="2" charset="-122"/>
              </a:rPr>
              <a:t> Q</a:t>
            </a:r>
            <a:r>
              <a:rPr lang="en-US" altLang="zh-CN" sz="2400">
                <a:latin typeface="Calibri" panose="020F0502020204030204" pitchFamily="34" charset="0"/>
                <a:ea typeface="宋体" panose="02010600030101010101" pitchFamily="2" charset="-122"/>
              </a:rPr>
              <a:t> P(Q|O) = arg</a:t>
            </a:r>
            <a:r>
              <a:rPr lang="zh-CN" altLang="en-US" sz="2400">
                <a:latin typeface="Calibri" panose="020F0502020204030204" pitchFamily="34" charset="0"/>
                <a:ea typeface="宋体" panose="02010600030101010101" pitchFamily="2" charset="-122"/>
              </a:rPr>
              <a:t> </a:t>
            </a:r>
            <a:r>
              <a:rPr lang="en-US" altLang="zh-CN" sz="2400">
                <a:latin typeface="Calibri" panose="020F0502020204030204" pitchFamily="34" charset="0"/>
                <a:ea typeface="宋体" panose="02010600030101010101" pitchFamily="2" charset="-122"/>
              </a:rPr>
              <a:t>max</a:t>
            </a:r>
            <a:r>
              <a:rPr lang="en-US" altLang="zh-CN" sz="2400" baseline="-25000">
                <a:latin typeface="Calibri" panose="020F0502020204030204" pitchFamily="34" charset="0"/>
                <a:ea typeface="宋体" panose="02010600030101010101" pitchFamily="2" charset="-122"/>
              </a:rPr>
              <a:t>Q</a:t>
            </a:r>
            <a:r>
              <a:rPr lang="en-US" altLang="zh-CN" sz="2400">
                <a:latin typeface="Calibri" panose="020F0502020204030204" pitchFamily="34" charset="0"/>
                <a:ea typeface="宋体" panose="02010600030101010101" pitchFamily="2" charset="-122"/>
              </a:rPr>
              <a:t> P(O|Q) P(Q)</a:t>
            </a:r>
            <a:endParaRPr lang="en-US" altLang="zh-CN" sz="2400">
              <a:latin typeface="Calibri" panose="020F0502020204030204" pitchFamily="34" charset="0"/>
              <a:ea typeface="宋体" panose="02010600030101010101" pitchFamily="2" charset="-122"/>
            </a:endParaRPr>
          </a:p>
        </p:txBody>
      </p:sp>
      <p:sp>
        <p:nvSpPr>
          <p:cNvPr id="31" name="云形标注 30"/>
          <p:cNvSpPr/>
          <p:nvPr/>
        </p:nvSpPr>
        <p:spPr>
          <a:xfrm>
            <a:off x="7092950" y="1341438"/>
            <a:ext cx="2051050" cy="792162"/>
          </a:xfrm>
          <a:prstGeom prst="cloudCallout">
            <a:avLst>
              <a:gd name="adj1" fmla="val -77519"/>
              <a:gd name="adj2" fmla="val -21889"/>
            </a:avLst>
          </a:prstGeom>
          <a:solidFill>
            <a:schemeClr val="accent1"/>
          </a:solidFill>
          <a:ln w="9525" cap="flat" cmpd="sng">
            <a:solidFill>
              <a:schemeClr val="tx1"/>
            </a:solidFill>
            <a:prstDash val="solid"/>
            <a:round/>
            <a:headEnd type="none" w="med" len="med"/>
            <a:tailEnd type="none" w="med" len="med"/>
          </a:ln>
        </p:spPr>
        <p:txBody>
          <a:bodyPr anchor="t"/>
          <a:p>
            <a:pPr algn="ctr"/>
            <a:r>
              <a:rPr lang="zh-CN" altLang="en-US">
                <a:latin typeface="Arial" panose="020B0604020202020204" pitchFamily="34" charset="0"/>
                <a:ea typeface="宋体" panose="02010600030101010101" pitchFamily="2" charset="-122"/>
              </a:rPr>
              <a:t>如何表示？</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2"/>
          <p:cNvSpPr>
            <a:spLocks noGrp="1"/>
          </p:cNvSpPr>
          <p:nvPr>
            <p:ph type="title"/>
          </p:nvPr>
        </p:nvSpPr>
        <p:spPr/>
        <p:txBody>
          <a:bodyPr wrap="square" lIns="91440" tIns="45720" rIns="91440" bIns="45720" anchor="ctr"/>
          <a:p>
            <a:pPr eaLnBrk="1" hangingPunct="1"/>
            <a:r>
              <a:rPr lang="zh-CN" altLang="en-US" sz="3600"/>
              <a:t>隐马尔可夫模型</a:t>
            </a:r>
            <a:endParaRPr lang="zh-CN" altLang="en-US" sz="3600"/>
          </a:p>
        </p:txBody>
      </p:sp>
      <p:sp>
        <p:nvSpPr>
          <p:cNvPr id="30723" name="Rectangle 3"/>
          <p:cNvSpPr>
            <a:spLocks noGrp="1"/>
          </p:cNvSpPr>
          <p:nvPr>
            <p:ph type="body"/>
          </p:nvPr>
        </p:nvSpPr>
        <p:spPr/>
        <p:txBody>
          <a:bodyPr wrap="square" lIns="91440" tIns="45720" rIns="91440" bIns="45720" anchor="t"/>
          <a:p>
            <a:pPr eaLnBrk="1" hangingPunct="1">
              <a:lnSpc>
                <a:spcPct val="90000"/>
              </a:lnSpc>
            </a:pPr>
            <a:r>
              <a:rPr lang="zh-CN" altLang="en-US" sz="2400"/>
              <a:t>马尔可夫链表征了状态之间的转移关系</a:t>
            </a:r>
            <a:endParaRPr lang="zh-CN" altLang="en-US" sz="2400"/>
          </a:p>
          <a:p>
            <a:pPr lvl="1" eaLnBrk="1" hangingPunct="1">
              <a:lnSpc>
                <a:spcPct val="90000"/>
              </a:lnSpc>
            </a:pPr>
            <a:r>
              <a:rPr lang="zh-CN" altLang="en-US" sz="2100"/>
              <a:t>只处理一层状态符号序列：</a:t>
            </a:r>
            <a:r>
              <a:rPr lang="en-US" altLang="zh-CN" sz="2100"/>
              <a:t>e.g., 3-3-3-3</a:t>
            </a:r>
            <a:endParaRPr lang="zh-CN" altLang="en-US" sz="2100"/>
          </a:p>
          <a:p>
            <a:pPr eaLnBrk="1" hangingPunct="1">
              <a:lnSpc>
                <a:spcPct val="90000"/>
              </a:lnSpc>
            </a:pPr>
            <a:endParaRPr lang="en-US" altLang="zh-CN" sz="2400"/>
          </a:p>
          <a:p>
            <a:pPr eaLnBrk="1" hangingPunct="1">
              <a:lnSpc>
                <a:spcPct val="90000"/>
              </a:lnSpc>
            </a:pPr>
            <a:r>
              <a:rPr lang="zh-CN" altLang="en-US" sz="2400"/>
              <a:t>但在词性标注任务中，包含了两层序列</a:t>
            </a:r>
            <a:endParaRPr lang="zh-CN" altLang="en-US" sz="2400"/>
          </a:p>
          <a:p>
            <a:pPr lvl="1" eaLnBrk="1" hangingPunct="1">
              <a:lnSpc>
                <a:spcPct val="90000"/>
              </a:lnSpc>
            </a:pPr>
            <a:r>
              <a:rPr lang="zh-CN" altLang="en-US" sz="2100"/>
              <a:t>观测到的词序列</a:t>
            </a:r>
            <a:endParaRPr lang="zh-CN" altLang="en-US" sz="2100"/>
          </a:p>
          <a:p>
            <a:pPr lvl="1" eaLnBrk="1" hangingPunct="1">
              <a:lnSpc>
                <a:spcPct val="90000"/>
              </a:lnSpc>
            </a:pPr>
            <a:r>
              <a:rPr lang="zh-CN" altLang="en-US" sz="2100"/>
              <a:t>隐藏的词性序列</a:t>
            </a:r>
            <a:endParaRPr lang="en-US" altLang="zh-CN" sz="2100"/>
          </a:p>
          <a:p>
            <a:pPr lvl="1" eaLnBrk="1" hangingPunct="1">
              <a:lnSpc>
                <a:spcPct val="90000"/>
              </a:lnSpc>
            </a:pPr>
            <a:endParaRPr lang="zh-CN" altLang="en-US" sz="1800"/>
          </a:p>
          <a:p>
            <a:pPr eaLnBrk="1" hangingPunct="1">
              <a:lnSpc>
                <a:spcPct val="90000"/>
              </a:lnSpc>
            </a:pPr>
            <a:r>
              <a:rPr lang="zh-CN" altLang="en-US" sz="2400">
                <a:solidFill>
                  <a:srgbClr val="0000FF"/>
                </a:solidFill>
              </a:rPr>
              <a:t>因此需要对马尔可夫链进行扩展！</a:t>
            </a:r>
            <a:endParaRPr lang="zh-CN" altLang="en-US" sz="2400">
              <a:solidFill>
                <a:srgbClr val="0000FF"/>
              </a:solidFill>
            </a:endParaRPr>
          </a:p>
          <a:p>
            <a:pPr eaLnBrk="1" hangingPunct="1">
              <a:lnSpc>
                <a:spcPct val="90000"/>
              </a:lnSpc>
            </a:pPr>
            <a:endParaRPr lang="en-US" altLang="zh-CN" sz="2400"/>
          </a:p>
          <a:p>
            <a:pPr eaLnBrk="1" hangingPunct="1">
              <a:lnSpc>
                <a:spcPct val="90000"/>
              </a:lnSpc>
            </a:pPr>
            <a:r>
              <a:rPr lang="zh-CN" altLang="en-US" sz="2400"/>
              <a:t>隐马尔可夫模型是对马尔可夫链的扩展</a:t>
            </a:r>
            <a:endParaRPr lang="en-US" altLang="zh-CN" sz="2400"/>
          </a:p>
          <a:p>
            <a:pPr lvl="1" eaLnBrk="1" hangingPunct="1"/>
            <a:r>
              <a:rPr lang="zh-CN" altLang="en-US" sz="2000"/>
              <a:t>状态（</a:t>
            </a:r>
            <a:r>
              <a:rPr lang="en-US" altLang="zh-CN" sz="2000"/>
              <a:t>State</a:t>
            </a:r>
            <a:r>
              <a:rPr lang="zh-CN" altLang="en-US" sz="2000"/>
              <a:t>）：词性序列</a:t>
            </a:r>
            <a:endParaRPr lang="en-US" altLang="zh-CN" sz="2000"/>
          </a:p>
          <a:p>
            <a:pPr lvl="1" eaLnBrk="1" hangingPunct="1"/>
            <a:r>
              <a:rPr lang="zh-CN" altLang="en-US" sz="2000"/>
              <a:t>观测（</a:t>
            </a:r>
            <a:r>
              <a:rPr lang="en-US" altLang="zh-CN" sz="2000"/>
              <a:t>Observation</a:t>
            </a:r>
            <a:r>
              <a:rPr lang="zh-CN" altLang="en-US" sz="2000"/>
              <a:t>）：词序列</a:t>
            </a:r>
            <a:endParaRPr lang="en-US" altLang="zh-CN"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charRg st="45" end="6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charRg st="63" end="7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3">
                                            <p:txEl>
                                              <p:charRg st="71" end="7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charRg st="80" end="9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charRg st="97" end="11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23">
                                            <p:txEl>
                                              <p:charRg st="115" end="13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23">
                                            <p:txEl>
                                              <p:charRg st="130" end="15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p:txBody>
          <a:bodyPr wrap="square" lIns="91440" tIns="45720" rIns="91440" bIns="45720" anchor="ctr"/>
          <a:p>
            <a:pPr eaLnBrk="1" hangingPunct="1"/>
            <a:r>
              <a:rPr lang="zh-CN" altLang="en-US" sz="3600"/>
              <a:t>隐马尔可夫模型</a:t>
            </a:r>
            <a:endParaRPr lang="zh-CN" altLang="en-US" sz="3600"/>
          </a:p>
        </p:txBody>
      </p:sp>
      <p:sp>
        <p:nvSpPr>
          <p:cNvPr id="32771" name="内容占位符 2"/>
          <p:cNvSpPr>
            <a:spLocks noGrp="1"/>
          </p:cNvSpPr>
          <p:nvPr>
            <p:ph idx="4294967295"/>
          </p:nvPr>
        </p:nvSpPr>
        <p:spPr>
          <a:xfrm>
            <a:off x="457200" y="1125538"/>
            <a:ext cx="8229600" cy="5183187"/>
          </a:xfrm>
        </p:spPr>
        <p:txBody>
          <a:bodyPr wrap="square" lIns="91440" tIns="45720" rIns="91440" bIns="45720" anchor="t"/>
          <a:p>
            <a:pPr eaLnBrk="1" hangingPunct="1">
              <a:lnSpc>
                <a:spcPct val="90000"/>
              </a:lnSpc>
            </a:pPr>
            <a:r>
              <a:rPr lang="zh-CN" altLang="en-US" sz="3000"/>
              <a:t>图表示：</a:t>
            </a:r>
            <a:endParaRPr lang="zh-CN" altLang="en-US" sz="3000"/>
          </a:p>
          <a:p>
            <a:pPr eaLnBrk="1" hangingPunct="1">
              <a:lnSpc>
                <a:spcPct val="90000"/>
              </a:lnSpc>
            </a:pPr>
            <a:endParaRPr lang="en-US" altLang="zh-CN" sz="3000"/>
          </a:p>
          <a:p>
            <a:pPr eaLnBrk="1" hangingPunct="1">
              <a:lnSpc>
                <a:spcPct val="90000"/>
              </a:lnSpc>
            </a:pPr>
            <a:endParaRPr lang="en-US" altLang="zh-CN" sz="3000"/>
          </a:p>
          <a:p>
            <a:pPr eaLnBrk="1" hangingPunct="1">
              <a:lnSpc>
                <a:spcPct val="90000"/>
              </a:lnSpc>
            </a:pPr>
            <a:endParaRPr lang="en-US" altLang="zh-CN" sz="3000"/>
          </a:p>
          <a:p>
            <a:pPr eaLnBrk="1" hangingPunct="1">
              <a:lnSpc>
                <a:spcPct val="90000"/>
              </a:lnSpc>
            </a:pPr>
            <a:endParaRPr lang="en-US" altLang="zh-CN" sz="3000"/>
          </a:p>
          <a:p>
            <a:pPr eaLnBrk="1" hangingPunct="1">
              <a:lnSpc>
                <a:spcPct val="90000"/>
              </a:lnSpc>
            </a:pPr>
            <a:r>
              <a:rPr lang="zh-CN" altLang="en-US" sz="3000"/>
              <a:t>两个假设：</a:t>
            </a:r>
            <a:endParaRPr lang="en-US" altLang="zh-CN" sz="3000"/>
          </a:p>
          <a:p>
            <a:pPr lvl="1" eaLnBrk="1" hangingPunct="1">
              <a:lnSpc>
                <a:spcPct val="90000"/>
              </a:lnSpc>
            </a:pPr>
            <a:r>
              <a:rPr lang="zh-CN" altLang="en-US" sz="2600"/>
              <a:t>Markov假设：</a:t>
            </a:r>
            <a:endParaRPr lang="en-US" altLang="zh-CN" sz="2600"/>
          </a:p>
          <a:p>
            <a:pPr lvl="1" eaLnBrk="1" hangingPunct="1">
              <a:lnSpc>
                <a:spcPct val="90000"/>
              </a:lnSpc>
              <a:buNone/>
            </a:pPr>
            <a:endParaRPr lang="en-US" altLang="zh-CN" sz="2600"/>
          </a:p>
          <a:p>
            <a:pPr lvl="1" eaLnBrk="1" hangingPunct="1">
              <a:lnSpc>
                <a:spcPct val="90000"/>
              </a:lnSpc>
            </a:pPr>
            <a:r>
              <a:rPr lang="zh-CN" altLang="en-US" sz="2600"/>
              <a:t>输出独立性假设：</a:t>
            </a:r>
            <a:endParaRPr lang="en-US" altLang="en-US" sz="2600"/>
          </a:p>
        </p:txBody>
      </p:sp>
      <p:grpSp>
        <p:nvGrpSpPr>
          <p:cNvPr id="37891" name="Group 5"/>
          <p:cNvGrpSpPr/>
          <p:nvPr/>
        </p:nvGrpSpPr>
        <p:grpSpPr>
          <a:xfrm>
            <a:off x="900113" y="1628775"/>
            <a:ext cx="7056437" cy="1298575"/>
            <a:chOff x="0" y="0"/>
            <a:chExt cx="13648" cy="2385"/>
          </a:xfrm>
        </p:grpSpPr>
        <p:pic>
          <p:nvPicPr>
            <p:cNvPr id="37892" name="Picture 6"/>
            <p:cNvPicPr>
              <a:picLocks noChangeAspect="1"/>
            </p:cNvPicPr>
            <p:nvPr/>
          </p:nvPicPr>
          <p:blipFill>
            <a:blip r:embed="rId1"/>
            <a:stretch>
              <a:fillRect/>
            </a:stretch>
          </p:blipFill>
          <p:spPr>
            <a:xfrm>
              <a:off x="0" y="0"/>
              <a:ext cx="9555" cy="2385"/>
            </a:xfrm>
            <a:prstGeom prst="rect">
              <a:avLst/>
            </a:prstGeom>
            <a:noFill/>
            <a:ln w="9525">
              <a:noFill/>
            </a:ln>
          </p:spPr>
        </p:pic>
        <p:sp>
          <p:nvSpPr>
            <p:cNvPr id="37893" name="Text Box 7"/>
            <p:cNvSpPr txBox="1"/>
            <p:nvPr/>
          </p:nvSpPr>
          <p:spPr>
            <a:xfrm>
              <a:off x="9866" y="113"/>
              <a:ext cx="3225" cy="735"/>
            </a:xfrm>
            <a:prstGeom prst="rect">
              <a:avLst/>
            </a:prstGeom>
            <a:noFill/>
            <a:ln w="9525">
              <a:noFill/>
            </a:ln>
          </p:spPr>
          <p:txBody>
            <a:bodyPr anchor="t">
              <a:spAutoFit/>
            </a:bodyPr>
            <a:p>
              <a:pPr algn="ctr"/>
              <a:r>
                <a:rPr lang="zh-CN" altLang="en-US" sz="2000">
                  <a:latin typeface="Calibri" panose="020F0502020204030204" pitchFamily="34" charset="0"/>
                  <a:ea typeface="宋体" panose="02010600030101010101" pitchFamily="2" charset="-122"/>
                </a:rPr>
                <a:t>hidden states</a:t>
              </a:r>
              <a:endParaRPr lang="zh-CN" altLang="en-US" sz="2000">
                <a:latin typeface="Calibri" panose="020F0502020204030204" pitchFamily="34" charset="0"/>
                <a:ea typeface="宋体" panose="02010600030101010101" pitchFamily="2" charset="-122"/>
              </a:endParaRPr>
            </a:p>
          </p:txBody>
        </p:sp>
        <p:sp>
          <p:nvSpPr>
            <p:cNvPr id="37894" name="Text Box 8"/>
            <p:cNvSpPr txBox="1"/>
            <p:nvPr/>
          </p:nvSpPr>
          <p:spPr>
            <a:xfrm>
              <a:off x="9470" y="1587"/>
              <a:ext cx="4178" cy="735"/>
            </a:xfrm>
            <a:prstGeom prst="rect">
              <a:avLst/>
            </a:prstGeom>
            <a:noFill/>
            <a:ln w="9525">
              <a:noFill/>
            </a:ln>
          </p:spPr>
          <p:txBody>
            <a:bodyPr anchor="t">
              <a:spAutoFit/>
            </a:bodyPr>
            <a:p>
              <a:pPr algn="ctr"/>
              <a:r>
                <a:rPr lang="zh-CN" altLang="en-US" sz="2000">
                  <a:latin typeface="Calibri" panose="020F0502020204030204" pitchFamily="34" charset="0"/>
                  <a:ea typeface="宋体" panose="02010600030101010101" pitchFamily="2" charset="-122"/>
                </a:rPr>
                <a:t>observed process</a:t>
              </a:r>
              <a:endParaRPr lang="zh-CN" altLang="en-US" sz="2000">
                <a:latin typeface="Calibri" panose="020F0502020204030204" pitchFamily="34" charset="0"/>
                <a:ea typeface="宋体" panose="02010600030101010101" pitchFamily="2" charset="-122"/>
              </a:endParaRPr>
            </a:p>
          </p:txBody>
        </p:sp>
      </p:grpSp>
      <p:graphicFrame>
        <p:nvGraphicFramePr>
          <p:cNvPr id="3074" name="Object 8">
            <a:hlinkClick r:id="" action="ppaction://ole?verb="/>
          </p:cNvPr>
          <p:cNvGraphicFramePr>
            <a:graphicFrameLocks noChangeAspect="1"/>
          </p:cNvGraphicFramePr>
          <p:nvPr/>
        </p:nvGraphicFramePr>
        <p:xfrm>
          <a:off x="1835150" y="4560888"/>
          <a:ext cx="3240088" cy="452437"/>
        </p:xfrm>
        <a:graphic>
          <a:graphicData uri="http://schemas.openxmlformats.org/presentationml/2006/ole">
            <mc:AlternateContent xmlns:mc="http://schemas.openxmlformats.org/markup-compatibility/2006">
              <mc:Choice xmlns:v="urn:schemas-microsoft-com:vml" Requires="v">
                <p:oleObj spid="_x0000_s3111" name="" r:id="rId2" imgW="39319200" imgH="5486400" progId="Equation.3">
                  <p:embed/>
                </p:oleObj>
              </mc:Choice>
              <mc:Fallback>
                <p:oleObj name="" r:id="rId2" imgW="39319200" imgH="5486400" progId="Equation.3">
                  <p:embed/>
                  <p:pic>
                    <p:nvPicPr>
                      <p:cNvPr id="0" name="图片 3110"/>
                      <p:cNvPicPr/>
                      <p:nvPr/>
                    </p:nvPicPr>
                    <p:blipFill>
                      <a:blip r:embed="rId3"/>
                      <a:stretch>
                        <a:fillRect/>
                      </a:stretch>
                    </p:blipFill>
                    <p:spPr>
                      <a:xfrm>
                        <a:off x="1835150" y="4560888"/>
                        <a:ext cx="3240088" cy="452437"/>
                      </a:xfrm>
                      <a:prstGeom prst="rect">
                        <a:avLst/>
                      </a:prstGeom>
                      <a:noFill/>
                      <a:ln w="38100">
                        <a:noFill/>
                        <a:miter/>
                      </a:ln>
                    </p:spPr>
                  </p:pic>
                </p:oleObj>
              </mc:Fallback>
            </mc:AlternateContent>
          </a:graphicData>
        </a:graphic>
      </p:graphicFrame>
      <p:graphicFrame>
        <p:nvGraphicFramePr>
          <p:cNvPr id="3075" name="Object 9">
            <a:hlinkClick r:id="" action="ppaction://ole?verb="/>
          </p:cNvPr>
          <p:cNvGraphicFramePr>
            <a:graphicFrameLocks noChangeAspect="1"/>
          </p:cNvGraphicFramePr>
          <p:nvPr/>
        </p:nvGraphicFramePr>
        <p:xfrm>
          <a:off x="1908175" y="5629275"/>
          <a:ext cx="2951163" cy="463550"/>
        </p:xfrm>
        <a:graphic>
          <a:graphicData uri="http://schemas.openxmlformats.org/presentationml/2006/ole">
            <mc:AlternateContent xmlns:mc="http://schemas.openxmlformats.org/markup-compatibility/2006">
              <mc:Choice xmlns:v="urn:schemas-microsoft-com:vml" Requires="v">
                <p:oleObj spid="_x0000_s3112" name="" r:id="rId4" imgW="36880800" imgH="5791200" progId="Equation.3">
                  <p:embed/>
                </p:oleObj>
              </mc:Choice>
              <mc:Fallback>
                <p:oleObj name="" r:id="rId4" imgW="36880800" imgH="5791200" progId="Equation.3">
                  <p:embed/>
                  <p:pic>
                    <p:nvPicPr>
                      <p:cNvPr id="0" name="图片 3111"/>
                      <p:cNvPicPr/>
                      <p:nvPr/>
                    </p:nvPicPr>
                    <p:blipFill>
                      <a:blip r:embed="rId5"/>
                      <a:stretch>
                        <a:fillRect/>
                      </a:stretch>
                    </p:blipFill>
                    <p:spPr>
                      <a:xfrm>
                        <a:off x="1908175" y="5629275"/>
                        <a:ext cx="2951163" cy="4635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charRg st="9" end="1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charRg st="15" end="2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71">
                                            <p:txEl>
                                              <p:charRg st="26" end="3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txBox="1"/>
          <p:nvPr/>
        </p:nvSpPr>
        <p:spPr>
          <a:xfrm>
            <a:off x="0" y="0"/>
            <a:ext cx="9144000" cy="693738"/>
          </a:xfrm>
          <a:prstGeom prst="rect">
            <a:avLst/>
          </a:prstGeom>
          <a:gradFill rotWithShape="1">
            <a:gsLst>
              <a:gs pos="0">
                <a:srgbClr val="0000FF"/>
              </a:gs>
              <a:gs pos="100000">
                <a:schemeClr val="tx1"/>
              </a:gs>
            </a:gsLst>
            <a:lin ang="18900000" scaled="1"/>
            <a:tileRect/>
          </a:gradFill>
          <a:ln w="9525">
            <a:noFill/>
          </a:ln>
        </p:spPr>
        <p:txBody>
          <a:bodyPr anchor="ctr" anchorCtr="1"/>
          <a:p>
            <a:pPr algn="ctr"/>
            <a:r>
              <a:rPr lang="zh-CN" altLang="en-US" sz="3600">
                <a:solidFill>
                  <a:schemeClr val="bg1"/>
                </a:solidFill>
                <a:latin typeface="Calibri" panose="020F0502020204030204" pitchFamily="34" charset="0"/>
                <a:ea typeface="楷体" panose="02010609060101010101" pitchFamily="49" charset="-122"/>
              </a:rPr>
              <a:t>隐马尔可夫模型</a:t>
            </a:r>
            <a:endParaRPr lang="zh-CN" altLang="en-US" sz="3600">
              <a:solidFill>
                <a:schemeClr val="bg1"/>
              </a:solidFill>
              <a:latin typeface="Calibri" panose="020F0502020204030204" pitchFamily="34" charset="0"/>
              <a:ea typeface="楷体" panose="02010609060101010101" pitchFamily="49" charset="-122"/>
            </a:endParaRPr>
          </a:p>
        </p:txBody>
      </p:sp>
      <p:graphicFrame>
        <p:nvGraphicFramePr>
          <p:cNvPr id="34819" name="Group 3"/>
          <p:cNvGraphicFramePr>
            <a:graphicFrameLocks noGrp="1"/>
          </p:cNvGraphicFramePr>
          <p:nvPr/>
        </p:nvGraphicFramePr>
        <p:xfrm>
          <a:off x="323850" y="1246188"/>
          <a:ext cx="8640763" cy="5164138"/>
        </p:xfrm>
        <a:graphic>
          <a:graphicData uri="http://schemas.openxmlformats.org/drawingml/2006/table">
            <a:tbl>
              <a:tblPr/>
              <a:tblGrid>
                <a:gridCol w="2952750"/>
                <a:gridCol w="5688013"/>
              </a:tblGrid>
              <a:tr h="517525">
                <a:tc>
                  <a:txBody>
                    <a:bodyPr/>
                    <a:lstStyle/>
                    <a:p>
                      <a:pPr marL="0" marR="0" lvl="0" indent="0" algn="l" defTabSz="914400" rtl="0" eaLnBrk="1" fontAlgn="base" latinLnBrk="0" hangingPunct="1">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Q=q</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1</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q</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2</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…q</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N</a:t>
                      </a:r>
                      <a:endPar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endParaRPr>
                    </a:p>
                  </a:txBody>
                  <a:tcP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N</a:t>
                      </a:r>
                      <a:r>
                        <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个</a:t>
                      </a:r>
                      <a:r>
                        <a:rPr kumimoji="0" lang="zh-CN" altLang="en-US" sz="2400" b="1" i="0" u="none" strike="noStrike" cap="none" normalizeH="0" baseline="0">
                          <a:ln>
                            <a:noFill/>
                          </a:ln>
                          <a:solidFill>
                            <a:srgbClr val="FF0000"/>
                          </a:solidFill>
                          <a:effectLst/>
                          <a:latin typeface="Calibri" panose="020F0502020204030204" pitchFamily="34" charset="0"/>
                          <a:ea typeface="楷体" panose="02010609060101010101" pitchFamily="49" charset="-122"/>
                          <a:cs typeface="楷体" panose="02010609060101010101" pitchFamily="49" charset="-122"/>
                        </a:rPr>
                        <a:t>状态</a:t>
                      </a:r>
                      <a:endParaRPr kumimoji="0" lang="zh-CN" altLang="en-US" sz="2400" b="1" i="0" u="none" strike="noStrike" cap="none" normalizeH="0" baseline="0">
                        <a:ln>
                          <a:noFill/>
                        </a:ln>
                        <a:solidFill>
                          <a:srgbClr val="FF0000"/>
                        </a:solidFill>
                        <a:effectLst/>
                        <a:latin typeface="Calibri" panose="020F0502020204030204" pitchFamily="34" charset="0"/>
                        <a:ea typeface="楷体" panose="02010609060101010101" pitchFamily="49" charset="-122"/>
                        <a:cs typeface="楷体" panose="02010609060101010101" pitchFamily="49" charset="-122"/>
                      </a:endParaRPr>
                    </a:p>
                  </a:txBody>
                  <a:tcP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r>
              <a:tr h="1250950">
                <a:tc>
                  <a:txBody>
                    <a:bodyPr/>
                    <a:lstStyle/>
                    <a:p>
                      <a:pPr marL="0" marR="0" lvl="0" indent="0" algn="l" defTabSz="914400" rtl="0" eaLnBrk="1" fontAlgn="base" latinLnBrk="0" hangingPunct="1">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11</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12</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1N</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NN</a:t>
                      </a:r>
                      <a:endPar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endParaRPr>
                    </a:p>
                  </a:txBody>
                  <a:tcPr horzOverflow="overflow">
                    <a:lnL>
                      <a:noFill/>
                    </a:lnL>
                    <a:lnR>
                      <a:noFill/>
                    </a:lnR>
                    <a:lnT w="12700" cap="flat" cmpd="sng" algn="ctr">
                      <a:solidFill>
                        <a:schemeClr val="accent2"/>
                      </a:solidFill>
                      <a:prstDash val="solid"/>
                      <a:round/>
                      <a:headEnd type="none" w="med" len="med"/>
                      <a:tailEnd type="none" w="med" len="med"/>
                    </a:lnT>
                    <a:lnB>
                      <a:noFill/>
                    </a:lnB>
                    <a:lnTlToBr>
                      <a:noFill/>
                    </a:lnTlToBr>
                    <a:lnBlToTr>
                      <a:noFill/>
                    </a:lnBlToTr>
                    <a:solidFill>
                      <a:schemeClr val="accent2">
                        <a:alpha val="20000"/>
                      </a:schemeClr>
                    </a:solid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400" b="1" i="0" u="none" strike="noStrike" cap="none" normalizeH="0" baseline="0">
                          <a:ln>
                            <a:noFill/>
                          </a:ln>
                          <a:solidFill>
                            <a:srgbClr val="FF0000"/>
                          </a:solidFill>
                          <a:effectLst/>
                          <a:latin typeface="Calibri" panose="020F0502020204030204" pitchFamily="34" charset="0"/>
                          <a:ea typeface="楷体" panose="02010609060101010101" pitchFamily="49" charset="-122"/>
                          <a:cs typeface="楷体" panose="02010609060101010101" pitchFamily="49" charset="-122"/>
                        </a:rPr>
                        <a:t>状态转移矩阵</a:t>
                      </a:r>
                      <a:r>
                        <a:rPr kumimoji="0" lang="en-US" altLang="zh-CN" sz="2400" b="1" i="0" u="none" strike="noStrike" cap="none" normalizeH="0" baseline="0">
                          <a:ln>
                            <a:noFill/>
                          </a:ln>
                          <a:solidFill>
                            <a:srgbClr val="FF0000"/>
                          </a:solidFill>
                          <a:effectLst/>
                          <a:latin typeface="Calibri" panose="020F0502020204030204" pitchFamily="34" charset="0"/>
                          <a:ea typeface="楷体" panose="02010609060101010101" pitchFamily="49" charset="-122"/>
                          <a:cs typeface="楷体" panose="02010609060101010101" pitchFamily="49" charset="-122"/>
                        </a:rPr>
                        <a:t>A</a:t>
                      </a:r>
                      <a:r>
                        <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，每个元素</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ij</a:t>
                      </a:r>
                      <a:r>
                        <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表示从状态</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i</a:t>
                      </a:r>
                      <a:r>
                        <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到状态</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j</a:t>
                      </a:r>
                      <a:r>
                        <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的转移概率，满足对于任意</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i</a:t>
                      </a:r>
                      <a:r>
                        <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t>
                      </a:r>
                      <a:r>
                        <a:rPr kumimoji="0" 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 </a:t>
                      </a:r>
                      <a:r>
                        <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j=1,…N</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ij</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=1</a:t>
                      </a:r>
                      <a:endPar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endParaRPr>
                    </a:p>
                  </a:txBody>
                  <a:tcPr horzOverflow="overflow">
                    <a:lnL>
                      <a:noFill/>
                    </a:lnL>
                    <a:lnR>
                      <a:noFill/>
                    </a:lnR>
                    <a:lnT w="12700" cap="flat" cmpd="sng" algn="ctr">
                      <a:solidFill>
                        <a:schemeClr val="accent2"/>
                      </a:solidFill>
                      <a:prstDash val="solid"/>
                      <a:round/>
                      <a:headEnd type="none" w="med" len="med"/>
                      <a:tailEnd type="none" w="med" len="med"/>
                    </a:lnT>
                    <a:lnB>
                      <a:noFill/>
                    </a:lnB>
                    <a:lnTlToBr>
                      <a:noFill/>
                    </a:lnTlToBr>
                    <a:lnBlToTr>
                      <a:noFill/>
                    </a:lnBlToTr>
                    <a:solidFill>
                      <a:schemeClr val="accent2">
                        <a:alpha val="20000"/>
                      </a:schemeClr>
                    </a:solidFill>
                  </a:tcPr>
                </a:tc>
              </a:tr>
              <a:tr h="885825">
                <a:tc>
                  <a:txBody>
                    <a:bodyPr/>
                    <a:lstStyle/>
                    <a:p>
                      <a:pPr marL="0" marR="0" lvl="0" indent="0" algn="l" defTabSz="914400" rtl="0" eaLnBrk="1" fontAlgn="base" latinLnBrk="0" hangingPunct="1">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O=o</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1</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o</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2</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…o</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T</a:t>
                      </a:r>
                      <a:endPar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T</a:t>
                      </a:r>
                      <a:r>
                        <a:rPr kumimoji="0" lang="zh-CN" altLang="en-US"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个</a:t>
                      </a:r>
                      <a:r>
                        <a:rPr kumimoji="0" lang="zh-CN" altLang="en-US" sz="2400" b="1" i="0" u="none" strike="noStrike" cap="none" normalizeH="0" baseline="0" dirty="0">
                          <a:ln>
                            <a:noFill/>
                          </a:ln>
                          <a:solidFill>
                            <a:srgbClr val="FF0000"/>
                          </a:solidFill>
                          <a:effectLst/>
                          <a:latin typeface="Calibri" panose="020F0502020204030204" pitchFamily="34" charset="0"/>
                          <a:ea typeface="楷体" panose="02010609060101010101" pitchFamily="49" charset="-122"/>
                          <a:cs typeface="楷体" panose="02010609060101010101" pitchFamily="49" charset="-122"/>
                        </a:rPr>
                        <a:t>观测</a:t>
                      </a:r>
                      <a:r>
                        <a:rPr kumimoji="0" lang="zh-CN" altLang="en-US"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，每个观测都来自于词典</a:t>
                      </a:r>
                      <a:r>
                        <a:rPr kumimoji="0" lang="en-US" altLang="zh-CN"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V=v</a:t>
                      </a:r>
                      <a:r>
                        <a:rPr kumimoji="0" lang="en-US" altLang="zh-CN" sz="2400" b="0" i="0" u="none" strike="noStrike" cap="none" normalizeH="0" baseline="-2500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1</a:t>
                      </a:r>
                      <a:r>
                        <a:rPr kumimoji="0" lang="en-US" altLang="zh-CN"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 v</a:t>
                      </a:r>
                      <a:r>
                        <a:rPr kumimoji="0" lang="en-US" altLang="zh-CN" sz="2400" b="0" i="0" u="none" strike="noStrike" cap="none" normalizeH="0" baseline="-2500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2</a:t>
                      </a:r>
                      <a:r>
                        <a:rPr kumimoji="0" lang="en-US" altLang="zh-CN"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 …, </a:t>
                      </a:r>
                      <a:r>
                        <a:rPr kumimoji="0" lang="en-US" altLang="zh-CN" sz="2400" b="0" i="0" u="none" strike="noStrike" cap="none" normalizeH="0" baseline="0" dirty="0" err="1" smtClean="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v</a:t>
                      </a:r>
                      <a:r>
                        <a:rPr kumimoji="0" lang="en-US" altLang="zh-CN" sz="2400" b="0" i="0" u="none" strike="noStrike" cap="none" normalizeH="0" baseline="-25000" dirty="0" err="1" smtClean="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|V</a:t>
                      </a:r>
                      <a:r>
                        <a:rPr kumimoji="0" lang="en-US" altLang="zh-CN" sz="2400" b="0" i="0" u="none" strike="noStrike" cap="none" normalizeH="0" baseline="-25000" dirty="0" smtClean="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t>
                      </a:r>
                      <a:endParaRPr kumimoji="0" lang="en-US" altLang="zh-CN" sz="2400" b="0" i="0" u="none" strike="noStrike" cap="none" normalizeH="0" baseline="-2500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endParaRPr>
                    </a:p>
                  </a:txBody>
                  <a:tcPr horzOverflow="overflow">
                    <a:lnL>
                      <a:noFill/>
                    </a:lnL>
                    <a:lnR>
                      <a:noFill/>
                    </a:lnR>
                    <a:lnT>
                      <a:noFill/>
                    </a:lnT>
                    <a:lnB>
                      <a:noFill/>
                    </a:lnB>
                    <a:lnTlToBr>
                      <a:noFill/>
                    </a:lnTlToBr>
                    <a:lnBlToTr>
                      <a:noFill/>
                    </a:lnBlToTr>
                    <a:noFill/>
                  </a:tcPr>
                </a:tc>
              </a:tr>
              <a:tr h="882650">
                <a:tc>
                  <a:txBody>
                    <a:bodyPr/>
                    <a:lstStyle/>
                    <a:p>
                      <a:pPr marL="0" marR="0" lvl="0" indent="0" algn="l" defTabSz="914400" rtl="0" eaLnBrk="1" fontAlgn="base" latinLnBrk="0" hangingPunct="1">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B=b</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i</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(o</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t</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t>
                      </a:r>
                      <a:endPar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endParaRPr>
                    </a:p>
                  </a:txBody>
                  <a:tcPr horzOverflow="overflow">
                    <a:lnL>
                      <a:noFill/>
                    </a:lnL>
                    <a:lnR>
                      <a:noFill/>
                    </a:lnR>
                    <a:lnT>
                      <a:noFill/>
                    </a:lnT>
                    <a:lnB>
                      <a:noFill/>
                    </a:lnB>
                    <a:lnTlToBr>
                      <a:noFill/>
                    </a:lnTlToBr>
                    <a:lnBlToTr>
                      <a:noFill/>
                    </a:lnBlToTr>
                    <a:solidFill>
                      <a:schemeClr val="accent2">
                        <a:alpha val="20000"/>
                      </a:schemeClr>
                    </a:solid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400" b="1" i="0" u="none" strike="noStrike" cap="none" normalizeH="0" baseline="0">
                          <a:ln>
                            <a:noFill/>
                          </a:ln>
                          <a:solidFill>
                            <a:srgbClr val="FF0000"/>
                          </a:solidFill>
                          <a:effectLst/>
                          <a:latin typeface="Calibri" panose="020F0502020204030204" pitchFamily="34" charset="0"/>
                          <a:ea typeface="楷体" panose="02010609060101010101" pitchFamily="49" charset="-122"/>
                          <a:cs typeface="楷体" panose="02010609060101010101" pitchFamily="49" charset="-122"/>
                        </a:rPr>
                        <a:t>发射概率矩阵</a:t>
                      </a:r>
                      <a:r>
                        <a:rPr kumimoji="0" lang="en-US" altLang="zh-CN" sz="2400" b="1" i="0" u="none" strike="noStrike" cap="none" normalizeH="0" baseline="0">
                          <a:ln>
                            <a:noFill/>
                          </a:ln>
                          <a:solidFill>
                            <a:srgbClr val="FF0000"/>
                          </a:solidFill>
                          <a:effectLst/>
                          <a:latin typeface="Calibri" panose="020F0502020204030204" pitchFamily="34" charset="0"/>
                          <a:ea typeface="楷体" panose="02010609060101010101" pitchFamily="49" charset="-122"/>
                          <a:cs typeface="楷体" panose="02010609060101010101" pitchFamily="49" charset="-122"/>
                        </a:rPr>
                        <a:t>B</a:t>
                      </a:r>
                      <a:r>
                        <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，每个元素</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b</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i</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(o</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t</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t>
                      </a:r>
                      <a:r>
                        <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表示观测的似然，即由状态</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i</a:t>
                      </a:r>
                      <a:r>
                        <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产生观测</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o</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t</a:t>
                      </a:r>
                      <a:r>
                        <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的概率</a:t>
                      </a:r>
                      <a:endParaRPr kumimoji="0" lang="zh-CN" altLang="en-US"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endParaRPr>
                    </a:p>
                  </a:txBody>
                  <a:tcPr horzOverflow="overflow">
                    <a:lnL>
                      <a:noFill/>
                    </a:lnL>
                    <a:lnR>
                      <a:noFill/>
                    </a:lnR>
                    <a:lnT>
                      <a:noFill/>
                    </a:lnT>
                    <a:lnB>
                      <a:noFill/>
                    </a:lnB>
                    <a:lnTlToBr>
                      <a:noFill/>
                    </a:lnTlToBr>
                    <a:lnBlToTr>
                      <a:noFill/>
                    </a:lnBlToTr>
                    <a:solidFill>
                      <a:schemeClr val="accent2">
                        <a:alpha val="20000"/>
                      </a:schemeClr>
                    </a:solidFill>
                  </a:tcPr>
                </a:tc>
              </a:tr>
              <a:tr h="1616075">
                <a:tc>
                  <a:txBody>
                    <a:bodyPr/>
                    <a:lstStyle/>
                    <a:p>
                      <a:pPr marL="0" marR="0" lvl="0" indent="0" algn="l" defTabSz="914400" rtl="0" eaLnBrk="1" fontAlgn="base" latinLnBrk="0" hangingPunct="1">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q</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0</a:t>
                      </a:r>
                      <a:r>
                        <a:rPr kumimoji="0" lang="en-US" altLang="zh-CN" sz="2400" b="0" i="0" u="none" strike="noStrike" cap="none" normalizeH="0" baseline="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 q</a:t>
                      </a:r>
                      <a:r>
                        <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F</a:t>
                      </a:r>
                      <a:endParaRPr kumimoji="0" lang="en-US" altLang="zh-CN" sz="2400" b="0" i="0" u="none" strike="noStrike" cap="none" normalizeH="0" baseline="-2500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endParaRPr>
                    </a:p>
                  </a:txBody>
                  <a:tcPr horzOverflow="overflow">
                    <a:lnL>
                      <a:noFill/>
                    </a:lnL>
                    <a:lnR>
                      <a:noFill/>
                    </a:lnR>
                    <a:lnT>
                      <a:noFill/>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400" b="1" i="0" u="none" strike="noStrike" cap="none" normalizeH="0" baseline="0" dirty="0">
                          <a:ln>
                            <a:noFill/>
                          </a:ln>
                          <a:solidFill>
                            <a:srgbClr val="FF0000"/>
                          </a:solidFill>
                          <a:effectLst/>
                          <a:latin typeface="Calibri" panose="020F0502020204030204" pitchFamily="34" charset="0"/>
                          <a:ea typeface="楷体" panose="02010609060101010101" pitchFamily="49" charset="-122"/>
                          <a:cs typeface="楷体" panose="02010609060101010101" pitchFamily="49" charset="-122"/>
                        </a:rPr>
                        <a:t>起始状态和终止状态的概率</a:t>
                      </a:r>
                      <a:r>
                        <a:rPr kumimoji="0" lang="zh-CN" altLang="en-US"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，不和任何观测关联，从起始状态的对应的转移概率</a:t>
                      </a:r>
                      <a:r>
                        <a:rPr kumimoji="0" lang="en-US" altLang="zh-CN"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t>
                      </a:r>
                      <a:r>
                        <a:rPr kumimoji="0" lang="en-US" altLang="zh-CN" sz="2400" b="0" i="0" u="none" strike="noStrike" cap="none" normalizeH="0" baseline="-2500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01</a:t>
                      </a:r>
                      <a:r>
                        <a:rPr kumimoji="0" lang="en-US" altLang="zh-CN"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t>
                      </a:r>
                      <a:r>
                        <a:rPr kumimoji="0" lang="en-US" altLang="zh-CN" sz="2400" b="0" i="0" u="none" strike="noStrike" cap="none" normalizeH="0" baseline="-2500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02</a:t>
                      </a:r>
                      <a:r>
                        <a:rPr kumimoji="0" lang="en-US" altLang="zh-CN"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t>
                      </a:r>
                      <a:r>
                        <a:rPr kumimoji="0" lang="en-US" altLang="zh-CN" sz="2400" b="0" i="0" u="none" strike="noStrike" cap="none" normalizeH="0" baseline="-2500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0N</a:t>
                      </a:r>
                      <a:r>
                        <a:rPr kumimoji="0" lang="zh-CN" altLang="en-US"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出发，到终止状态对应的概率</a:t>
                      </a:r>
                      <a:r>
                        <a:rPr kumimoji="0" lang="en-US" altLang="zh-CN"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t>
                      </a:r>
                      <a:r>
                        <a:rPr kumimoji="0" lang="en-US" altLang="zh-CN" sz="2400" b="0" i="0" u="none" strike="noStrike" cap="none" normalizeH="0" baseline="-2500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1F</a:t>
                      </a:r>
                      <a:r>
                        <a:rPr kumimoji="0" lang="en-US" altLang="zh-CN"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t>
                      </a:r>
                      <a:r>
                        <a:rPr kumimoji="0" lang="en-US" altLang="zh-CN" sz="2400" b="0" i="0" u="none" strike="noStrike" cap="none" normalizeH="0" baseline="-2500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2F</a:t>
                      </a:r>
                      <a:r>
                        <a:rPr kumimoji="0" lang="en-US" altLang="zh-CN"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t>
                      </a:r>
                      <a:r>
                        <a:rPr kumimoji="0" lang="en-US" altLang="zh-CN" sz="2400" b="0" i="0" u="none" strike="noStrike" cap="none" normalizeH="0" baseline="0" dirty="0" err="1">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a</a:t>
                      </a:r>
                      <a:r>
                        <a:rPr kumimoji="0" lang="en-US" altLang="zh-CN" sz="2400" b="0" i="0" u="none" strike="noStrike" cap="none" normalizeH="0" baseline="-25000" dirty="0" err="1">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NF</a:t>
                      </a:r>
                      <a:r>
                        <a:rPr kumimoji="0" lang="zh-CN" altLang="en-US"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rPr>
                        <a:t>结束</a:t>
                      </a:r>
                      <a:endParaRPr kumimoji="0" lang="zh-CN" altLang="en-US" sz="2400" b="0" i="0" u="none" strike="noStrike" cap="none" normalizeH="0" baseline="0" dirty="0">
                        <a:ln>
                          <a:noFill/>
                        </a:ln>
                        <a:solidFill>
                          <a:schemeClr val="tx1"/>
                        </a:solidFill>
                        <a:effectLst/>
                        <a:latin typeface="Calibri" panose="020F0502020204030204" pitchFamily="34" charset="0"/>
                        <a:ea typeface="楷体" panose="02010609060101010101" pitchFamily="49" charset="-122"/>
                        <a:cs typeface="楷体" panose="02010609060101010101" pitchFamily="49" charset="-122"/>
                      </a:endParaRPr>
                    </a:p>
                  </a:txBody>
                  <a:tcPr horzOverflow="overflow">
                    <a:lnL>
                      <a:noFill/>
                    </a:lnL>
                    <a:lnR>
                      <a:noFill/>
                    </a:lnR>
                    <a:lnT>
                      <a:noFill/>
                    </a:lnT>
                    <a:lnB w="1270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3"/>
          <p:cNvSpPr txBox="1">
            <a:spLocks noChangeArrowheads="1"/>
          </p:cNvSpPr>
          <p:nvPr/>
        </p:nvSpPr>
        <p:spPr bwMode="auto">
          <a:xfrm>
            <a:off x="177800" y="1462430"/>
            <a:ext cx="8891588" cy="2257028"/>
          </a:xfrm>
          <a:prstGeom prst="rect">
            <a:avLst/>
          </a:prstGeom>
          <a:solidFill>
            <a:schemeClr val="bg1"/>
          </a:solidFill>
          <a:ln w="9525">
            <a:noFill/>
            <a:miter lim="800000"/>
          </a:ln>
        </p:spPr>
        <p:txBody>
          <a:bodyPr>
            <a:spAutoFit/>
          </a:bodyPr>
          <a:lstStyle/>
          <a:p>
            <a:pPr>
              <a:spcBef>
                <a:spcPts val="600"/>
              </a:spcBef>
              <a:buFont typeface="Wingdings" panose="05000000000000000000" pitchFamily="2" charset="2"/>
              <a:buNone/>
              <a:defRPr/>
            </a:pPr>
            <a:r>
              <a:rPr lang="en-US" altLang="zh-CN" sz="2800" b="1" dirty="0">
                <a:latin typeface="黑体" panose="02010609060101010101" pitchFamily="2" charset="-122"/>
                <a:ea typeface="黑体" panose="02010609060101010101" pitchFamily="2" charset="-122"/>
              </a:rPr>
              <a:t>4.</a:t>
            </a:r>
            <a:r>
              <a:rPr lang="zh-CN" altLang="en-US" sz="2800" b="1" dirty="0">
                <a:latin typeface="黑体" panose="02010609060101010101" pitchFamily="2" charset="-122"/>
                <a:ea typeface="黑体" panose="02010609060101010101" pitchFamily="2" charset="-122"/>
              </a:rPr>
              <a:t>合成词的形态还原</a:t>
            </a:r>
            <a:endParaRPr lang="zh-CN" altLang="en-US" sz="2800" b="1" dirty="0">
              <a:latin typeface="黑体" panose="02010609060101010101" pitchFamily="2" charset="-122"/>
              <a:ea typeface="黑体" panose="02010609060101010101" pitchFamily="2" charset="-122"/>
            </a:endParaRPr>
          </a:p>
          <a:p>
            <a:pPr marL="711200" indent="-711200">
              <a:spcBef>
                <a:spcPts val="1200"/>
              </a:spcBef>
              <a:buFont typeface="Wingdings" panose="05000000000000000000" pitchFamily="2" charset="2"/>
              <a:buNone/>
              <a:defRPr/>
            </a:pPr>
            <a:r>
              <a:rPr lang="zh-CN" altLang="en-US" b="1"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 1) </a:t>
            </a:r>
            <a:r>
              <a:rPr lang="zh-CN" altLang="en-US" b="1" dirty="0">
                <a:latin typeface="Times New Roman" panose="02020603050405020304" pitchFamily="18" charset="0"/>
                <a:ea typeface="宋体" panose="02010600030101010101" pitchFamily="2" charset="-122"/>
              </a:rPr>
              <a:t>基数词和序数词合成的分数词，</a:t>
            </a: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e.g., one-fourth </a:t>
            </a:r>
            <a:r>
              <a:rPr lang="zh-CN" altLang="en-US" b="1" dirty="0">
                <a:latin typeface="Times New Roman" panose="02020603050405020304" pitchFamily="18" charset="0"/>
                <a:ea typeface="宋体" panose="02010600030101010101" pitchFamily="2" charset="-122"/>
              </a:rPr>
              <a:t>等。</a:t>
            </a:r>
            <a:endParaRPr lang="zh-CN" altLang="en-US" b="1" dirty="0">
              <a:latin typeface="Times New Roman" panose="02020603050405020304" pitchFamily="18" charset="0"/>
              <a:ea typeface="宋体" panose="02010600030101010101" pitchFamily="2" charset="-122"/>
              <a:sym typeface="Symbol" panose="05050102010706020507" pitchFamily="18" charset="2"/>
            </a:endParaRPr>
          </a:p>
          <a:p>
            <a:pPr marL="711200" indent="-536575">
              <a:spcBef>
                <a:spcPts val="800"/>
              </a:spcBef>
              <a:buFont typeface="Wingdings" panose="05000000000000000000" pitchFamily="2" charset="2"/>
              <a:buNone/>
              <a:tabLst>
                <a:tab pos="711200" algn="l"/>
              </a:tabLst>
              <a:defRPr/>
            </a:pPr>
            <a:r>
              <a:rPr lang="zh-CN" altLang="en-US" b="1" dirty="0">
                <a:latin typeface="Times New Roman" panose="02020603050405020304" pitchFamily="18" charset="0"/>
                <a:ea typeface="宋体" panose="02010600030101010101" pitchFamily="2" charset="-122"/>
                <a:sym typeface="Symbol" panose="05050102010706020507" pitchFamily="18" charset="2"/>
              </a:rPr>
              <a:t> </a:t>
            </a:r>
            <a:r>
              <a:rPr lang="zh-CN" altLang="en-US" dirty="0">
                <a:latin typeface="Times New Roman" panose="02020603050405020304" pitchFamily="18" charset="0"/>
                <a:ea typeface="宋体" panose="02010600030101010101" pitchFamily="2" charset="-122"/>
                <a:sym typeface="Symbol" panose="05050102010706020507" pitchFamily="18" charset="2"/>
              </a:rPr>
              <a:t> 2) </a:t>
            </a:r>
            <a:r>
              <a:rPr lang="zh-CN" altLang="en-US" b="1" dirty="0">
                <a:latin typeface="Times New Roman" panose="02020603050405020304" pitchFamily="18" charset="0"/>
                <a:ea typeface="宋体" panose="02010600030101010101" pitchFamily="2" charset="-122"/>
                <a:sym typeface="Symbol" panose="05050102010706020507" pitchFamily="18" charset="2"/>
              </a:rPr>
              <a:t>名词＋名词、形容词＋名词、动词＋名词等组成的合成名词，</a:t>
            </a:r>
            <a:r>
              <a:rPr lang="en-US" altLang="zh-CN" dirty="0">
                <a:latin typeface="Times New Roman" panose="02020603050405020304" pitchFamily="18" charset="0"/>
                <a:ea typeface="宋体" panose="02010600030101010101" pitchFamily="2" charset="-122"/>
                <a:sym typeface="Symbol" panose="05050102010706020507" pitchFamily="18" charset="2"/>
              </a:rPr>
              <a:t>e.g., Human-computer,  multi-engine, mixed-initiative, large-scale </a:t>
            </a:r>
            <a:r>
              <a:rPr lang="zh-CN" altLang="en-US" b="1" dirty="0">
                <a:latin typeface="Times New Roman" panose="02020603050405020304" pitchFamily="18" charset="0"/>
                <a:ea typeface="宋体" panose="02010600030101010101" pitchFamily="2" charset="-122"/>
                <a:sym typeface="Symbol" panose="05050102010706020507" pitchFamily="18" charset="2"/>
              </a:rPr>
              <a:t>等。</a:t>
            </a:r>
            <a:endParaRPr lang="zh-CN" altLang="en-US" b="1" dirty="0">
              <a:latin typeface="Times New Roman" panose="02020603050405020304" pitchFamily="18" charset="0"/>
              <a:ea typeface="宋体" panose="02010600030101010101" pitchFamily="2" charset="-122"/>
            </a:endParaRPr>
          </a:p>
        </p:txBody>
      </p:sp>
      <p:sp>
        <p:nvSpPr>
          <p:cNvPr id="33796" name="Text Box 3"/>
          <p:cNvSpPr txBox="1">
            <a:spLocks noChangeArrowheads="1"/>
          </p:cNvSpPr>
          <p:nvPr/>
        </p:nvSpPr>
        <p:spPr bwMode="auto">
          <a:xfrm>
            <a:off x="427038" y="3682704"/>
            <a:ext cx="83931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855" indent="-363855" eaLnBrk="0" hangingPunct="0">
              <a:tabLst>
                <a:tab pos="363220" algn="l"/>
              </a:tabLst>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tabLst>
                <a:tab pos="363220" algn="l"/>
              </a:tabLst>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tabLst>
                <a:tab pos="363220" algn="l"/>
              </a:tabLst>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tabLst>
                <a:tab pos="363220" algn="l"/>
              </a:tabLst>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tabLst>
                <a:tab pos="363220" algn="l"/>
              </a:tabLst>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363220" algn="l"/>
              </a:tabLs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363220" algn="l"/>
              </a:tabLs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363220" algn="l"/>
              </a:tabLs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363220" algn="l"/>
              </a:tabLst>
              <a:defRPr kumimoji="1" sz="24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dirty="0">
                <a:latin typeface="Times New Roman" panose="02020603050405020304" pitchFamily="18" charset="0"/>
                <a:sym typeface="Symbol" panose="05050102010706020507" pitchFamily="18" charset="2"/>
              </a:rPr>
              <a:t>3) </a:t>
            </a:r>
            <a:r>
              <a:rPr lang="zh-CN" altLang="en-US" b="1" dirty="0">
                <a:latin typeface="Times New Roman" panose="02020603050405020304" pitchFamily="18" charset="0"/>
                <a:sym typeface="Symbol" panose="05050102010706020507" pitchFamily="18" charset="2"/>
              </a:rPr>
              <a:t>形容词＋名词＋</a:t>
            </a:r>
            <a:r>
              <a:rPr lang="en-US" altLang="zh-CN" dirty="0" err="1">
                <a:latin typeface="Times New Roman" panose="02020603050405020304" pitchFamily="18" charset="0"/>
                <a:sym typeface="Symbol" panose="05050102010706020507" pitchFamily="18" charset="2"/>
              </a:rPr>
              <a:t>ed</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形容词＋现在分词、副词＋现在分词、名词＋过去分词、名词＋形容词等组成的合成形容词，</a:t>
            </a:r>
            <a:r>
              <a:rPr lang="en-US" altLang="zh-CN" dirty="0">
                <a:latin typeface="Times New Roman" panose="02020603050405020304" pitchFamily="18" charset="0"/>
                <a:sym typeface="Symbol" panose="05050102010706020507" pitchFamily="18" charset="2"/>
              </a:rPr>
              <a:t>e.g., machine-readable, hand-coding, non-adjacent, context-free,  rule-based, speaker-independent </a:t>
            </a:r>
            <a:r>
              <a:rPr lang="zh-CN" altLang="en-US" b="1" dirty="0">
                <a:latin typeface="Times New Roman" panose="02020603050405020304" pitchFamily="18" charset="0"/>
                <a:sym typeface="Symbol" panose="05050102010706020507" pitchFamily="18" charset="2"/>
              </a:rPr>
              <a:t>等。</a:t>
            </a:r>
            <a:endParaRPr lang="zh-CN" altLang="en-US" b="1" dirty="0">
              <a:latin typeface="Times New Roman" panose="02020603050405020304" pitchFamily="18" charset="0"/>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p:nvPr>
        </p:nvSpPr>
        <p:spPr/>
        <p:txBody>
          <a:bodyPr wrap="square" lIns="91440" tIns="45720" rIns="91440" bIns="45720" anchor="ctr"/>
          <a:p>
            <a:pPr eaLnBrk="1" hangingPunct="1"/>
            <a:r>
              <a:rPr lang="zh-CN" altLang="en-US" sz="3600"/>
              <a:t>Ice Cream Problem</a:t>
            </a:r>
            <a:endParaRPr lang="zh-CN" altLang="en-US" sz="3600"/>
          </a:p>
        </p:txBody>
      </p:sp>
      <p:sp>
        <p:nvSpPr>
          <p:cNvPr id="40962" name="Rectangle 3"/>
          <p:cNvSpPr>
            <a:spLocks noGrp="1"/>
          </p:cNvSpPr>
          <p:nvPr>
            <p:ph type="body"/>
          </p:nvPr>
        </p:nvSpPr>
        <p:spPr/>
        <p:txBody>
          <a:bodyPr wrap="square" lIns="91440" tIns="45720" rIns="91440" bIns="45720" anchor="t"/>
          <a:p>
            <a:pPr eaLnBrk="1" hangingPunct="1"/>
            <a:r>
              <a:rPr lang="zh-CN" altLang="en-US"/>
              <a:t>问题设置：</a:t>
            </a:r>
            <a:endParaRPr lang="en-US" altLang="zh-CN"/>
          </a:p>
          <a:p>
            <a:pPr lvl="1" eaLnBrk="1" hangingPunct="1"/>
            <a:r>
              <a:rPr lang="zh-CN" altLang="en-US"/>
              <a:t>假设你是一个在2</a:t>
            </a:r>
            <a:r>
              <a:rPr lang="en-US" altLang="zh-CN"/>
              <a:t>215</a:t>
            </a:r>
            <a:r>
              <a:rPr lang="zh-CN" altLang="en-US"/>
              <a:t>年研究气候变暖的气象学家</a:t>
            </a:r>
            <a:endParaRPr lang="en-US" altLang="zh-CN"/>
          </a:p>
          <a:p>
            <a:pPr lvl="1" eaLnBrk="1" hangingPunct="1"/>
            <a:r>
              <a:rPr lang="zh-CN" altLang="en-US"/>
              <a:t>却找不到北京</a:t>
            </a:r>
            <a:r>
              <a:rPr lang="en-US" altLang="zh-CN"/>
              <a:t>2015</a:t>
            </a:r>
            <a:r>
              <a:rPr lang="zh-CN" altLang="en-US"/>
              <a:t>年夏天的天气数据记录</a:t>
            </a:r>
            <a:endParaRPr lang="en-US" altLang="zh-CN"/>
          </a:p>
          <a:p>
            <a:pPr lvl="1" eaLnBrk="1" hangingPunct="1"/>
            <a:r>
              <a:rPr lang="zh-CN" altLang="en-US"/>
              <a:t>但是有</a:t>
            </a:r>
            <a:r>
              <a:rPr lang="en-US" altLang="zh-CN"/>
              <a:t>Lee</a:t>
            </a:r>
            <a:r>
              <a:rPr lang="zh-CN" altLang="en-US"/>
              <a:t>的日记，记录了夏天每天吃了多少根冰淇淋</a:t>
            </a:r>
            <a:endParaRPr lang="en-US" altLang="zh-CN"/>
          </a:p>
          <a:p>
            <a:pPr lvl="1" eaLnBrk="1" hangingPunct="1"/>
            <a:r>
              <a:rPr lang="zh-CN" altLang="en-US"/>
              <a:t>你的工作：推算出这个夏天有多热</a:t>
            </a:r>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p:nvPr>
        </p:nvSpPr>
        <p:spPr/>
        <p:txBody>
          <a:bodyPr wrap="square" lIns="91440" tIns="45720" rIns="91440" bIns="45720" anchor="ctr"/>
          <a:p>
            <a:pPr eaLnBrk="1" hangingPunct="1"/>
            <a:r>
              <a:rPr lang="zh-CN" altLang="en-US" sz="3600"/>
              <a:t>Ice Cream task</a:t>
            </a:r>
            <a:endParaRPr lang="zh-CN" altLang="en-US" sz="3600"/>
          </a:p>
        </p:txBody>
      </p:sp>
      <p:sp>
        <p:nvSpPr>
          <p:cNvPr id="41986" name="Rectangle 3"/>
          <p:cNvSpPr>
            <a:spLocks noGrp="1"/>
          </p:cNvSpPr>
          <p:nvPr>
            <p:ph type="body"/>
          </p:nvPr>
        </p:nvSpPr>
        <p:spPr/>
        <p:txBody>
          <a:bodyPr wrap="square" lIns="91440" tIns="45720" rIns="91440" bIns="45720" anchor="t"/>
          <a:p>
            <a:pPr eaLnBrk="1" hangingPunct="1"/>
            <a:r>
              <a:rPr lang="zh-CN" altLang="en-US"/>
              <a:t>给定：</a:t>
            </a:r>
            <a:endParaRPr lang="zh-CN" altLang="en-US"/>
          </a:p>
          <a:p>
            <a:pPr lvl="1" eaLnBrk="1" hangingPunct="1"/>
            <a:r>
              <a:rPr lang="zh-CN" altLang="en-US"/>
              <a:t>Ice Cream序列（观测）：1, 2, 3, 2, 2, 2, 3…</a:t>
            </a:r>
            <a:endParaRPr lang="zh-CN" altLang="en-US"/>
          </a:p>
          <a:p>
            <a:pPr eaLnBrk="1" hangingPunct="1"/>
            <a:r>
              <a:rPr lang="zh-CN" altLang="en-US"/>
              <a:t>求解：</a:t>
            </a:r>
            <a:endParaRPr lang="zh-CN" altLang="en-US"/>
          </a:p>
          <a:p>
            <a:pPr lvl="1" eaLnBrk="1" hangingPunct="1"/>
            <a:r>
              <a:rPr lang="zh-CN" altLang="en-US"/>
              <a:t>Weather 序列（状态）：H</a:t>
            </a:r>
            <a:r>
              <a:rPr lang="en-US" altLang="zh-CN"/>
              <a:t>ot</a:t>
            </a:r>
            <a:r>
              <a:rPr lang="zh-CN" altLang="en-US"/>
              <a:t>, C</a:t>
            </a:r>
            <a:r>
              <a:rPr lang="en-US" altLang="zh-CN"/>
              <a:t>old</a:t>
            </a:r>
            <a:r>
              <a:rPr lang="zh-CN" altLang="en-US"/>
              <a:t>, H</a:t>
            </a:r>
            <a:r>
              <a:rPr lang="en-US" altLang="zh-CN"/>
              <a:t>ot</a:t>
            </a:r>
            <a:r>
              <a:rPr lang="zh-CN" altLang="en-US"/>
              <a:t>, H</a:t>
            </a:r>
            <a:r>
              <a:rPr lang="en-US" altLang="zh-CN"/>
              <a:t>ot</a:t>
            </a:r>
            <a:r>
              <a:rPr lang="zh-CN" altLang="en-US"/>
              <a:t>, H</a:t>
            </a:r>
            <a:r>
              <a:rPr lang="en-US" altLang="zh-CN"/>
              <a:t>ot</a:t>
            </a:r>
            <a:r>
              <a:rPr lang="zh-CN" altLang="en-US"/>
              <a:t>, C</a:t>
            </a:r>
            <a:r>
              <a:rPr lang="en-US" altLang="zh-CN"/>
              <a:t>old…</a:t>
            </a:r>
            <a:r>
              <a:rPr lang="zh-CN" altLang="en-US"/>
              <a:t>？</a:t>
            </a:r>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2"/>
          <p:cNvSpPr>
            <a:spLocks noGrp="1"/>
          </p:cNvSpPr>
          <p:nvPr>
            <p:ph type="title"/>
          </p:nvPr>
        </p:nvSpPr>
        <p:spPr/>
        <p:txBody>
          <a:bodyPr wrap="square" lIns="91440" tIns="45720" rIns="91440" bIns="45720" anchor="ctr"/>
          <a:p>
            <a:pPr eaLnBrk="1" hangingPunct="1"/>
            <a:r>
              <a:rPr lang="zh-CN" altLang="en-US" sz="3600"/>
              <a:t>HMM for ice cream</a:t>
            </a:r>
            <a:endParaRPr lang="zh-CN" altLang="en-US" sz="3600"/>
          </a:p>
        </p:txBody>
      </p:sp>
      <p:pic>
        <p:nvPicPr>
          <p:cNvPr id="43010" name="Picture 3"/>
          <p:cNvPicPr>
            <a:picLocks noGrp="1" noChangeAspect="1"/>
          </p:cNvPicPr>
          <p:nvPr>
            <p:ph idx="4294967295"/>
          </p:nvPr>
        </p:nvPicPr>
        <p:blipFill>
          <a:blip r:embed="rId1"/>
          <a:stretch>
            <a:fillRect/>
          </a:stretch>
        </p:blipFill>
        <p:spPr>
          <a:xfrm>
            <a:off x="457200" y="1857375"/>
            <a:ext cx="8229600" cy="3536950"/>
          </a:xfr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p:txBody>
          <a:bodyPr wrap="square" lIns="91440" tIns="45720" rIns="91440" bIns="45720" anchor="ctr"/>
          <a:p>
            <a:pPr eaLnBrk="1" hangingPunct="1"/>
            <a:r>
              <a:rPr lang="zh-CN" altLang="en-US" sz="3600"/>
              <a:t>隐马尔可夫模型的三个基本问题</a:t>
            </a:r>
            <a:endParaRPr lang="zh-CN" altLang="en-US" sz="3600"/>
          </a:p>
        </p:txBody>
      </p:sp>
      <p:sp>
        <p:nvSpPr>
          <p:cNvPr id="38915" name="Rectangle 3"/>
          <p:cNvSpPr>
            <a:spLocks noGrp="1"/>
          </p:cNvSpPr>
          <p:nvPr>
            <p:ph type="body"/>
          </p:nvPr>
        </p:nvSpPr>
        <p:spPr/>
        <p:txBody>
          <a:bodyPr wrap="square" lIns="91440" tIns="45720" rIns="91440" bIns="45720" anchor="t"/>
          <a:p>
            <a:pPr eaLnBrk="1" hangingPunct="1">
              <a:lnSpc>
                <a:spcPct val="90000"/>
              </a:lnSpc>
            </a:pPr>
            <a:r>
              <a:rPr lang="zh-CN" altLang="en-US" sz="2400" b="1">
                <a:latin typeface="黑体" panose="02010609060101010101" pitchFamily="2" charset="-122"/>
                <a:ea typeface="黑体" panose="02010609060101010101" pitchFamily="2" charset="-122"/>
                <a:cs typeface="黑体" panose="02010609060101010101" pitchFamily="2" charset="-122"/>
              </a:rPr>
              <a:t>Problem 1 (估算问题)</a:t>
            </a:r>
            <a:r>
              <a:rPr lang="zh-CN" altLang="en-US" sz="2400">
                <a:latin typeface="黑体" panose="02010609060101010101" pitchFamily="2" charset="-122"/>
                <a:ea typeface="黑体" panose="02010609060101010101" pitchFamily="2" charset="-122"/>
                <a:cs typeface="黑体" panose="02010609060101010101" pitchFamily="2" charset="-122"/>
              </a:rPr>
              <a:t>:</a:t>
            </a:r>
            <a:r>
              <a:rPr lang="zh-CN" altLang="en-US" sz="2400"/>
              <a:t> </a:t>
            </a:r>
            <a:endParaRPr lang="zh-CN" altLang="en-US" sz="2400"/>
          </a:p>
          <a:p>
            <a:pPr lvl="1" eaLnBrk="1" hangingPunct="1">
              <a:lnSpc>
                <a:spcPct val="90000"/>
              </a:lnSpc>
            </a:pPr>
            <a:r>
              <a:rPr lang="zh-CN" altLang="en-US" sz="2100"/>
              <a:t>给定观测序列O=(o</a:t>
            </a:r>
            <a:r>
              <a:rPr lang="zh-CN" altLang="en-US" sz="2100" baseline="-25000"/>
              <a:t>1</a:t>
            </a:r>
            <a:r>
              <a:rPr lang="zh-CN" altLang="en-US" sz="2100"/>
              <a:t>o</a:t>
            </a:r>
            <a:r>
              <a:rPr lang="zh-CN" altLang="en-US" sz="2100" baseline="-25000">
                <a:sym typeface="Arial" panose="020B0604020202020204" pitchFamily="34" charset="0"/>
              </a:rPr>
              <a:t>2</a:t>
            </a:r>
            <a:r>
              <a:rPr lang="zh-CN" altLang="en-US" sz="2100"/>
              <a:t>…o</a:t>
            </a:r>
            <a:r>
              <a:rPr lang="zh-CN" altLang="en-US" sz="2100" baseline="-25000">
                <a:sym typeface="Arial" panose="020B0604020202020204" pitchFamily="34" charset="0"/>
              </a:rPr>
              <a:t>T</a:t>
            </a:r>
            <a:r>
              <a:rPr lang="zh-CN" altLang="en-US" sz="2100"/>
              <a:t>)，及HMM模型参数</a:t>
            </a:r>
            <a:r>
              <a:rPr lang="el-GR" altLang="zh-CN" sz="2100">
                <a:sym typeface="Georgia" panose="02040502050405020303" pitchFamily="18" charset="0"/>
              </a:rPr>
              <a:t>λ</a:t>
            </a:r>
            <a:r>
              <a:rPr lang="zh-CN" altLang="en-US" sz="2100"/>
              <a:t>= (A,B)</a:t>
            </a:r>
            <a:endParaRPr lang="zh-CN" altLang="en-US" sz="2100"/>
          </a:p>
          <a:p>
            <a:pPr lvl="1" eaLnBrk="1" hangingPunct="1">
              <a:lnSpc>
                <a:spcPct val="90000"/>
              </a:lnSpc>
            </a:pPr>
            <a:r>
              <a:rPr lang="zh-CN" altLang="en-US" sz="2100">
                <a:solidFill>
                  <a:srgbClr val="FF0000"/>
                </a:solidFill>
              </a:rPr>
              <a:t>如何计算P(O|</a:t>
            </a:r>
            <a:r>
              <a:rPr lang="zh-CN" altLang="en-US" sz="2100">
                <a:solidFill>
                  <a:srgbClr val="FF0000"/>
                </a:solidFill>
                <a:sym typeface="Georgia" panose="02040502050405020303" pitchFamily="18" charset="0"/>
              </a:rPr>
              <a:t>Φ</a:t>
            </a:r>
            <a:r>
              <a:rPr lang="zh-CN" altLang="en-US" sz="2100">
                <a:solidFill>
                  <a:srgbClr val="FF0000"/>
                </a:solidFill>
              </a:rPr>
              <a:t>)</a:t>
            </a:r>
            <a:r>
              <a:rPr lang="zh-CN" altLang="en-US" sz="2100"/>
              <a:t>，即计算产生某个观测序列的概率（观测的似然）</a:t>
            </a:r>
            <a:endParaRPr lang="zh-CN" altLang="en-US" sz="2100"/>
          </a:p>
          <a:p>
            <a:pPr eaLnBrk="1" hangingPunct="1">
              <a:lnSpc>
                <a:spcPct val="90000"/>
              </a:lnSpc>
            </a:pPr>
            <a:r>
              <a:rPr lang="zh-CN" altLang="en-US" sz="2400" b="1">
                <a:latin typeface="黑体" panose="02010609060101010101" pitchFamily="2" charset="-122"/>
                <a:ea typeface="黑体" panose="02010609060101010101" pitchFamily="2" charset="-122"/>
                <a:cs typeface="黑体" panose="02010609060101010101" pitchFamily="2" charset="-122"/>
              </a:rPr>
              <a:t>Problem 2 (解码问题)</a:t>
            </a:r>
            <a:r>
              <a:rPr lang="zh-CN" altLang="en-US" sz="2400"/>
              <a:t>: </a:t>
            </a:r>
            <a:endParaRPr lang="zh-CN" altLang="en-US" sz="2400"/>
          </a:p>
          <a:p>
            <a:pPr lvl="1" eaLnBrk="1" hangingPunct="1">
              <a:lnSpc>
                <a:spcPct val="90000"/>
              </a:lnSpc>
            </a:pPr>
            <a:r>
              <a:rPr lang="zh-CN" altLang="en-US" sz="2100"/>
              <a:t>给定观测序列O=(o</a:t>
            </a:r>
            <a:r>
              <a:rPr lang="zh-CN" altLang="en-US" sz="2100" baseline="-25000">
                <a:sym typeface="Arial" panose="020B0604020202020204" pitchFamily="34" charset="0"/>
              </a:rPr>
              <a:t>1</a:t>
            </a:r>
            <a:r>
              <a:rPr lang="zh-CN" altLang="en-US" sz="2100"/>
              <a:t>o</a:t>
            </a:r>
            <a:r>
              <a:rPr lang="zh-CN" altLang="en-US" sz="2100" baseline="-25000">
                <a:sym typeface="Arial" panose="020B0604020202020204" pitchFamily="34" charset="0"/>
              </a:rPr>
              <a:t>2</a:t>
            </a:r>
            <a:r>
              <a:rPr lang="zh-CN" altLang="en-US" sz="2100"/>
              <a:t>…o</a:t>
            </a:r>
            <a:r>
              <a:rPr lang="zh-CN" altLang="en-US" sz="2100" baseline="-25000">
                <a:sym typeface="Arial" panose="020B0604020202020204" pitchFamily="34" charset="0"/>
              </a:rPr>
              <a:t>T</a:t>
            </a:r>
            <a:r>
              <a:rPr lang="zh-CN" altLang="en-US" sz="2100"/>
              <a:t>)，及HMM模型参数</a:t>
            </a:r>
            <a:r>
              <a:rPr lang="el-GR" altLang="zh-CN" sz="2400">
                <a:sym typeface="Georgia" panose="02040502050405020303" pitchFamily="18" charset="0"/>
              </a:rPr>
              <a:t>λ</a:t>
            </a:r>
            <a:r>
              <a:rPr lang="zh-CN" altLang="en-US" sz="2100"/>
              <a:t>= (A,B)</a:t>
            </a:r>
            <a:endParaRPr lang="zh-CN" altLang="en-US" sz="2100"/>
          </a:p>
          <a:p>
            <a:pPr lvl="1" eaLnBrk="1" hangingPunct="1">
              <a:lnSpc>
                <a:spcPct val="90000"/>
              </a:lnSpc>
            </a:pPr>
            <a:r>
              <a:rPr lang="zh-CN" altLang="en-US" sz="2100">
                <a:solidFill>
                  <a:srgbClr val="FF0000"/>
                </a:solidFill>
              </a:rPr>
              <a:t>如何计算最优的状态序列Q=(q</a:t>
            </a:r>
            <a:r>
              <a:rPr lang="zh-CN" altLang="en-US" sz="2100" baseline="-25000">
                <a:solidFill>
                  <a:srgbClr val="FF0000"/>
                </a:solidFill>
                <a:sym typeface="Arial" panose="020B0604020202020204" pitchFamily="34" charset="0"/>
              </a:rPr>
              <a:t>1</a:t>
            </a:r>
            <a:r>
              <a:rPr lang="zh-CN" altLang="en-US" sz="2100">
                <a:solidFill>
                  <a:srgbClr val="FF0000"/>
                </a:solidFill>
              </a:rPr>
              <a:t>q</a:t>
            </a:r>
            <a:r>
              <a:rPr lang="zh-CN" altLang="en-US" sz="2100" baseline="-25000">
                <a:solidFill>
                  <a:srgbClr val="FF0000"/>
                </a:solidFill>
                <a:sym typeface="Arial" panose="020B0604020202020204" pitchFamily="34" charset="0"/>
              </a:rPr>
              <a:t>2</a:t>
            </a:r>
            <a:r>
              <a:rPr lang="zh-CN" altLang="en-US" sz="2100">
                <a:solidFill>
                  <a:srgbClr val="FF0000"/>
                </a:solidFill>
              </a:rPr>
              <a:t>…q</a:t>
            </a:r>
            <a:r>
              <a:rPr lang="zh-CN" altLang="en-US" sz="2100" baseline="-25000">
                <a:solidFill>
                  <a:srgbClr val="FF0000"/>
                </a:solidFill>
                <a:sym typeface="Arial" panose="020B0604020202020204" pitchFamily="34" charset="0"/>
              </a:rPr>
              <a:t>T</a:t>
            </a:r>
            <a:r>
              <a:rPr lang="zh-CN" altLang="en-US" sz="2100">
                <a:solidFill>
                  <a:srgbClr val="FF0000"/>
                </a:solidFill>
              </a:rPr>
              <a:t>)</a:t>
            </a:r>
            <a:r>
              <a:rPr lang="zh-CN" altLang="en-US" sz="2100"/>
              <a:t>（i.e., 能最好解释观测</a:t>
            </a:r>
            <a:r>
              <a:rPr lang="en-US" altLang="zh-CN" sz="2100"/>
              <a:t>O</a:t>
            </a:r>
            <a:r>
              <a:rPr lang="zh-CN" altLang="en-US" sz="2100"/>
              <a:t>的状态序列）</a:t>
            </a:r>
            <a:endParaRPr lang="zh-CN" altLang="en-US" sz="2100"/>
          </a:p>
          <a:p>
            <a:pPr eaLnBrk="1" hangingPunct="1">
              <a:lnSpc>
                <a:spcPct val="90000"/>
              </a:lnSpc>
            </a:pPr>
            <a:r>
              <a:rPr lang="zh-CN" altLang="en-US" sz="2400" b="1">
                <a:latin typeface="黑体" panose="02010609060101010101" pitchFamily="2" charset="-122"/>
                <a:ea typeface="黑体" panose="02010609060101010101" pitchFamily="2" charset="-122"/>
                <a:cs typeface="黑体" panose="02010609060101010101" pitchFamily="2" charset="-122"/>
              </a:rPr>
              <a:t>Problem 3 (参数学习)</a:t>
            </a:r>
            <a:r>
              <a:rPr lang="zh-CN" altLang="en-US" sz="2400"/>
              <a:t>: </a:t>
            </a:r>
            <a:endParaRPr lang="zh-CN" altLang="en-US" sz="2400"/>
          </a:p>
          <a:p>
            <a:pPr lvl="1" eaLnBrk="1" hangingPunct="1">
              <a:lnSpc>
                <a:spcPct val="90000"/>
              </a:lnSpc>
            </a:pPr>
            <a:r>
              <a:rPr lang="zh-CN" altLang="en-US" sz="2100">
                <a:solidFill>
                  <a:srgbClr val="FF0000"/>
                </a:solidFill>
              </a:rPr>
              <a:t>如何学习模型参数</a:t>
            </a:r>
            <a:r>
              <a:rPr lang="el-GR" altLang="zh-CN" sz="2100">
                <a:solidFill>
                  <a:srgbClr val="FF0000"/>
                </a:solidFill>
                <a:sym typeface="Georgia" panose="02040502050405020303" pitchFamily="18" charset="0"/>
              </a:rPr>
              <a:t>λ</a:t>
            </a:r>
            <a:r>
              <a:rPr lang="zh-CN" altLang="en-US" sz="2100">
                <a:solidFill>
                  <a:srgbClr val="FF0000"/>
                </a:solidFill>
              </a:rPr>
              <a:t> = (A,B)</a:t>
            </a:r>
            <a:r>
              <a:rPr lang="zh-CN" altLang="en-US" sz="2100"/>
              <a:t> 使P(O|</a:t>
            </a:r>
            <a:r>
              <a:rPr lang="el-GR" altLang="zh-CN" sz="2100">
                <a:sym typeface="Georgia" panose="02040502050405020303" pitchFamily="18" charset="0"/>
              </a:rPr>
              <a:t>λ</a:t>
            </a:r>
            <a:r>
              <a:rPr lang="zh-CN" altLang="en-US" sz="2100"/>
              <a:t>)最大化</a:t>
            </a:r>
            <a:endParaRPr lang="zh-CN" altLang="en-US" sz="2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charRg st="88" end="10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charRg st="107" end="14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xEl>
                                              <p:charRg st="142" end="18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charRg st="186" end="20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915">
                                            <p:txEl>
                                              <p:charRg st="205" end="23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p:txBody>
          <a:bodyPr wrap="square" lIns="91440" tIns="45720" rIns="91440" bIns="45720" anchor="ctr"/>
          <a:p>
            <a:pPr eaLnBrk="1" hangingPunct="1"/>
            <a:r>
              <a:rPr lang="zh-CN" altLang="en-US" sz="3200"/>
              <a:t>Problem 1: 计算观测的似然</a:t>
            </a:r>
            <a:endParaRPr lang="zh-CN" altLang="en-US" sz="3200"/>
          </a:p>
        </p:txBody>
      </p:sp>
      <p:sp>
        <p:nvSpPr>
          <p:cNvPr id="46082" name="Rectangle 3"/>
          <p:cNvSpPr>
            <a:spLocks noGrp="1"/>
          </p:cNvSpPr>
          <p:nvPr>
            <p:ph type="body" sz="half"/>
          </p:nvPr>
        </p:nvSpPr>
        <p:spPr>
          <a:xfrm>
            <a:off x="539750" y="1268413"/>
            <a:ext cx="8435975" cy="4824412"/>
          </a:xfrm>
        </p:spPr>
        <p:txBody>
          <a:bodyPr wrap="square" lIns="91440" tIns="45720" rIns="91440" bIns="45720" anchor="t"/>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lnSpc>
                <a:spcPct val="90000"/>
              </a:lnSpc>
            </a:pPr>
            <a:r>
              <a:rPr lang="zh-CN" altLang="en-US" sz="2800"/>
              <a:t>已知如下的HMM：</a:t>
            </a:r>
            <a:endParaRPr lang="zh-CN" altLang="en-US" sz="2800"/>
          </a:p>
          <a:p>
            <a:pPr lvl="0" eaLnBrk="1" hangingPunct="1">
              <a:lnSpc>
                <a:spcPct val="90000"/>
              </a:lnSpc>
            </a:pPr>
            <a:endParaRPr lang="zh-CN" altLang="en-US" sz="2800"/>
          </a:p>
          <a:p>
            <a:pPr lvl="0" eaLnBrk="1" hangingPunct="1">
              <a:lnSpc>
                <a:spcPct val="90000"/>
              </a:lnSpc>
            </a:pPr>
            <a:endParaRPr lang="zh-CN" altLang="en-US" sz="2800"/>
          </a:p>
          <a:p>
            <a:pPr lvl="0" eaLnBrk="1" hangingPunct="1">
              <a:lnSpc>
                <a:spcPct val="90000"/>
              </a:lnSpc>
            </a:pPr>
            <a:endParaRPr lang="zh-CN" altLang="en-US" sz="2800"/>
          </a:p>
          <a:p>
            <a:pPr lvl="0" eaLnBrk="1" hangingPunct="1">
              <a:lnSpc>
                <a:spcPct val="90000"/>
              </a:lnSpc>
            </a:pPr>
            <a:endParaRPr lang="zh-CN" altLang="en-US" sz="2800"/>
          </a:p>
          <a:p>
            <a:pPr lvl="0" eaLnBrk="1" hangingPunct="1">
              <a:lnSpc>
                <a:spcPct val="90000"/>
              </a:lnSpc>
            </a:pPr>
            <a:endParaRPr lang="zh-CN" altLang="en-US" sz="2800"/>
          </a:p>
          <a:p>
            <a:pPr lvl="0" eaLnBrk="1" hangingPunct="1">
              <a:lnSpc>
                <a:spcPct val="90000"/>
              </a:lnSpc>
            </a:pPr>
            <a:endParaRPr lang="zh-CN" altLang="en-US" sz="2800"/>
          </a:p>
          <a:p>
            <a:pPr lvl="0" eaLnBrk="1" hangingPunct="1">
              <a:lnSpc>
                <a:spcPct val="90000"/>
              </a:lnSpc>
            </a:pPr>
            <a:endParaRPr lang="zh-CN" altLang="en-US" sz="2800"/>
          </a:p>
          <a:p>
            <a:pPr lvl="0" eaLnBrk="1" hangingPunct="1">
              <a:lnSpc>
                <a:spcPct val="90000"/>
              </a:lnSpc>
            </a:pPr>
            <a:endParaRPr lang="zh-CN" altLang="en-US" sz="2800"/>
          </a:p>
          <a:p>
            <a:pPr lvl="0" eaLnBrk="1" hangingPunct="1">
              <a:lnSpc>
                <a:spcPct val="90000"/>
              </a:lnSpc>
            </a:pPr>
            <a:r>
              <a:rPr lang="zh-CN" altLang="en-US" sz="2800"/>
              <a:t>计算观测到</a:t>
            </a:r>
            <a:r>
              <a:rPr lang="en-US" altLang="zh-CN" sz="2800"/>
              <a:t>Ice cream</a:t>
            </a:r>
            <a:r>
              <a:rPr lang="zh-CN" altLang="en-US" sz="2800"/>
              <a:t>序列为3</a:t>
            </a:r>
            <a:r>
              <a:rPr lang="en-US" altLang="zh-CN" sz="2800"/>
              <a:t>-</a:t>
            </a:r>
            <a:r>
              <a:rPr lang="zh-CN" altLang="en-US" sz="2800"/>
              <a:t>1</a:t>
            </a:r>
            <a:r>
              <a:rPr lang="en-US" altLang="zh-CN" sz="2800"/>
              <a:t>-</a:t>
            </a:r>
            <a:r>
              <a:rPr lang="zh-CN" altLang="en-US" sz="2800"/>
              <a:t>3的概率有多大?</a:t>
            </a:r>
            <a:endParaRPr lang="zh-CN" altLang="en-US" sz="2800"/>
          </a:p>
        </p:txBody>
      </p:sp>
      <p:pic>
        <p:nvPicPr>
          <p:cNvPr id="46083" name="Picture 5"/>
          <p:cNvPicPr>
            <a:picLocks noGrp="1" noChangeAspect="1"/>
          </p:cNvPicPr>
          <p:nvPr>
            <p:ph sz="quarter" idx="4294967295"/>
          </p:nvPr>
        </p:nvPicPr>
        <p:blipFill>
          <a:blip r:embed="rId1"/>
          <a:stretch>
            <a:fillRect/>
          </a:stretch>
        </p:blipFill>
        <p:spPr>
          <a:xfrm>
            <a:off x="1692275" y="2205038"/>
            <a:ext cx="6035675" cy="2592387"/>
          </a:xfr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2"/>
          <p:cNvSpPr>
            <a:spLocks noGrp="1"/>
          </p:cNvSpPr>
          <p:nvPr>
            <p:ph type="title"/>
          </p:nvPr>
        </p:nvSpPr>
        <p:spPr/>
        <p:txBody>
          <a:bodyPr wrap="square" lIns="91440" tIns="45720" rIns="91440" bIns="45720" anchor="ctr"/>
          <a:p>
            <a:pPr eaLnBrk="1" hangingPunct="1"/>
            <a:r>
              <a:rPr lang="zh-CN" altLang="en-US" sz="3600"/>
              <a:t>计算观测的似然</a:t>
            </a:r>
            <a:endParaRPr lang="zh-CN" altLang="en-US" sz="3600"/>
          </a:p>
        </p:txBody>
      </p:sp>
      <p:sp>
        <p:nvSpPr>
          <p:cNvPr id="43011" name="Rectangle 3"/>
          <p:cNvSpPr>
            <a:spLocks noGrp="1"/>
          </p:cNvSpPr>
          <p:nvPr>
            <p:ph type="body"/>
          </p:nvPr>
        </p:nvSpPr>
        <p:spPr/>
        <p:txBody>
          <a:bodyPr wrap="square" lIns="91440" tIns="45720" rIns="91440" bIns="45720" anchor="t"/>
          <a:p>
            <a:pPr eaLnBrk="1" hangingPunct="1">
              <a:lnSpc>
                <a:spcPct val="80000"/>
              </a:lnSpc>
            </a:pPr>
            <a:r>
              <a:rPr lang="zh-CN" altLang="en-US" sz="2800"/>
              <a:t>一个简单的方法：已知</a:t>
            </a:r>
            <a:endParaRPr lang="en-US" altLang="zh-CN" sz="2800"/>
          </a:p>
          <a:p>
            <a:pPr eaLnBrk="1" hangingPunct="1">
              <a:lnSpc>
                <a:spcPct val="80000"/>
              </a:lnSpc>
            </a:pPr>
            <a:endParaRPr lang="en-US" altLang="zh-CN" sz="2800"/>
          </a:p>
          <a:p>
            <a:pPr eaLnBrk="1" hangingPunct="1">
              <a:lnSpc>
                <a:spcPct val="80000"/>
              </a:lnSpc>
            </a:pPr>
            <a:endParaRPr lang="en-US" altLang="zh-CN" sz="2800"/>
          </a:p>
          <a:p>
            <a:pPr eaLnBrk="1" hangingPunct="1">
              <a:lnSpc>
                <a:spcPct val="80000"/>
              </a:lnSpc>
            </a:pPr>
            <a:endParaRPr lang="zh-CN" altLang="en-US" sz="2800"/>
          </a:p>
          <a:p>
            <a:pPr eaLnBrk="1" hangingPunct="1">
              <a:lnSpc>
                <a:spcPct val="80000"/>
              </a:lnSpc>
            </a:pPr>
            <a:r>
              <a:rPr lang="zh-CN" altLang="en-US" sz="2800">
                <a:solidFill>
                  <a:srgbClr val="FF0000"/>
                </a:solidFill>
              </a:rPr>
              <a:t>先计算某个给定状态时观测的似然</a:t>
            </a:r>
            <a:r>
              <a:rPr lang="en-US" altLang="zh-CN" sz="2800" i="1">
                <a:solidFill>
                  <a:srgbClr val="FF0000"/>
                </a:solidFill>
              </a:rPr>
              <a:t>P</a:t>
            </a:r>
            <a:r>
              <a:rPr lang="en-US" altLang="zh-CN" sz="2800">
                <a:solidFill>
                  <a:srgbClr val="FF0000"/>
                </a:solidFill>
              </a:rPr>
              <a:t>(</a:t>
            </a:r>
            <a:r>
              <a:rPr lang="en-US" altLang="zh-CN" sz="2800" i="1">
                <a:solidFill>
                  <a:srgbClr val="FF0000"/>
                </a:solidFill>
              </a:rPr>
              <a:t>O</a:t>
            </a:r>
            <a:r>
              <a:rPr lang="en-US" altLang="zh-CN" sz="2800">
                <a:solidFill>
                  <a:srgbClr val="FF0000"/>
                </a:solidFill>
              </a:rPr>
              <a:t>|</a:t>
            </a:r>
            <a:r>
              <a:rPr lang="en-US" altLang="zh-CN" sz="2800" i="1">
                <a:solidFill>
                  <a:srgbClr val="FF0000"/>
                </a:solidFill>
              </a:rPr>
              <a:t>Q</a:t>
            </a:r>
            <a:r>
              <a:rPr lang="en-US" altLang="zh-CN" sz="2800">
                <a:solidFill>
                  <a:srgbClr val="FF0000"/>
                </a:solidFill>
              </a:rPr>
              <a:t>)</a:t>
            </a:r>
            <a:endParaRPr lang="en-US" altLang="zh-CN" sz="2800">
              <a:solidFill>
                <a:srgbClr val="FF0000"/>
              </a:solidFill>
            </a:endParaRPr>
          </a:p>
          <a:p>
            <a:pPr lvl="1" eaLnBrk="1" hangingPunct="1">
              <a:lnSpc>
                <a:spcPct val="80000"/>
              </a:lnSpc>
            </a:pPr>
            <a:r>
              <a:rPr lang="zh-CN" altLang="en-US" sz="2400"/>
              <a:t>例：已知天气序列</a:t>
            </a:r>
            <a:r>
              <a:rPr lang="en-US" altLang="zh-CN" sz="2400"/>
              <a:t>H-H-C</a:t>
            </a:r>
            <a:r>
              <a:rPr lang="zh-CN" altLang="en-US" sz="2400"/>
              <a:t>，预测</a:t>
            </a:r>
            <a:r>
              <a:rPr lang="en-US" altLang="zh-CN" sz="2400"/>
              <a:t>Lee</a:t>
            </a:r>
            <a:r>
              <a:rPr lang="zh-CN" altLang="en-US" sz="2400"/>
              <a:t>吃了</a:t>
            </a:r>
            <a:r>
              <a:rPr lang="en-US" altLang="zh-CN" sz="2400"/>
              <a:t>3-1-3</a:t>
            </a:r>
            <a:r>
              <a:rPr lang="zh-CN" altLang="en-US" sz="2400"/>
              <a:t>个ice cream 的可能性</a:t>
            </a:r>
            <a:r>
              <a:rPr lang="en-US" altLang="zh-CN" sz="2400"/>
              <a:t>P(313|HHC)</a:t>
            </a:r>
            <a:endParaRPr lang="en-US" altLang="zh-CN" sz="2400"/>
          </a:p>
          <a:p>
            <a:pPr lvl="1" algn="ctr" eaLnBrk="1" hangingPunct="1">
              <a:lnSpc>
                <a:spcPct val="80000"/>
              </a:lnSpc>
              <a:buNone/>
            </a:pPr>
            <a:endParaRPr lang="zh-CN" altLang="en-US" sz="2400"/>
          </a:p>
          <a:p>
            <a:pPr lvl="1" eaLnBrk="1" hangingPunct="1">
              <a:lnSpc>
                <a:spcPct val="80000"/>
              </a:lnSpc>
            </a:pPr>
            <a:endParaRPr lang="zh-CN" altLang="en-US" sz="2400"/>
          </a:p>
          <a:p>
            <a:pPr lvl="1" eaLnBrk="1" hangingPunct="1">
              <a:lnSpc>
                <a:spcPct val="80000"/>
              </a:lnSpc>
            </a:pPr>
            <a:r>
              <a:rPr lang="zh-CN" altLang="en-US" sz="2400"/>
              <a:t>由</a:t>
            </a:r>
            <a:endParaRPr lang="zh-CN" altLang="en-US" sz="2400"/>
          </a:p>
          <a:p>
            <a:pPr lvl="1" eaLnBrk="1" hangingPunct="1">
              <a:lnSpc>
                <a:spcPct val="80000"/>
              </a:lnSpc>
            </a:pPr>
            <a:endParaRPr lang="zh-CN" altLang="en-US" sz="2400"/>
          </a:p>
          <a:p>
            <a:pPr lvl="1" eaLnBrk="1" hangingPunct="1">
              <a:lnSpc>
                <a:spcPct val="80000"/>
              </a:lnSpc>
            </a:pPr>
            <a:r>
              <a:rPr lang="zh-CN" altLang="en-US" sz="2400"/>
              <a:t>可得：</a:t>
            </a:r>
            <a:endParaRPr lang="zh-CN" altLang="en-US" sz="2400"/>
          </a:p>
        </p:txBody>
      </p:sp>
      <p:pic>
        <p:nvPicPr>
          <p:cNvPr id="43012" name="Picture 4"/>
          <p:cNvPicPr>
            <a:picLocks noChangeAspect="1"/>
          </p:cNvPicPr>
          <p:nvPr/>
        </p:nvPicPr>
        <p:blipFill>
          <a:blip r:embed="rId1"/>
          <a:stretch>
            <a:fillRect/>
          </a:stretch>
        </p:blipFill>
        <p:spPr>
          <a:xfrm>
            <a:off x="6443663" y="4076700"/>
            <a:ext cx="2700337" cy="1657350"/>
          </a:xfrm>
          <a:prstGeom prst="rect">
            <a:avLst/>
          </a:prstGeom>
          <a:noFill/>
          <a:ln w="9525">
            <a:noFill/>
          </a:ln>
        </p:spPr>
      </p:pic>
      <p:graphicFrame>
        <p:nvGraphicFramePr>
          <p:cNvPr id="48132" name="Object 5">
            <a:hlinkClick r:id="" action="ppaction://ole?verb="/>
          </p:cNvPr>
          <p:cNvGraphicFramePr>
            <a:graphicFrameLocks noChangeAspect="1"/>
          </p:cNvGraphicFramePr>
          <p:nvPr/>
        </p:nvGraphicFramePr>
        <p:xfrm>
          <a:off x="2051050" y="1700213"/>
          <a:ext cx="4625975" cy="720725"/>
        </p:xfrm>
        <a:graphic>
          <a:graphicData uri="http://schemas.openxmlformats.org/presentationml/2006/ole">
            <mc:AlternateContent xmlns:mc="http://schemas.openxmlformats.org/markup-compatibility/2006">
              <mc:Choice xmlns:v="urn:schemas-microsoft-com:vml" Requires="v">
                <p:oleObj spid="_x0000_s3113" name="" r:id="rId2" imgW="54864000" imgH="8534400" progId="Equation.3">
                  <p:embed/>
                </p:oleObj>
              </mc:Choice>
              <mc:Fallback>
                <p:oleObj name="" r:id="rId2" imgW="54864000" imgH="8534400" progId="Equation.3">
                  <p:embed/>
                  <p:pic>
                    <p:nvPicPr>
                      <p:cNvPr id="0" name="图片 3112"/>
                      <p:cNvPicPr/>
                      <p:nvPr/>
                    </p:nvPicPr>
                    <p:blipFill>
                      <a:blip r:embed="rId3"/>
                      <a:stretch>
                        <a:fillRect/>
                      </a:stretch>
                    </p:blipFill>
                    <p:spPr>
                      <a:xfrm>
                        <a:off x="2051050" y="1700213"/>
                        <a:ext cx="4625975" cy="720725"/>
                      </a:xfrm>
                      <a:prstGeom prst="rect">
                        <a:avLst/>
                      </a:prstGeom>
                      <a:noFill/>
                      <a:ln w="38100">
                        <a:noFill/>
                        <a:miter/>
                      </a:ln>
                    </p:spPr>
                  </p:pic>
                </p:oleObj>
              </mc:Fallback>
            </mc:AlternateContent>
          </a:graphicData>
        </a:graphic>
      </p:graphicFrame>
      <p:graphicFrame>
        <p:nvGraphicFramePr>
          <p:cNvPr id="4099" name="Object 6">
            <a:hlinkClick r:id="" action="ppaction://ole?verb="/>
          </p:cNvPr>
          <p:cNvGraphicFramePr>
            <a:graphicFrameLocks noChangeAspect="1"/>
          </p:cNvGraphicFramePr>
          <p:nvPr/>
        </p:nvGraphicFramePr>
        <p:xfrm>
          <a:off x="1835150" y="4437063"/>
          <a:ext cx="2586038" cy="792162"/>
        </p:xfrm>
        <a:graphic>
          <a:graphicData uri="http://schemas.openxmlformats.org/presentationml/2006/ole">
            <mc:AlternateContent xmlns:mc="http://schemas.openxmlformats.org/markup-compatibility/2006">
              <mc:Choice xmlns:v="urn:schemas-microsoft-com:vml" Requires="v">
                <p:oleObj spid="_x0000_s3115" name="" r:id="rId4" imgW="33832800" imgH="10363200" progId="Equation.3">
                  <p:embed/>
                </p:oleObj>
              </mc:Choice>
              <mc:Fallback>
                <p:oleObj name="" r:id="rId4" imgW="33832800" imgH="10363200" progId="Equation.3">
                  <p:embed/>
                  <p:pic>
                    <p:nvPicPr>
                      <p:cNvPr id="0" name="图片 3114"/>
                      <p:cNvPicPr/>
                      <p:nvPr/>
                    </p:nvPicPr>
                    <p:blipFill>
                      <a:blip r:embed="rId5"/>
                      <a:stretch>
                        <a:fillRect/>
                      </a:stretch>
                    </p:blipFill>
                    <p:spPr>
                      <a:xfrm>
                        <a:off x="1835150" y="4437063"/>
                        <a:ext cx="2586038" cy="792162"/>
                      </a:xfrm>
                      <a:prstGeom prst="rect">
                        <a:avLst/>
                      </a:prstGeom>
                      <a:noFill/>
                      <a:ln w="38100">
                        <a:noFill/>
                        <a:miter/>
                      </a:ln>
                    </p:spPr>
                  </p:pic>
                </p:oleObj>
              </mc:Fallback>
            </mc:AlternateContent>
          </a:graphicData>
        </a:graphic>
      </p:graphicFrame>
      <p:graphicFrame>
        <p:nvGraphicFramePr>
          <p:cNvPr id="4100" name="Object 7">
            <a:hlinkClick r:id="" action="ppaction://ole?verb="/>
          </p:cNvPr>
          <p:cNvGraphicFramePr>
            <a:graphicFrameLocks noChangeAspect="1"/>
          </p:cNvGraphicFramePr>
          <p:nvPr/>
        </p:nvGraphicFramePr>
        <p:xfrm>
          <a:off x="1331913" y="5807075"/>
          <a:ext cx="5976937" cy="390525"/>
        </p:xfrm>
        <a:graphic>
          <a:graphicData uri="http://schemas.openxmlformats.org/presentationml/2006/ole">
            <mc:AlternateContent xmlns:mc="http://schemas.openxmlformats.org/markup-compatibility/2006">
              <mc:Choice xmlns:v="urn:schemas-microsoft-com:vml" Requires="v">
                <p:oleObj spid="_x0000_s3116" name="" r:id="rId6" imgW="79248000" imgH="5181600" progId="Equation.3">
                  <p:embed/>
                </p:oleObj>
              </mc:Choice>
              <mc:Fallback>
                <p:oleObj name="" r:id="rId6" imgW="79248000" imgH="5181600" progId="Equation.3">
                  <p:embed/>
                  <p:pic>
                    <p:nvPicPr>
                      <p:cNvPr id="0" name="图片 3115"/>
                      <p:cNvPicPr/>
                      <p:nvPr/>
                    </p:nvPicPr>
                    <p:blipFill>
                      <a:blip r:embed="rId7"/>
                      <a:stretch>
                        <a:fillRect/>
                      </a:stretch>
                    </p:blipFill>
                    <p:spPr>
                      <a:xfrm>
                        <a:off x="1331913" y="5807075"/>
                        <a:ext cx="5976937" cy="3905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charRg st="14" end="3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charRg st="30" end="7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011">
                                            <p:txEl>
                                              <p:charRg st="74" end="7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1">
                                            <p:txEl>
                                              <p:charRg st="77" end="8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2"/>
          <p:cNvSpPr>
            <a:spLocks noGrp="1"/>
          </p:cNvSpPr>
          <p:nvPr>
            <p:ph type="title"/>
          </p:nvPr>
        </p:nvSpPr>
        <p:spPr/>
        <p:txBody>
          <a:bodyPr wrap="square" lIns="91440" tIns="45720" rIns="91440" bIns="45720" anchor="ctr"/>
          <a:p>
            <a:pPr eaLnBrk="1" hangingPunct="1"/>
            <a:r>
              <a:rPr lang="zh-CN" altLang="en-US" sz="3600"/>
              <a:t>计算观测的似然</a:t>
            </a:r>
            <a:endParaRPr lang="zh-CN" altLang="en-US" sz="3600"/>
          </a:p>
        </p:txBody>
      </p:sp>
      <p:sp>
        <p:nvSpPr>
          <p:cNvPr id="43011" name="Rectangle 3"/>
          <p:cNvSpPr>
            <a:spLocks noGrp="1"/>
          </p:cNvSpPr>
          <p:nvPr>
            <p:ph type="body"/>
          </p:nvPr>
        </p:nvSpPr>
        <p:spPr/>
        <p:txBody>
          <a:bodyPr wrap="square" lIns="91440" tIns="45720" rIns="91440" bIns="45720" anchor="t"/>
          <a:p>
            <a:pPr eaLnBrk="1" hangingPunct="1">
              <a:lnSpc>
                <a:spcPct val="80000"/>
              </a:lnSpc>
            </a:pPr>
            <a:r>
              <a:rPr lang="zh-CN" altLang="en-US" sz="2800">
                <a:solidFill>
                  <a:srgbClr val="FF0000"/>
                </a:solidFill>
              </a:rPr>
              <a:t>再计算某个给定状态的先验</a:t>
            </a:r>
            <a:r>
              <a:rPr lang="en-US" altLang="zh-CN" sz="2800" i="1">
                <a:solidFill>
                  <a:srgbClr val="FF0000"/>
                </a:solidFill>
                <a:sym typeface="Arial" panose="020B0604020202020204" pitchFamily="34" charset="0"/>
              </a:rPr>
              <a:t>P</a:t>
            </a:r>
            <a:r>
              <a:rPr lang="en-US" altLang="zh-CN" sz="2800">
                <a:solidFill>
                  <a:srgbClr val="FF0000"/>
                </a:solidFill>
                <a:sym typeface="Arial" panose="020B0604020202020204" pitchFamily="34" charset="0"/>
              </a:rPr>
              <a:t>(</a:t>
            </a:r>
            <a:r>
              <a:rPr lang="en-US" altLang="zh-CN" sz="2800" i="1">
                <a:solidFill>
                  <a:srgbClr val="FF0000"/>
                </a:solidFill>
                <a:sym typeface="Arial" panose="020B0604020202020204" pitchFamily="34" charset="0"/>
              </a:rPr>
              <a:t>Q</a:t>
            </a:r>
            <a:r>
              <a:rPr lang="en-US" altLang="zh-CN" sz="2800">
                <a:solidFill>
                  <a:srgbClr val="FF0000"/>
                </a:solidFill>
                <a:sym typeface="Arial" panose="020B0604020202020204" pitchFamily="34" charset="0"/>
              </a:rPr>
              <a:t>)</a:t>
            </a:r>
            <a:endParaRPr lang="zh-CN" altLang="en-US" sz="2800">
              <a:solidFill>
                <a:srgbClr val="FF0000"/>
              </a:solidFill>
            </a:endParaRPr>
          </a:p>
          <a:p>
            <a:pPr lvl="1" eaLnBrk="1" hangingPunct="1">
              <a:lnSpc>
                <a:spcPct val="80000"/>
              </a:lnSpc>
            </a:pPr>
            <a:r>
              <a:rPr lang="zh-CN" altLang="en-US" sz="2400"/>
              <a:t>例：天气序列为</a:t>
            </a:r>
            <a:r>
              <a:rPr lang="en-US" altLang="zh-CN" sz="2400"/>
              <a:t>H-H-C</a:t>
            </a:r>
            <a:r>
              <a:rPr lang="zh-CN" altLang="en-US" sz="2400"/>
              <a:t> 的可能性</a:t>
            </a:r>
            <a:r>
              <a:rPr lang="en-US" altLang="zh-CN" sz="2400" i="1"/>
              <a:t>P</a:t>
            </a:r>
            <a:r>
              <a:rPr lang="en-US" altLang="zh-CN" sz="2400"/>
              <a:t>(HHC)</a:t>
            </a:r>
            <a:endParaRPr lang="en-US" altLang="zh-CN" sz="2400"/>
          </a:p>
          <a:p>
            <a:pPr lvl="1" eaLnBrk="1" hangingPunct="1">
              <a:lnSpc>
                <a:spcPct val="80000"/>
              </a:lnSpc>
            </a:pPr>
            <a:r>
              <a:rPr lang="zh-CN" altLang="en-US" sz="2400"/>
              <a:t>由</a:t>
            </a:r>
            <a:endParaRPr lang="zh-CN" altLang="en-US" sz="2400"/>
          </a:p>
          <a:p>
            <a:pPr lvl="1" eaLnBrk="1" hangingPunct="1">
              <a:lnSpc>
                <a:spcPct val="80000"/>
              </a:lnSpc>
            </a:pPr>
            <a:endParaRPr lang="zh-CN" altLang="en-US" sz="2400"/>
          </a:p>
          <a:p>
            <a:pPr lvl="1" eaLnBrk="1" hangingPunct="1">
              <a:lnSpc>
                <a:spcPct val="80000"/>
              </a:lnSpc>
            </a:pPr>
            <a:r>
              <a:rPr lang="zh-CN" altLang="en-US" sz="2400"/>
              <a:t>可得：</a:t>
            </a:r>
            <a:endParaRPr lang="zh-CN" altLang="en-US" sz="2400"/>
          </a:p>
          <a:p>
            <a:pPr lvl="1" eaLnBrk="1" hangingPunct="1">
              <a:lnSpc>
                <a:spcPct val="80000"/>
              </a:lnSpc>
            </a:pPr>
            <a:endParaRPr lang="en-US" altLang="zh-CN" sz="2400">
              <a:solidFill>
                <a:srgbClr val="FF0000"/>
              </a:solidFill>
            </a:endParaRPr>
          </a:p>
          <a:p>
            <a:pPr lvl="1" eaLnBrk="1" hangingPunct="1">
              <a:lnSpc>
                <a:spcPct val="80000"/>
              </a:lnSpc>
            </a:pPr>
            <a:endParaRPr lang="en-US" altLang="zh-CN" sz="2400">
              <a:solidFill>
                <a:srgbClr val="FF0000"/>
              </a:solidFill>
            </a:endParaRPr>
          </a:p>
        </p:txBody>
      </p:sp>
      <p:graphicFrame>
        <p:nvGraphicFramePr>
          <p:cNvPr id="4100" name="Object 7">
            <a:hlinkClick r:id="" action="ppaction://ole?verb="/>
          </p:cNvPr>
          <p:cNvGraphicFramePr>
            <a:graphicFrameLocks noChangeAspect="1"/>
          </p:cNvGraphicFramePr>
          <p:nvPr/>
        </p:nvGraphicFramePr>
        <p:xfrm>
          <a:off x="1331913" y="3068638"/>
          <a:ext cx="6092825" cy="460375"/>
        </p:xfrm>
        <a:graphic>
          <a:graphicData uri="http://schemas.openxmlformats.org/presentationml/2006/ole">
            <mc:AlternateContent xmlns:mc="http://schemas.openxmlformats.org/markup-compatibility/2006">
              <mc:Choice xmlns:v="urn:schemas-microsoft-com:vml" Requires="v">
                <p:oleObj spid="_x0000_s3120" name="" r:id="rId1" imgW="80772000" imgH="6096000" progId="Equation.DSMT4">
                  <p:embed/>
                </p:oleObj>
              </mc:Choice>
              <mc:Fallback>
                <p:oleObj name="" r:id="rId1" imgW="80772000" imgH="6096000" progId="Equation.DSMT4">
                  <p:embed/>
                  <p:pic>
                    <p:nvPicPr>
                      <p:cNvPr id="0" name="图片 3119"/>
                      <p:cNvPicPr/>
                      <p:nvPr/>
                    </p:nvPicPr>
                    <p:blipFill>
                      <a:blip r:embed="rId2"/>
                      <a:stretch>
                        <a:fillRect/>
                      </a:stretch>
                    </p:blipFill>
                    <p:spPr>
                      <a:xfrm>
                        <a:off x="1331913" y="3068638"/>
                        <a:ext cx="6092825" cy="460375"/>
                      </a:xfrm>
                      <a:prstGeom prst="rect">
                        <a:avLst/>
                      </a:prstGeom>
                      <a:noFill/>
                      <a:ln w="38100">
                        <a:noFill/>
                        <a:miter/>
                      </a:ln>
                    </p:spPr>
                  </p:pic>
                </p:oleObj>
              </mc:Fallback>
            </mc:AlternateContent>
          </a:graphicData>
        </a:graphic>
      </p:graphicFrame>
      <p:graphicFrame>
        <p:nvGraphicFramePr>
          <p:cNvPr id="2" name="Object 6">
            <a:hlinkClick r:id="" action="ppaction://ole?verb="/>
          </p:cNvPr>
          <p:cNvGraphicFramePr>
            <a:graphicFrameLocks noChangeAspect="1"/>
          </p:cNvGraphicFramePr>
          <p:nvPr/>
        </p:nvGraphicFramePr>
        <p:xfrm>
          <a:off x="2195513" y="1989138"/>
          <a:ext cx="2562225" cy="792162"/>
        </p:xfrm>
        <a:graphic>
          <a:graphicData uri="http://schemas.openxmlformats.org/presentationml/2006/ole">
            <mc:AlternateContent xmlns:mc="http://schemas.openxmlformats.org/markup-compatibility/2006">
              <mc:Choice xmlns:v="urn:schemas-microsoft-com:vml" Requires="v">
                <p:oleObj spid="_x0000_s3114" name="" r:id="rId3" imgW="33528000" imgH="10363200" progId="Equation.DSMT4">
                  <p:embed/>
                </p:oleObj>
              </mc:Choice>
              <mc:Fallback>
                <p:oleObj name="" r:id="rId3" imgW="33528000" imgH="10363200" progId="Equation.DSMT4">
                  <p:embed/>
                  <p:pic>
                    <p:nvPicPr>
                      <p:cNvPr id="0" name="图片 3113"/>
                      <p:cNvPicPr/>
                      <p:nvPr/>
                    </p:nvPicPr>
                    <p:blipFill>
                      <a:blip r:embed="rId4"/>
                      <a:stretch>
                        <a:fillRect/>
                      </a:stretch>
                    </p:blipFill>
                    <p:spPr>
                      <a:xfrm>
                        <a:off x="2195513" y="1989138"/>
                        <a:ext cx="2562225" cy="792162"/>
                      </a:xfrm>
                      <a:prstGeom prst="rect">
                        <a:avLst/>
                      </a:prstGeom>
                      <a:noFill/>
                      <a:ln w="38100">
                        <a:noFill/>
                        <a:miter/>
                      </a:ln>
                    </p:spPr>
                  </p:pic>
                </p:oleObj>
              </mc:Fallback>
            </mc:AlternateContent>
          </a:graphicData>
        </a:graphic>
      </p:graphicFrame>
      <p:pic>
        <p:nvPicPr>
          <p:cNvPr id="60421" name="Picture 4"/>
          <p:cNvPicPr>
            <a:picLocks noChangeAspect="1"/>
          </p:cNvPicPr>
          <p:nvPr/>
        </p:nvPicPr>
        <p:blipFill>
          <a:blip r:embed="rId5"/>
          <a:srcRect b="54532"/>
          <a:stretch>
            <a:fillRect/>
          </a:stretch>
        </p:blipFill>
        <p:spPr>
          <a:xfrm>
            <a:off x="2843213" y="3860800"/>
            <a:ext cx="3822700" cy="10080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charRg st="0"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charRg st="13" end="3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charRg st="31" end="3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4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1">
                                            <p:txEl>
                                              <p:charRg st="34" end="3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type="title"/>
          </p:nvPr>
        </p:nvSpPr>
        <p:spPr/>
        <p:txBody>
          <a:bodyPr wrap="square" lIns="91440" tIns="45720" rIns="91440" bIns="45720" anchor="ctr"/>
          <a:p>
            <a:pPr eaLnBrk="1" hangingPunct="1"/>
            <a:r>
              <a:rPr lang="zh-CN" altLang="en-US" sz="3200"/>
              <a:t>计算观测的似然</a:t>
            </a:r>
            <a:endParaRPr lang="zh-CN" altLang="en-US" sz="3200"/>
          </a:p>
        </p:txBody>
      </p:sp>
      <p:pic>
        <p:nvPicPr>
          <p:cNvPr id="62466" name="Picture 4"/>
          <p:cNvPicPr>
            <a:picLocks noGrp="1" noChangeAspect="1"/>
          </p:cNvPicPr>
          <p:nvPr>
            <p:ph sz="half" idx="4294967295"/>
          </p:nvPr>
        </p:nvPicPr>
        <p:blipFill>
          <a:blip r:embed="rId1"/>
          <a:stretch>
            <a:fillRect/>
          </a:stretch>
        </p:blipFill>
        <p:spPr>
          <a:xfrm>
            <a:off x="2843213" y="3860800"/>
            <a:ext cx="3822700" cy="2217738"/>
          </a:xfrm>
        </p:spPr>
      </p:pic>
      <p:graphicFrame>
        <p:nvGraphicFramePr>
          <p:cNvPr id="52227" name="Object 4">
            <a:hlinkClick r:id="" action="ppaction://ole?verb="/>
          </p:cNvPr>
          <p:cNvGraphicFramePr>
            <a:graphicFrameLocks noChangeAspect="1"/>
          </p:cNvGraphicFramePr>
          <p:nvPr/>
        </p:nvGraphicFramePr>
        <p:xfrm>
          <a:off x="1117600" y="1546225"/>
          <a:ext cx="6838950" cy="874713"/>
        </p:xfrm>
        <a:graphic>
          <a:graphicData uri="http://schemas.openxmlformats.org/presentationml/2006/ole">
            <mc:AlternateContent xmlns:mc="http://schemas.openxmlformats.org/markup-compatibility/2006">
              <mc:Choice xmlns:v="urn:schemas-microsoft-com:vml" Requires="v">
                <p:oleObj spid="_x0000_s3121" name="" r:id="rId2" imgW="81076800" imgH="10363200" progId="Equation.3">
                  <p:embed/>
                </p:oleObj>
              </mc:Choice>
              <mc:Fallback>
                <p:oleObj name="" r:id="rId2" imgW="81076800" imgH="10363200" progId="Equation.3">
                  <p:embed/>
                  <p:pic>
                    <p:nvPicPr>
                      <p:cNvPr id="0" name="图片 3120"/>
                      <p:cNvPicPr/>
                      <p:nvPr/>
                    </p:nvPicPr>
                    <p:blipFill>
                      <a:blip r:embed="rId3"/>
                      <a:stretch>
                        <a:fillRect/>
                      </a:stretch>
                    </p:blipFill>
                    <p:spPr>
                      <a:xfrm>
                        <a:off x="1117600" y="1546225"/>
                        <a:ext cx="6838950" cy="874713"/>
                      </a:xfrm>
                      <a:prstGeom prst="rect">
                        <a:avLst/>
                      </a:prstGeom>
                      <a:noFill/>
                      <a:ln w="38100">
                        <a:noFill/>
                        <a:miter/>
                      </a:ln>
                    </p:spPr>
                  </p:pic>
                </p:oleObj>
              </mc:Fallback>
            </mc:AlternateContent>
          </a:graphicData>
        </a:graphic>
      </p:graphicFrame>
      <p:graphicFrame>
        <p:nvGraphicFramePr>
          <p:cNvPr id="62468" name="Object 5">
            <a:hlinkClick r:id="" action="ppaction://ole?verb="/>
          </p:cNvPr>
          <p:cNvGraphicFramePr>
            <a:graphicFrameLocks noChangeAspect="1"/>
          </p:cNvGraphicFramePr>
          <p:nvPr/>
        </p:nvGraphicFramePr>
        <p:xfrm>
          <a:off x="1116013" y="2709863"/>
          <a:ext cx="7604125" cy="863600"/>
        </p:xfrm>
        <a:graphic>
          <a:graphicData uri="http://schemas.openxmlformats.org/presentationml/2006/ole">
            <mc:AlternateContent xmlns:mc="http://schemas.openxmlformats.org/markup-compatibility/2006">
              <mc:Choice xmlns:v="urn:schemas-microsoft-com:vml" Requires="v">
                <p:oleObj spid="_x0000_s3117" name="" r:id="rId4" imgW="91135200" imgH="10363200" progId="Equation.3">
                  <p:embed/>
                </p:oleObj>
              </mc:Choice>
              <mc:Fallback>
                <p:oleObj name="" r:id="rId4" imgW="91135200" imgH="10363200" progId="Equation.3">
                  <p:embed/>
                  <p:pic>
                    <p:nvPicPr>
                      <p:cNvPr id="0" name="图片 3116"/>
                      <p:cNvPicPr/>
                      <p:nvPr/>
                    </p:nvPicPr>
                    <p:blipFill>
                      <a:blip r:embed="rId5"/>
                      <a:stretch>
                        <a:fillRect/>
                      </a:stretch>
                    </p:blipFill>
                    <p:spPr>
                      <a:xfrm>
                        <a:off x="1116013" y="2709863"/>
                        <a:ext cx="7604125" cy="863600"/>
                      </a:xfrm>
                      <a:prstGeom prst="rect">
                        <a:avLst/>
                      </a:prstGeom>
                      <a:noFill/>
                      <a:ln w="38100">
                        <a:noFill/>
                        <a:miter/>
                      </a:ln>
                    </p:spPr>
                  </p:pic>
                </p:oleObj>
              </mc:Fallback>
            </mc:AlternateContent>
          </a:graphicData>
        </a:graphic>
      </p:graphicFrame>
      <p:sp>
        <p:nvSpPr>
          <p:cNvPr id="52229" name="Rectangle 3"/>
          <p:cNvSpPr txBox="1"/>
          <p:nvPr/>
        </p:nvSpPr>
        <p:spPr>
          <a:xfrm>
            <a:off x="457200" y="1125538"/>
            <a:ext cx="8229600" cy="503237"/>
          </a:xfrm>
          <a:prstGeom prst="rect">
            <a:avLst/>
          </a:prstGeom>
          <a:noFill/>
          <a:ln w="9525">
            <a:noFill/>
          </a:ln>
        </p:spPr>
        <p:txBody>
          <a:bodyPr anchor="t"/>
          <a:p>
            <a:pPr marL="342900" indent="-342900">
              <a:lnSpc>
                <a:spcPct val="80000"/>
              </a:lnSpc>
              <a:spcBef>
                <a:spcPct val="20000"/>
              </a:spcBef>
              <a:buChar char="•"/>
            </a:pPr>
            <a:r>
              <a:rPr lang="zh-CN" altLang="en-US" sz="2800">
                <a:solidFill>
                  <a:srgbClr val="FF0000"/>
                </a:solidFill>
                <a:latin typeface="Calibri" panose="020F0502020204030204" pitchFamily="34" charset="0"/>
                <a:ea typeface="楷体" panose="02010609060101010101" pitchFamily="49" charset="-122"/>
              </a:rPr>
              <a:t>然后计算观测和状态序列的联合概率</a:t>
            </a:r>
            <a:r>
              <a:rPr lang="en-US" altLang="zh-CN" sz="2800" i="1">
                <a:solidFill>
                  <a:srgbClr val="FF0000"/>
                </a:solidFill>
                <a:latin typeface="Arial" panose="020B0604020202020204" pitchFamily="34" charset="0"/>
                <a:ea typeface="宋体" panose="02010600030101010101" pitchFamily="2" charset="-122"/>
                <a:sym typeface="Arial" panose="020B0604020202020204" pitchFamily="34" charset="0"/>
              </a:rPr>
              <a:t>P</a:t>
            </a:r>
            <a:r>
              <a:rPr lang="en-US" altLang="zh-CN" sz="2800">
                <a:solidFill>
                  <a:srgbClr val="FF0000"/>
                </a:solidFill>
                <a:latin typeface="Arial" panose="020B0604020202020204" pitchFamily="34" charset="0"/>
                <a:ea typeface="宋体" panose="02010600030101010101" pitchFamily="2" charset="-122"/>
                <a:sym typeface="Arial" panose="020B0604020202020204" pitchFamily="34" charset="0"/>
              </a:rPr>
              <a:t>(</a:t>
            </a:r>
            <a:r>
              <a:rPr lang="en-US" altLang="zh-CN" sz="2800" i="1">
                <a:solidFill>
                  <a:srgbClr val="FF0000"/>
                </a:solidFill>
                <a:latin typeface="Arial" panose="020B0604020202020204" pitchFamily="34" charset="0"/>
                <a:ea typeface="宋体" panose="02010600030101010101" pitchFamily="2" charset="-122"/>
                <a:sym typeface="Arial" panose="020B0604020202020204" pitchFamily="34" charset="0"/>
              </a:rPr>
              <a:t>O</a:t>
            </a:r>
            <a:r>
              <a:rPr lang="en-US" altLang="zh-CN" sz="2800">
                <a:solidFill>
                  <a:srgbClr val="FF0000"/>
                </a:solidFill>
                <a:latin typeface="Arial" panose="020B0604020202020204" pitchFamily="34" charset="0"/>
                <a:ea typeface="宋体" panose="02010600030101010101" pitchFamily="2" charset="-122"/>
                <a:sym typeface="Arial" panose="020B0604020202020204" pitchFamily="34" charset="0"/>
              </a:rPr>
              <a:t>,</a:t>
            </a:r>
            <a:r>
              <a:rPr lang="en-US" altLang="zh-CN" sz="2800" i="1">
                <a:solidFill>
                  <a:srgbClr val="FF0000"/>
                </a:solidFill>
                <a:latin typeface="Arial" panose="020B0604020202020204" pitchFamily="34" charset="0"/>
                <a:ea typeface="宋体" panose="02010600030101010101" pitchFamily="2" charset="-122"/>
                <a:sym typeface="Arial" panose="020B0604020202020204" pitchFamily="34" charset="0"/>
              </a:rPr>
              <a:t>Q</a:t>
            </a:r>
            <a:r>
              <a:rPr lang="en-US" altLang="zh-CN" sz="2800">
                <a:solidFill>
                  <a:srgbClr val="FF0000"/>
                </a:solidFill>
                <a:latin typeface="Arial" panose="020B0604020202020204" pitchFamily="34" charset="0"/>
                <a:ea typeface="宋体" panose="02010600030101010101" pitchFamily="2" charset="-122"/>
                <a:sym typeface="Arial" panose="020B0604020202020204" pitchFamily="34" charset="0"/>
              </a:rPr>
              <a:t>)</a:t>
            </a:r>
            <a:endParaRPr lang="en-US" altLang="zh-CN" sz="2800">
              <a:solidFill>
                <a:srgbClr val="FF0000"/>
              </a:solidFill>
              <a:latin typeface="Calibri" panose="020F0502020204030204" pitchFamily="34" charset="0"/>
              <a:ea typeface="楷体" panose="02010609060101010101" pitchFamily="49"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2"/>
          <p:cNvSpPr>
            <a:spLocks noGrp="1"/>
          </p:cNvSpPr>
          <p:nvPr>
            <p:ph type="title"/>
          </p:nvPr>
        </p:nvSpPr>
        <p:spPr/>
        <p:txBody>
          <a:bodyPr wrap="square" lIns="91440" tIns="45720" rIns="91440" bIns="45720" anchor="ctr"/>
          <a:p>
            <a:pPr eaLnBrk="1" hangingPunct="1"/>
            <a:r>
              <a:rPr lang="zh-CN" altLang="en-US" sz="3600"/>
              <a:t>计算观测的似然</a:t>
            </a:r>
            <a:endParaRPr lang="zh-CN" altLang="en-US" sz="3600"/>
          </a:p>
        </p:txBody>
      </p:sp>
      <p:sp>
        <p:nvSpPr>
          <p:cNvPr id="46083" name="Rectangle 3"/>
          <p:cNvSpPr>
            <a:spLocks noGrp="1"/>
          </p:cNvSpPr>
          <p:nvPr>
            <p:ph type="body" sz="half"/>
          </p:nvPr>
        </p:nvSpPr>
        <p:spPr>
          <a:xfrm>
            <a:off x="457200" y="1127125"/>
            <a:ext cx="8364538" cy="5000625"/>
          </a:xfrm>
        </p:spPr>
        <p:txBody>
          <a:bodyPr wrap="square" lIns="91440" tIns="45720" rIns="91440" bIns="45720" anchor="t"/>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lnSpc>
                <a:spcPct val="80000"/>
              </a:lnSpc>
            </a:pPr>
            <a:r>
              <a:rPr lang="zh-CN" altLang="en-US" sz="2400"/>
              <a:t>最后需要对所有的天气状态序列求和</a:t>
            </a:r>
            <a:endParaRPr lang="zh-CN" altLang="en-US" sz="2400"/>
          </a:p>
          <a:p>
            <a:pPr lvl="1" indent="-285750" eaLnBrk="1" hangingPunct="1">
              <a:lnSpc>
                <a:spcPct val="80000"/>
              </a:lnSpc>
            </a:pPr>
            <a:r>
              <a:rPr lang="zh-CN" altLang="en-US" sz="1900"/>
              <a:t>Hot hot cold</a:t>
            </a:r>
            <a:endParaRPr lang="zh-CN" altLang="en-US" sz="1900"/>
          </a:p>
          <a:p>
            <a:pPr lvl="1" indent="-285750" eaLnBrk="1" hangingPunct="1">
              <a:lnSpc>
                <a:spcPct val="80000"/>
              </a:lnSpc>
            </a:pPr>
            <a:r>
              <a:rPr lang="zh-CN" altLang="en-US" sz="1900"/>
              <a:t>Hot hot hot</a:t>
            </a:r>
            <a:endParaRPr lang="zh-CN" altLang="en-US" sz="1900"/>
          </a:p>
          <a:p>
            <a:pPr lvl="1" indent="-285750" eaLnBrk="1" hangingPunct="1">
              <a:lnSpc>
                <a:spcPct val="80000"/>
              </a:lnSpc>
            </a:pPr>
            <a:r>
              <a:rPr lang="zh-CN" altLang="en-US" sz="1900"/>
              <a:t>Hot cold hot</a:t>
            </a:r>
            <a:endParaRPr lang="zh-CN" altLang="en-US" sz="1900"/>
          </a:p>
          <a:p>
            <a:pPr lvl="1" indent="-285750" eaLnBrk="1" hangingPunct="1">
              <a:lnSpc>
                <a:spcPct val="80000"/>
              </a:lnSpc>
            </a:pPr>
            <a:r>
              <a:rPr lang="zh-CN" altLang="en-US" sz="1900"/>
              <a:t>….</a:t>
            </a:r>
            <a:endParaRPr lang="zh-CN" altLang="en-US" sz="1900"/>
          </a:p>
          <a:p>
            <a:pPr lvl="0" eaLnBrk="1" hangingPunct="1">
              <a:lnSpc>
                <a:spcPct val="80000"/>
              </a:lnSpc>
            </a:pPr>
            <a:endParaRPr lang="zh-CN" altLang="en-US" sz="2400"/>
          </a:p>
          <a:p>
            <a:pPr lvl="0" eaLnBrk="1" hangingPunct="1">
              <a:lnSpc>
                <a:spcPct val="80000"/>
              </a:lnSpc>
            </a:pPr>
            <a:r>
              <a:rPr lang="zh-CN" altLang="en-US" sz="2400"/>
              <a:t>背后有多少个可能的隐状态序列？</a:t>
            </a:r>
            <a:endParaRPr lang="zh-CN" altLang="en-US" sz="2400"/>
          </a:p>
          <a:p>
            <a:pPr lvl="0" eaLnBrk="1" hangingPunct="1">
              <a:lnSpc>
                <a:spcPct val="80000"/>
              </a:lnSpc>
            </a:pPr>
            <a:endParaRPr lang="zh-CN" altLang="en-US" sz="2400"/>
          </a:p>
          <a:p>
            <a:pPr lvl="0" eaLnBrk="1" hangingPunct="1">
              <a:lnSpc>
                <a:spcPct val="80000"/>
              </a:lnSpc>
            </a:pPr>
            <a:endParaRPr lang="zh-CN" altLang="en-US" sz="2400"/>
          </a:p>
          <a:p>
            <a:pPr lvl="0" eaLnBrk="1" hangingPunct="1">
              <a:lnSpc>
                <a:spcPct val="80000"/>
              </a:lnSpc>
            </a:pPr>
            <a:r>
              <a:rPr lang="zh-CN" altLang="en-US" sz="2400"/>
              <a:t>若</a:t>
            </a:r>
            <a:r>
              <a:rPr lang="en-US" altLang="zh-CN" sz="2400"/>
              <a:t>HMM</a:t>
            </a:r>
            <a:r>
              <a:rPr lang="zh-CN" altLang="en-US" sz="2400"/>
              <a:t>有</a:t>
            </a:r>
            <a:r>
              <a:rPr lang="en-US" altLang="zh-CN" sz="2400"/>
              <a:t>N</a:t>
            </a:r>
            <a:r>
              <a:rPr lang="zh-CN" altLang="en-US" sz="2400"/>
              <a:t>个隐状态，考察的观测长度为</a:t>
            </a:r>
            <a:r>
              <a:rPr lang="en-US" altLang="zh-CN" sz="2400"/>
              <a:t>T</a:t>
            </a:r>
            <a:r>
              <a:rPr lang="zh-CN" altLang="en-US" sz="2400"/>
              <a:t>，则可能的隐状态序列有多少种？</a:t>
            </a:r>
            <a:endParaRPr lang="zh-CN" altLang="en-US" sz="2400"/>
          </a:p>
          <a:p>
            <a:pPr lvl="0" eaLnBrk="1" hangingPunct="1">
              <a:lnSpc>
                <a:spcPct val="80000"/>
              </a:lnSpc>
            </a:pPr>
            <a:r>
              <a:rPr lang="zh-CN" altLang="en-US" sz="2400" b="1">
                <a:solidFill>
                  <a:srgbClr val="FF0000"/>
                </a:solidFill>
              </a:rPr>
              <a:t>N</a:t>
            </a:r>
            <a:r>
              <a:rPr lang="zh-CN" altLang="en-US" sz="2400" b="1" baseline="30000">
                <a:solidFill>
                  <a:srgbClr val="FF0000"/>
                </a:solidFill>
              </a:rPr>
              <a:t>T</a:t>
            </a:r>
            <a:endParaRPr lang="zh-CN" altLang="en-US" sz="2400" b="1" baseline="30000">
              <a:solidFill>
                <a:srgbClr val="FF0000"/>
              </a:solidFill>
            </a:endParaRPr>
          </a:p>
          <a:p>
            <a:pPr lvl="0" eaLnBrk="1" hangingPunct="1">
              <a:lnSpc>
                <a:spcPct val="80000"/>
              </a:lnSpc>
            </a:pPr>
            <a:r>
              <a:rPr lang="zh-CN" altLang="en-US" sz="2400"/>
              <a:t>因此，不能采用简单的枚举方式</a:t>
            </a:r>
            <a:endParaRPr lang="en-US" altLang="zh-CN" sz="2400"/>
          </a:p>
          <a:p>
            <a:pPr lvl="0" eaLnBrk="1" hangingPunct="1">
              <a:lnSpc>
                <a:spcPct val="80000"/>
              </a:lnSpc>
            </a:pPr>
            <a:r>
              <a:rPr lang="zh-CN" altLang="en-US" sz="2400"/>
              <a:t>如何做？</a:t>
            </a:r>
            <a:endParaRPr lang="zh-CN" altLang="en-US" sz="2400"/>
          </a:p>
        </p:txBody>
      </p:sp>
      <p:graphicFrame>
        <p:nvGraphicFramePr>
          <p:cNvPr id="53251" name="Object 4">
            <a:hlinkClick r:id="" action="ppaction://ole?verb="/>
          </p:cNvPr>
          <p:cNvGraphicFramePr>
            <a:graphicFrameLocks noChangeAspect="1"/>
          </p:cNvGraphicFramePr>
          <p:nvPr/>
        </p:nvGraphicFramePr>
        <p:xfrm>
          <a:off x="2987675" y="1773238"/>
          <a:ext cx="3702050" cy="576262"/>
        </p:xfrm>
        <a:graphic>
          <a:graphicData uri="http://schemas.openxmlformats.org/presentationml/2006/ole">
            <mc:AlternateContent xmlns:mc="http://schemas.openxmlformats.org/markup-compatibility/2006">
              <mc:Choice xmlns:v="urn:schemas-microsoft-com:vml" Requires="v">
                <p:oleObj spid="_x0000_s3118" name="" r:id="rId1" imgW="54864000" imgH="8534400" progId="Equation.3">
                  <p:embed/>
                </p:oleObj>
              </mc:Choice>
              <mc:Fallback>
                <p:oleObj name="" r:id="rId1" imgW="54864000" imgH="8534400" progId="Equation.3">
                  <p:embed/>
                  <p:pic>
                    <p:nvPicPr>
                      <p:cNvPr id="0" name="图片 3117"/>
                      <p:cNvPicPr/>
                      <p:nvPr/>
                    </p:nvPicPr>
                    <p:blipFill>
                      <a:blip r:embed="rId2"/>
                      <a:stretch>
                        <a:fillRect/>
                      </a:stretch>
                    </p:blipFill>
                    <p:spPr>
                      <a:xfrm>
                        <a:off x="2987675" y="1773238"/>
                        <a:ext cx="3702050" cy="576262"/>
                      </a:xfrm>
                      <a:prstGeom prst="rect">
                        <a:avLst/>
                      </a:prstGeom>
                      <a:noFill/>
                      <a:ln w="38100">
                        <a:noFill/>
                        <a:miter/>
                      </a:ln>
                    </p:spPr>
                  </p:pic>
                </p:oleObj>
              </mc:Fallback>
            </mc:AlternateContent>
          </a:graphicData>
        </a:graphic>
      </p:graphicFrame>
      <p:graphicFrame>
        <p:nvGraphicFramePr>
          <p:cNvPr id="6147" name="Object 5">
            <a:hlinkClick r:id="" action="ppaction://ole?verb="/>
          </p:cNvPr>
          <p:cNvGraphicFramePr>
            <a:graphicFrameLocks noChangeAspect="1"/>
          </p:cNvGraphicFramePr>
          <p:nvPr/>
        </p:nvGraphicFramePr>
        <p:xfrm>
          <a:off x="827088" y="3502025"/>
          <a:ext cx="8064500" cy="368300"/>
        </p:xfrm>
        <a:graphic>
          <a:graphicData uri="http://schemas.openxmlformats.org/presentationml/2006/ole">
            <mc:AlternateContent xmlns:mc="http://schemas.openxmlformats.org/markup-compatibility/2006">
              <mc:Choice xmlns:v="urn:schemas-microsoft-com:vml" Requires="v">
                <p:oleObj spid="_x0000_s3119" name="" r:id="rId3" imgW="113080800" imgH="5181600" progId="Equation.3">
                  <p:embed/>
                </p:oleObj>
              </mc:Choice>
              <mc:Fallback>
                <p:oleObj name="" r:id="rId3" imgW="113080800" imgH="5181600" progId="Equation.3">
                  <p:embed/>
                  <p:pic>
                    <p:nvPicPr>
                      <p:cNvPr id="0" name="图片 3118"/>
                      <p:cNvPicPr/>
                      <p:nvPr/>
                    </p:nvPicPr>
                    <p:blipFill>
                      <a:blip r:embed="rId4"/>
                      <a:stretch>
                        <a:fillRect/>
                      </a:stretch>
                    </p:blipFill>
                    <p:spPr>
                      <a:xfrm>
                        <a:off x="827088" y="3502025"/>
                        <a:ext cx="8064500" cy="3683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charRg st="59" end="7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83">
                                            <p:txEl>
                                              <p:charRg st="77" end="1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083">
                                            <p:txEl>
                                              <p:charRg st="113" end="11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083">
                                            <p:txEl>
                                              <p:charRg st="116" end="13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083">
                                            <p:txEl>
                                              <p:charRg st="131" end="13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2"/>
          <p:cNvSpPr>
            <a:spLocks noGrp="1"/>
          </p:cNvSpPr>
          <p:nvPr>
            <p:ph type="title"/>
          </p:nvPr>
        </p:nvSpPr>
        <p:spPr/>
        <p:txBody>
          <a:bodyPr wrap="square" lIns="91440" tIns="45720" rIns="91440" bIns="45720" anchor="ctr"/>
          <a:p>
            <a:pPr eaLnBrk="1" hangingPunct="1"/>
            <a:r>
              <a:rPr lang="zh-CN" altLang="en-US" sz="3600"/>
              <a:t>一个更高效的方案：前向算法</a:t>
            </a:r>
            <a:endParaRPr lang="zh-CN" altLang="en-US" sz="3600"/>
          </a:p>
        </p:txBody>
      </p:sp>
      <p:sp>
        <p:nvSpPr>
          <p:cNvPr id="48131" name="Rectangle 3"/>
          <p:cNvSpPr>
            <a:spLocks noGrp="1"/>
          </p:cNvSpPr>
          <p:nvPr>
            <p:ph type="body"/>
          </p:nvPr>
        </p:nvSpPr>
        <p:spPr/>
        <p:txBody>
          <a:bodyPr wrap="square" lIns="91440" tIns="45720" rIns="91440" bIns="45720" anchor="t"/>
          <a:p>
            <a:pPr eaLnBrk="1" hangingPunct="1">
              <a:lnSpc>
                <a:spcPct val="80000"/>
              </a:lnSpc>
            </a:pPr>
            <a:r>
              <a:rPr lang="zh-CN" altLang="en-US"/>
              <a:t>前向算法（the Forward algorithm）：</a:t>
            </a:r>
            <a:endParaRPr lang="en-US" altLang="zh-CN"/>
          </a:p>
          <a:p>
            <a:pPr lvl="1" eaLnBrk="1" hangingPunct="1">
              <a:lnSpc>
                <a:spcPct val="80000"/>
              </a:lnSpc>
            </a:pPr>
            <a:r>
              <a:rPr lang="zh-CN" altLang="en-US"/>
              <a:t>一种动态规划算法（ dynamic programming algorithm）</a:t>
            </a:r>
            <a:endParaRPr lang="zh-CN" altLang="en-US"/>
          </a:p>
          <a:p>
            <a:pPr lvl="1" eaLnBrk="1" hangingPunct="1">
              <a:lnSpc>
                <a:spcPct val="80000"/>
              </a:lnSpc>
            </a:pPr>
            <a:r>
              <a:rPr lang="zh-CN" altLang="en-US"/>
              <a:t>类似于Minimum Edit Distance</a:t>
            </a:r>
            <a:endParaRPr lang="zh-CN" altLang="en-US"/>
          </a:p>
          <a:p>
            <a:pPr lvl="1" eaLnBrk="1" hangingPunct="1">
              <a:lnSpc>
                <a:spcPct val="80000"/>
              </a:lnSpc>
            </a:pPr>
            <a:r>
              <a:rPr lang="zh-CN" altLang="en-US"/>
              <a:t>采用一个表格来存储中间值</a:t>
            </a:r>
            <a:endParaRPr lang="zh-CN" altLang="en-US"/>
          </a:p>
          <a:p>
            <a:pPr eaLnBrk="1" hangingPunct="1">
              <a:lnSpc>
                <a:spcPct val="80000"/>
              </a:lnSpc>
            </a:pPr>
            <a:endParaRPr lang="en-US" altLang="zh-CN"/>
          </a:p>
          <a:p>
            <a:pPr eaLnBrk="1" hangingPunct="1">
              <a:lnSpc>
                <a:spcPct val="80000"/>
              </a:lnSpc>
            </a:pPr>
            <a:r>
              <a:rPr lang="zh-CN" altLang="en-US"/>
              <a:t>基本思路：</a:t>
            </a:r>
            <a:endParaRPr lang="zh-CN" altLang="en-US"/>
          </a:p>
          <a:p>
            <a:pPr lvl="1" eaLnBrk="1" hangingPunct="1">
              <a:lnSpc>
                <a:spcPct val="80000"/>
              </a:lnSpc>
            </a:pPr>
            <a:r>
              <a:rPr lang="zh-CN" altLang="en-US"/>
              <a:t>通过叠加所有可能的隐状态序列，计算观测序列的似然</a:t>
            </a:r>
            <a:endParaRPr lang="zh-CN" altLang="en-US"/>
          </a:p>
          <a:p>
            <a:pPr lvl="1" eaLnBrk="1" hangingPunct="1">
              <a:lnSpc>
                <a:spcPct val="80000"/>
              </a:lnSpc>
            </a:pPr>
            <a:r>
              <a:rPr lang="zh-CN" altLang="en-US"/>
              <a:t>但是，采用</a:t>
            </a:r>
            <a:r>
              <a:rPr lang="zh-CN" altLang="en-US">
                <a:solidFill>
                  <a:srgbClr val="FF0000"/>
                </a:solidFill>
              </a:rPr>
              <a:t>格栅</a:t>
            </a:r>
            <a:r>
              <a:rPr lang="zh-CN" altLang="en-US"/>
              <a:t>（</a:t>
            </a:r>
            <a:r>
              <a:rPr lang="en-US" altLang="zh-CN"/>
              <a:t>trellises or lattices</a:t>
            </a:r>
            <a:r>
              <a:rPr lang="zh-CN" altLang="en-US"/>
              <a:t>）</a:t>
            </a:r>
            <a:r>
              <a:rPr lang="zh-CN" altLang="en-US">
                <a:solidFill>
                  <a:srgbClr val="FF0000"/>
                </a:solidFill>
              </a:rPr>
              <a:t>记录（但不重新计算）</a:t>
            </a:r>
            <a:r>
              <a:rPr lang="zh-CN" altLang="en-US"/>
              <a:t>部分结果的以降低算法复杂度</a:t>
            </a:r>
            <a:endParaRPr lang="en-US" altLang="zh-CN"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charRg st="109" end="11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charRg st="115" end="14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charRg st="140" end="19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3"/>
          <p:cNvSpPr txBox="1">
            <a:spLocks noChangeArrowheads="1"/>
          </p:cNvSpPr>
          <p:nvPr/>
        </p:nvSpPr>
        <p:spPr bwMode="auto">
          <a:xfrm>
            <a:off x="323528" y="1484784"/>
            <a:ext cx="8320088" cy="2893806"/>
          </a:xfrm>
          <a:prstGeom prst="rect">
            <a:avLst/>
          </a:prstGeom>
          <a:solidFill>
            <a:schemeClr val="bg1"/>
          </a:solidFill>
          <a:ln>
            <a:noFill/>
          </a:ln>
        </p:spPr>
        <p:txBody>
          <a:bodyPr>
            <a:spAutoFit/>
          </a:bodyPr>
          <a:lstStyle>
            <a:lvl1pPr marL="363855" indent="-36385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50000"/>
              </a:spcBef>
              <a:buFont typeface="Wingdings" panose="05000000000000000000" pitchFamily="2" charset="2"/>
              <a:buNone/>
            </a:pPr>
            <a:r>
              <a:rPr lang="en-US" altLang="zh-CN" dirty="0">
                <a:latin typeface="Times New Roman" panose="02020603050405020304" pitchFamily="18" charset="0"/>
                <a:sym typeface="Symbol" panose="05050102010706020507" pitchFamily="18" charset="2"/>
              </a:rPr>
              <a:t>4) </a:t>
            </a:r>
            <a:r>
              <a:rPr lang="zh-CN" altLang="en-US" b="1" dirty="0">
                <a:latin typeface="Times New Roman" panose="02020603050405020304" pitchFamily="18" charset="0"/>
                <a:sym typeface="Symbol" panose="05050102010706020507" pitchFamily="18" charset="2"/>
              </a:rPr>
              <a:t>名词＋动词、形容词＋动词、副词＋动词构成的合成动词</a:t>
            </a:r>
            <a:r>
              <a:rPr lang="zh-CN" altLang="en-US" b="1" dirty="0">
                <a:latin typeface="Times New Roman" panose="02020603050405020304" pitchFamily="18" charset="0"/>
              </a:rPr>
              <a:t>，</a:t>
            </a:r>
            <a:r>
              <a:rPr lang="en-US" altLang="zh-CN" dirty="0">
                <a:latin typeface="Times New Roman" panose="02020603050405020304" pitchFamily="18" charset="0"/>
              </a:rPr>
              <a:t>e.g., job-hunt </a:t>
            </a:r>
            <a:r>
              <a:rPr lang="zh-CN" altLang="en-US" b="1" dirty="0">
                <a:latin typeface="Times New Roman" panose="02020603050405020304" pitchFamily="18" charset="0"/>
              </a:rPr>
              <a:t>等。</a:t>
            </a:r>
            <a:endParaRPr lang="en-US" altLang="zh-CN" b="1" dirty="0">
              <a:latin typeface="Times New Roman" panose="02020603050405020304" pitchFamily="18" charset="0"/>
            </a:endParaRPr>
          </a:p>
          <a:p>
            <a:pPr eaLnBrk="1" hangingPunct="1">
              <a:lnSpc>
                <a:spcPct val="120000"/>
              </a:lnSpc>
              <a:spcBef>
                <a:spcPct val="50000"/>
              </a:spcBef>
              <a:buFont typeface="Wingdings" panose="05000000000000000000" pitchFamily="2" charset="2"/>
              <a:buNone/>
            </a:pPr>
            <a:r>
              <a:rPr lang="en-US" altLang="zh-CN" dirty="0">
                <a:latin typeface="Times New Roman" panose="02020603050405020304" pitchFamily="18" charset="0"/>
              </a:rPr>
              <a:t>5) </a:t>
            </a:r>
            <a:r>
              <a:rPr lang="zh-CN" altLang="en-US" b="1" dirty="0">
                <a:latin typeface="Times New Roman" panose="02020603050405020304" pitchFamily="18" charset="0"/>
              </a:rPr>
              <a:t>其他带连字符“-”的合成词，</a:t>
            </a:r>
            <a:r>
              <a:rPr lang="en-US" altLang="zh-CN" dirty="0">
                <a:latin typeface="Times New Roman" panose="02020603050405020304" pitchFamily="18" charset="0"/>
              </a:rPr>
              <a:t>e.g., co-operate, </a:t>
            </a:r>
            <a:r>
              <a:rPr lang="en-US" altLang="zh-CN" dirty="0">
                <a:latin typeface="Times New Roman" panose="02020603050405020304" pitchFamily="18" charset="0"/>
                <a:sym typeface="Symbol" panose="05050102010706020507" pitchFamily="18" charset="2"/>
              </a:rPr>
              <a:t>7-color,  </a:t>
            </a:r>
            <a:r>
              <a:rPr lang="en-US" altLang="zh-CN" dirty="0">
                <a:latin typeface="Times New Roman" panose="02020603050405020304" pitchFamily="18" charset="0"/>
              </a:rPr>
              <a:t>bi-directional, inter-lingua, </a:t>
            </a:r>
            <a:r>
              <a:rPr lang="en-US" altLang="zh-CN" dirty="0">
                <a:latin typeface="Times New Roman" panose="02020603050405020304" pitchFamily="18" charset="0"/>
                <a:sym typeface="Symbol" panose="05050102010706020507" pitchFamily="18" charset="2"/>
              </a:rPr>
              <a:t>Chinese-to-English, state-of-the-art, part-of-speech, OOV-words, spin-off, top-down, quick-and-dirty, text-to-speech, semi-automatically, </a:t>
            </a:r>
            <a:r>
              <a:rPr lang="en-US" altLang="zh-CN" i="1" dirty="0" err="1">
                <a:latin typeface="Times New Roman" panose="02020603050405020304" pitchFamily="18" charset="0"/>
                <a:sym typeface="Symbol" panose="05050102010706020507" pitchFamily="18" charset="2"/>
              </a:rPr>
              <a:t>i</a:t>
            </a:r>
            <a:r>
              <a:rPr lang="en-US" altLang="zh-CN" dirty="0" err="1">
                <a:latin typeface="Times New Roman" panose="02020603050405020304" pitchFamily="18" charset="0"/>
                <a:sym typeface="Symbol" panose="05050102010706020507" pitchFamily="18" charset="2"/>
              </a:rPr>
              <a:t>-th</a:t>
            </a:r>
            <a:r>
              <a:rPr lang="en-US" altLang="zh-CN" dirty="0">
                <a:latin typeface="Times New Roman" panose="02020603050405020304" pitchFamily="18" charset="0"/>
              </a:rPr>
              <a:t> </a:t>
            </a:r>
            <a:r>
              <a:rPr lang="zh-CN" altLang="en-US" b="1" dirty="0">
                <a:latin typeface="Times New Roman" panose="02020603050405020304" pitchFamily="18" charset="0"/>
              </a:rPr>
              <a:t>等。 </a:t>
            </a:r>
            <a:endParaRPr lang="zh-CN" altLang="en-US" b="1" dirty="0">
              <a:latin typeface="Times New Roman" panose="02020603050405020304" pitchFamily="18" charset="0"/>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2"/>
          <p:cNvSpPr>
            <a:spLocks noGrp="1"/>
          </p:cNvSpPr>
          <p:nvPr>
            <p:ph type="title"/>
          </p:nvPr>
        </p:nvSpPr>
        <p:spPr/>
        <p:txBody>
          <a:bodyPr wrap="square" lIns="91440" tIns="45720" rIns="91440" bIns="45720" anchor="ctr"/>
          <a:p>
            <a:pPr eaLnBrk="1" hangingPunct="1"/>
            <a:r>
              <a:rPr lang="zh-CN" altLang="en-US" sz="3600"/>
              <a:t>前向算法</a:t>
            </a:r>
            <a:endParaRPr lang="zh-CN" altLang="en-US" sz="3600"/>
          </a:p>
        </p:txBody>
      </p:sp>
      <p:sp>
        <p:nvSpPr>
          <p:cNvPr id="50179" name="Rectangle 3"/>
          <p:cNvSpPr>
            <a:spLocks noGrp="1"/>
          </p:cNvSpPr>
          <p:nvPr>
            <p:ph type="body" sz="half"/>
          </p:nvPr>
        </p:nvSpPr>
        <p:spPr>
          <a:xfrm>
            <a:off x="457200" y="1127125"/>
            <a:ext cx="8218488" cy="5000625"/>
          </a:xfrm>
        </p:spPr>
        <p:txBody>
          <a:bodyPr wrap="square" lIns="91440" tIns="45720" rIns="91440" bIns="45720" anchor="t"/>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sz="2800"/>
              <a:t>目标：计算</a:t>
            </a:r>
            <a:endParaRPr lang="en-US" altLang="zh-CN" sz="2800"/>
          </a:p>
          <a:p>
            <a:pPr lvl="0" eaLnBrk="1" hangingPunct="1">
              <a:buNone/>
            </a:pPr>
            <a:endParaRPr lang="zh-CN" altLang="en-US" sz="2800"/>
          </a:p>
          <a:p>
            <a:pPr lvl="0" eaLnBrk="1" hangingPunct="1">
              <a:buNone/>
            </a:pPr>
            <a:endParaRPr lang="en-US" altLang="zh-CN" sz="2800"/>
          </a:p>
          <a:p>
            <a:pPr lvl="0" eaLnBrk="1" hangingPunct="1"/>
            <a:r>
              <a:rPr lang="zh-CN" altLang="en-US" sz="2800"/>
              <a:t>定义前向变量</a:t>
            </a:r>
            <a:endParaRPr lang="zh-CN" altLang="en-US" sz="2800"/>
          </a:p>
          <a:p>
            <a:pPr lvl="1" indent="-285750" eaLnBrk="1" hangingPunct="1"/>
            <a:r>
              <a:rPr lang="zh-CN" altLang="en-US" sz="2400"/>
              <a:t>表示已知前</a:t>
            </a:r>
            <a:r>
              <a:rPr lang="en-US" altLang="zh-CN" sz="2400"/>
              <a:t>t</a:t>
            </a:r>
            <a:r>
              <a:rPr lang="zh-CN" altLang="en-US" sz="2400"/>
              <a:t>个时刻的观测序列，同时，在</a:t>
            </a:r>
            <a:r>
              <a:rPr lang="en-US" altLang="zh-CN" sz="2400"/>
              <a:t>t</a:t>
            </a:r>
            <a:r>
              <a:rPr lang="zh-CN" altLang="en-US" sz="2400"/>
              <a:t>时刻位于状态</a:t>
            </a:r>
            <a:r>
              <a:rPr lang="en-US" altLang="zh-CN" sz="2400"/>
              <a:t>j</a:t>
            </a:r>
            <a:r>
              <a:rPr lang="zh-CN" altLang="en-US" sz="2400"/>
              <a:t>的概率，即：</a:t>
            </a:r>
            <a:endParaRPr lang="en-US" altLang="zh-CN" sz="2400"/>
          </a:p>
          <a:p>
            <a:pPr lvl="1" indent="-285750" eaLnBrk="1" hangingPunct="1"/>
            <a:endParaRPr lang="en-US" altLang="zh-CN" sz="2400">
              <a:solidFill>
                <a:srgbClr val="FF0000"/>
              </a:solidFill>
            </a:endParaRPr>
          </a:p>
          <a:p>
            <a:pPr lvl="1" indent="-285750" eaLnBrk="1" hangingPunct="1"/>
            <a:endParaRPr lang="zh-CN" altLang="en-US" sz="2400"/>
          </a:p>
          <a:p>
            <a:pPr lvl="1" indent="-285750" eaLnBrk="1" hangingPunct="1"/>
            <a:r>
              <a:rPr lang="zh-CN" altLang="en-US" sz="2400"/>
              <a:t>该值被</a:t>
            </a:r>
            <a:r>
              <a:rPr lang="zh-CN" altLang="en-US" sz="2400">
                <a:solidFill>
                  <a:srgbClr val="FF0000"/>
                </a:solidFill>
              </a:rPr>
              <a:t>记录在格栅中的</a:t>
            </a:r>
            <a:r>
              <a:rPr lang="en-US" altLang="zh-CN" sz="2400">
                <a:solidFill>
                  <a:srgbClr val="FF0000"/>
                </a:solidFill>
              </a:rPr>
              <a:t>(s</a:t>
            </a:r>
            <a:r>
              <a:rPr lang="en-US" altLang="zh-CN" sz="2400" baseline="-25000">
                <a:solidFill>
                  <a:srgbClr val="FF0000"/>
                </a:solidFill>
              </a:rPr>
              <a:t>j</a:t>
            </a:r>
            <a:r>
              <a:rPr lang="en-US" altLang="zh-CN" sz="2400">
                <a:solidFill>
                  <a:srgbClr val="FF0000"/>
                </a:solidFill>
              </a:rPr>
              <a:t>, t)</a:t>
            </a:r>
            <a:r>
              <a:rPr lang="zh-CN" altLang="en-US" sz="2400">
                <a:solidFill>
                  <a:srgbClr val="FF0000"/>
                </a:solidFill>
              </a:rPr>
              <a:t>位置</a:t>
            </a:r>
            <a:endParaRPr lang="zh-CN" altLang="en-US" sz="2400">
              <a:solidFill>
                <a:srgbClr val="FF0000"/>
              </a:solidFill>
            </a:endParaRPr>
          </a:p>
        </p:txBody>
      </p:sp>
      <p:graphicFrame>
        <p:nvGraphicFramePr>
          <p:cNvPr id="57347" name="Object 4">
            <a:hlinkClick r:id="" action="ppaction://ole?verb="/>
          </p:cNvPr>
          <p:cNvGraphicFramePr>
            <a:graphicFrameLocks noChangeAspect="1"/>
          </p:cNvGraphicFramePr>
          <p:nvPr/>
        </p:nvGraphicFramePr>
        <p:xfrm>
          <a:off x="2627313" y="1917700"/>
          <a:ext cx="3384550" cy="457200"/>
        </p:xfrm>
        <a:graphic>
          <a:graphicData uri="http://schemas.openxmlformats.org/presentationml/2006/ole">
            <mc:AlternateContent xmlns:mc="http://schemas.openxmlformats.org/markup-compatibility/2006">
              <mc:Choice xmlns:v="urn:schemas-microsoft-com:vml" Requires="v">
                <p:oleObj spid="_x0000_s3126" name="" r:id="rId1" imgW="38404800" imgH="5181600" progId="Equation.3">
                  <p:embed/>
                </p:oleObj>
              </mc:Choice>
              <mc:Fallback>
                <p:oleObj name="" r:id="rId1" imgW="38404800" imgH="5181600" progId="Equation.3">
                  <p:embed/>
                  <p:pic>
                    <p:nvPicPr>
                      <p:cNvPr id="0" name="图片 3125"/>
                      <p:cNvPicPr/>
                      <p:nvPr/>
                    </p:nvPicPr>
                    <p:blipFill>
                      <a:blip r:embed="rId2"/>
                      <a:stretch>
                        <a:fillRect/>
                      </a:stretch>
                    </p:blipFill>
                    <p:spPr>
                      <a:xfrm>
                        <a:off x="2627313" y="1917700"/>
                        <a:ext cx="3384550" cy="457200"/>
                      </a:xfrm>
                      <a:prstGeom prst="rect">
                        <a:avLst/>
                      </a:prstGeom>
                      <a:noFill/>
                      <a:ln w="38100">
                        <a:noFill/>
                        <a:miter/>
                      </a:ln>
                    </p:spPr>
                  </p:pic>
                </p:oleObj>
              </mc:Fallback>
            </mc:AlternateContent>
          </a:graphicData>
        </a:graphic>
      </p:graphicFrame>
      <p:graphicFrame>
        <p:nvGraphicFramePr>
          <p:cNvPr id="7171" name="Object 5">
            <a:hlinkClick r:id="" action="ppaction://ole?verb="/>
          </p:cNvPr>
          <p:cNvGraphicFramePr>
            <a:graphicFrameLocks noChangeAspect="1"/>
          </p:cNvGraphicFramePr>
          <p:nvPr/>
        </p:nvGraphicFramePr>
        <p:xfrm>
          <a:off x="2700338" y="4149725"/>
          <a:ext cx="3887787" cy="460375"/>
        </p:xfrm>
        <a:graphic>
          <a:graphicData uri="http://schemas.openxmlformats.org/presentationml/2006/ole">
            <mc:AlternateContent xmlns:mc="http://schemas.openxmlformats.org/markup-compatibility/2006">
              <mc:Choice xmlns:v="urn:schemas-microsoft-com:vml" Requires="v">
                <p:oleObj spid="_x0000_s3124" name="" r:id="rId3" imgW="46329600" imgH="5486400" progId="Equation.3">
                  <p:embed/>
                </p:oleObj>
              </mc:Choice>
              <mc:Fallback>
                <p:oleObj name="" r:id="rId3" imgW="46329600" imgH="5486400" progId="Equation.3">
                  <p:embed/>
                  <p:pic>
                    <p:nvPicPr>
                      <p:cNvPr id="0" name="图片 3123"/>
                      <p:cNvPicPr/>
                      <p:nvPr/>
                    </p:nvPicPr>
                    <p:blipFill>
                      <a:blip r:embed="rId4"/>
                      <a:stretch>
                        <a:fillRect/>
                      </a:stretch>
                    </p:blipFill>
                    <p:spPr>
                      <a:xfrm>
                        <a:off x="2700338" y="4149725"/>
                        <a:ext cx="3887787" cy="460375"/>
                      </a:xfrm>
                      <a:prstGeom prst="rect">
                        <a:avLst/>
                      </a:prstGeom>
                      <a:noFill/>
                      <a:ln w="38100">
                        <a:noFill/>
                        <a:miter/>
                      </a:ln>
                    </p:spPr>
                  </p:pic>
                </p:oleObj>
              </mc:Fallback>
            </mc:AlternateContent>
          </a:graphicData>
        </a:graphic>
      </p:graphicFrame>
      <p:graphicFrame>
        <p:nvGraphicFramePr>
          <p:cNvPr id="67589" name="Object 6">
            <a:hlinkClick r:id="" action="ppaction://ole?verb="/>
          </p:cNvPr>
          <p:cNvGraphicFramePr>
            <a:graphicFrameLocks noChangeAspect="1"/>
          </p:cNvGraphicFramePr>
          <p:nvPr/>
        </p:nvGraphicFramePr>
        <p:xfrm>
          <a:off x="2987675" y="2709863"/>
          <a:ext cx="746125" cy="479425"/>
        </p:xfrm>
        <a:graphic>
          <a:graphicData uri="http://schemas.openxmlformats.org/presentationml/2006/ole">
            <mc:AlternateContent xmlns:mc="http://schemas.openxmlformats.org/markup-compatibility/2006">
              <mc:Choice xmlns:v="urn:schemas-microsoft-com:vml" Requires="v">
                <p:oleObj spid="_x0000_s3125" name="" r:id="rId5" imgW="8534400" imgH="5486400" progId="Equation.3">
                  <p:embed/>
                </p:oleObj>
              </mc:Choice>
              <mc:Fallback>
                <p:oleObj name="" r:id="rId5" imgW="8534400" imgH="5486400" progId="Equation.3">
                  <p:embed/>
                  <p:pic>
                    <p:nvPicPr>
                      <p:cNvPr id="0" name="图片 3124"/>
                      <p:cNvPicPr/>
                      <p:nvPr/>
                    </p:nvPicPr>
                    <p:blipFill>
                      <a:blip r:embed="rId6"/>
                      <a:stretch>
                        <a:fillRect/>
                      </a:stretch>
                    </p:blipFill>
                    <p:spPr>
                      <a:xfrm>
                        <a:off x="2987675" y="2709863"/>
                        <a:ext cx="746125" cy="4794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charRg st="8" end="1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8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179">
                                            <p:txEl>
                                              <p:charRg st="15" end="4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179">
                                            <p:txEl>
                                              <p:charRg st="51" end="7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2"/>
          <p:cNvSpPr>
            <a:spLocks noGrp="1"/>
          </p:cNvSpPr>
          <p:nvPr>
            <p:ph type="title"/>
          </p:nvPr>
        </p:nvSpPr>
        <p:spPr/>
        <p:txBody>
          <a:bodyPr wrap="square" lIns="91440" tIns="45720" rIns="91440" bIns="45720" anchor="ctr"/>
          <a:p>
            <a:pPr eaLnBrk="1" hangingPunct="1"/>
            <a:r>
              <a:rPr lang="zh-CN" altLang="en-US" sz="3600"/>
              <a:t>前向算法：前向递归过程</a:t>
            </a:r>
            <a:endParaRPr lang="zh-CN" altLang="en-US" sz="3600"/>
          </a:p>
        </p:txBody>
      </p:sp>
      <p:sp>
        <p:nvSpPr>
          <p:cNvPr id="59394" name="Rectangle 3"/>
          <p:cNvSpPr>
            <a:spLocks noGrp="1"/>
          </p:cNvSpPr>
          <p:nvPr>
            <p:ph type="body" sz="half"/>
          </p:nvPr>
        </p:nvSpPr>
        <p:spPr>
          <a:xfrm>
            <a:off x="457200" y="1127125"/>
            <a:ext cx="8218488" cy="5000625"/>
          </a:xfrm>
        </p:spPr>
        <p:txBody>
          <a:bodyPr wrap="square" lIns="91440" tIns="45720" rIns="91440" bIns="45720" anchor="t"/>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sz="2800"/>
              <a:t>初始化：</a:t>
            </a:r>
            <a:endParaRPr lang="en-US" altLang="zh-CN" sz="2800"/>
          </a:p>
          <a:p>
            <a:pPr lvl="0" eaLnBrk="1" hangingPunct="1">
              <a:buNone/>
            </a:pPr>
            <a:endParaRPr lang="zh-CN" altLang="en-US" sz="2800"/>
          </a:p>
          <a:p>
            <a:pPr lvl="0" eaLnBrk="1" hangingPunct="1"/>
            <a:r>
              <a:rPr lang="zh-CN" altLang="en-US" sz="2800"/>
              <a:t>递归：</a:t>
            </a:r>
            <a:endParaRPr lang="en-US" altLang="zh-CN" sz="2800"/>
          </a:p>
          <a:p>
            <a:pPr lvl="0" eaLnBrk="1" hangingPunct="1"/>
            <a:endParaRPr lang="en-US" altLang="zh-CN" sz="2800"/>
          </a:p>
          <a:p>
            <a:pPr lvl="0" eaLnBrk="1" hangingPunct="1"/>
            <a:endParaRPr lang="en-US" altLang="zh-CN" sz="2800"/>
          </a:p>
          <a:p>
            <a:pPr lvl="0" algn="ctr" eaLnBrk="1" hangingPunct="1">
              <a:buNone/>
            </a:pPr>
            <a:r>
              <a:rPr lang="zh-CN" altLang="en-US" sz="2800"/>
              <a:t>（</a:t>
            </a:r>
            <a:r>
              <a:rPr lang="en-US" altLang="zh-CN" sz="2800"/>
              <a:t>0</a:t>
            </a:r>
            <a:r>
              <a:rPr lang="zh-CN" altLang="en-US" sz="2800"/>
              <a:t>状态和</a:t>
            </a:r>
            <a:r>
              <a:rPr lang="en-US" altLang="zh-CN" sz="2800"/>
              <a:t>F</a:t>
            </a:r>
            <a:r>
              <a:rPr lang="zh-CN" altLang="en-US" sz="2800"/>
              <a:t>状态不对应任何观测）</a:t>
            </a:r>
            <a:endParaRPr lang="en-US" altLang="zh-CN" sz="2800"/>
          </a:p>
          <a:p>
            <a:pPr lvl="0" eaLnBrk="1" hangingPunct="1"/>
            <a:endParaRPr lang="en-US" altLang="zh-CN" sz="2800"/>
          </a:p>
          <a:p>
            <a:pPr lvl="0" eaLnBrk="1" hangingPunct="1"/>
            <a:r>
              <a:rPr lang="zh-CN" altLang="en-US" sz="2800"/>
              <a:t>终止：</a:t>
            </a:r>
            <a:endParaRPr lang="en-US" altLang="zh-CN" sz="2800"/>
          </a:p>
        </p:txBody>
      </p:sp>
      <p:graphicFrame>
        <p:nvGraphicFramePr>
          <p:cNvPr id="59395" name="Object 4"/>
          <p:cNvGraphicFramePr>
            <a:graphicFrameLocks noChangeAspect="1"/>
          </p:cNvGraphicFramePr>
          <p:nvPr/>
        </p:nvGraphicFramePr>
        <p:xfrm>
          <a:off x="2700338" y="1628775"/>
          <a:ext cx="3354387" cy="484188"/>
        </p:xfrm>
        <a:graphic>
          <a:graphicData uri="http://schemas.openxmlformats.org/presentationml/2006/ole">
            <mc:AlternateContent xmlns:mc="http://schemas.openxmlformats.org/markup-compatibility/2006">
              <mc:Choice xmlns:v="urn:schemas-microsoft-com:vml" Requires="v">
                <p:oleObj spid="_x0000_s3123" name="" r:id="rId1" imgW="40233600" imgH="5791200" progId="Equation.3">
                  <p:embed/>
                </p:oleObj>
              </mc:Choice>
              <mc:Fallback>
                <p:oleObj name="" r:id="rId1" imgW="40233600" imgH="5791200" progId="Equation.3">
                  <p:embed/>
                  <p:pic>
                    <p:nvPicPr>
                      <p:cNvPr id="0" name="图片 3122"/>
                      <p:cNvPicPr/>
                      <p:nvPr/>
                    </p:nvPicPr>
                    <p:blipFill>
                      <a:blip r:embed="rId2"/>
                      <a:stretch>
                        <a:fillRect/>
                      </a:stretch>
                    </p:blipFill>
                    <p:spPr>
                      <a:xfrm>
                        <a:off x="2700338" y="1628775"/>
                        <a:ext cx="3354387" cy="484188"/>
                      </a:xfrm>
                      <a:prstGeom prst="rect">
                        <a:avLst/>
                      </a:prstGeom>
                      <a:noFill/>
                      <a:ln w="38100">
                        <a:noFill/>
                        <a:miter/>
                      </a:ln>
                    </p:spPr>
                  </p:pic>
                </p:oleObj>
              </mc:Fallback>
            </mc:AlternateContent>
          </a:graphicData>
        </a:graphic>
      </p:graphicFrame>
      <p:graphicFrame>
        <p:nvGraphicFramePr>
          <p:cNvPr id="59396" name="Object 5"/>
          <p:cNvGraphicFramePr>
            <a:graphicFrameLocks noChangeAspect="1"/>
          </p:cNvGraphicFramePr>
          <p:nvPr/>
        </p:nvGraphicFramePr>
        <p:xfrm>
          <a:off x="2051050" y="2636838"/>
          <a:ext cx="5514975" cy="866775"/>
        </p:xfrm>
        <a:graphic>
          <a:graphicData uri="http://schemas.openxmlformats.org/presentationml/2006/ole">
            <mc:AlternateContent xmlns:mc="http://schemas.openxmlformats.org/markup-compatibility/2006">
              <mc:Choice xmlns:v="urn:schemas-microsoft-com:vml" Requires="v">
                <p:oleObj spid="_x0000_s3122" name="" r:id="rId3" imgW="66141600" imgH="10363200" progId="Equation.3">
                  <p:embed/>
                </p:oleObj>
              </mc:Choice>
              <mc:Fallback>
                <p:oleObj name="" r:id="rId3" imgW="66141600" imgH="10363200" progId="Equation.3">
                  <p:embed/>
                  <p:pic>
                    <p:nvPicPr>
                      <p:cNvPr id="0" name="图片 3121"/>
                      <p:cNvPicPr/>
                      <p:nvPr/>
                    </p:nvPicPr>
                    <p:blipFill>
                      <a:blip r:embed="rId4"/>
                      <a:stretch>
                        <a:fillRect/>
                      </a:stretch>
                    </p:blipFill>
                    <p:spPr>
                      <a:xfrm>
                        <a:off x="2051050" y="2636838"/>
                        <a:ext cx="5514975" cy="866775"/>
                      </a:xfrm>
                      <a:prstGeom prst="rect">
                        <a:avLst/>
                      </a:prstGeom>
                      <a:noFill/>
                      <a:ln w="38100">
                        <a:noFill/>
                        <a:miter/>
                      </a:ln>
                    </p:spPr>
                  </p:pic>
                </p:oleObj>
              </mc:Fallback>
            </mc:AlternateContent>
          </a:graphicData>
        </a:graphic>
      </p:graphicFrame>
      <p:graphicFrame>
        <p:nvGraphicFramePr>
          <p:cNvPr id="59397" name="Object 6"/>
          <p:cNvGraphicFramePr>
            <a:graphicFrameLocks noChangeAspect="1"/>
          </p:cNvGraphicFramePr>
          <p:nvPr/>
        </p:nvGraphicFramePr>
        <p:xfrm>
          <a:off x="2555875" y="5084763"/>
          <a:ext cx="3940175" cy="866775"/>
        </p:xfrm>
        <a:graphic>
          <a:graphicData uri="http://schemas.openxmlformats.org/presentationml/2006/ole">
            <mc:AlternateContent xmlns:mc="http://schemas.openxmlformats.org/markup-compatibility/2006">
              <mc:Choice xmlns:v="urn:schemas-microsoft-com:vml" Requires="v">
                <p:oleObj spid="_x0000_s3127" name="" r:id="rId5" imgW="47244000" imgH="10363200" progId="Equation.3">
                  <p:embed/>
                </p:oleObj>
              </mc:Choice>
              <mc:Fallback>
                <p:oleObj name="" r:id="rId5" imgW="47244000" imgH="10363200" progId="Equation.3">
                  <p:embed/>
                  <p:pic>
                    <p:nvPicPr>
                      <p:cNvPr id="0" name="图片 3126"/>
                      <p:cNvPicPr/>
                      <p:nvPr/>
                    </p:nvPicPr>
                    <p:blipFill>
                      <a:blip r:embed="rId6"/>
                      <a:stretch>
                        <a:fillRect/>
                      </a:stretch>
                    </p:blipFill>
                    <p:spPr>
                      <a:xfrm>
                        <a:off x="2555875" y="5084763"/>
                        <a:ext cx="3940175" cy="866775"/>
                      </a:xfrm>
                      <a:prstGeom prst="rect">
                        <a:avLst/>
                      </a:prstGeom>
                      <a:noFill/>
                      <a:ln w="38100">
                        <a:noFill/>
                        <a:miter/>
                      </a:ln>
                    </p:spPr>
                  </p:pic>
                </p:oleObj>
              </mc:Fallback>
            </mc:AlternateContent>
          </a:graphicData>
        </a:graphic>
      </p:graphicFrame>
      <p:sp>
        <p:nvSpPr>
          <p:cNvPr id="52231" name="Rectangle 10"/>
          <p:cNvSpPr/>
          <p:nvPr/>
        </p:nvSpPr>
        <p:spPr>
          <a:xfrm>
            <a:off x="3419475" y="2781300"/>
            <a:ext cx="1873250" cy="647700"/>
          </a:xfrm>
          <a:prstGeom prst="rect">
            <a:avLst/>
          </a:prstGeom>
          <a:noFill/>
          <a:ln w="25400" cap="flat" cmpd="sng">
            <a:solidFill>
              <a:srgbClr val="00FF00"/>
            </a:solidFill>
            <a:prstDash val="solid"/>
            <a:miter/>
            <a:headEnd type="none" w="med" len="med"/>
            <a:tailEnd type="none" w="med" len="med"/>
          </a:ln>
        </p:spPr>
        <p:txBody>
          <a:bodyPr anchor="ctr"/>
          <a:p>
            <a:pPr algn="ctr"/>
            <a:endParaRPr lang="zh-CN" altLang="en-US">
              <a:latin typeface="Arial" panose="020B0604020202020204" pitchFamily="34" charset="0"/>
              <a:ea typeface="宋体" panose="02010600030101010101" pitchFamily="2" charset="-122"/>
            </a:endParaRPr>
          </a:p>
        </p:txBody>
      </p:sp>
      <p:sp>
        <p:nvSpPr>
          <p:cNvPr id="52232" name="Rectangle 11"/>
          <p:cNvSpPr/>
          <p:nvPr/>
        </p:nvSpPr>
        <p:spPr>
          <a:xfrm>
            <a:off x="2987675" y="2636838"/>
            <a:ext cx="431800" cy="936625"/>
          </a:xfrm>
          <a:prstGeom prst="rect">
            <a:avLst/>
          </a:prstGeom>
          <a:noFill/>
          <a:ln w="25400" cap="flat" cmpd="sng">
            <a:solidFill>
              <a:srgbClr val="00FF00"/>
            </a:solidFill>
            <a:prstDash val="solid"/>
            <a:miter/>
            <a:headEnd type="none" w="med" len="med"/>
            <a:tailEnd type="none" w="med" len="med"/>
          </a:ln>
        </p:spPr>
        <p:txBody>
          <a:bodyPr anchor="ctr"/>
          <a:p>
            <a:pPr algn="ct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animBg="1"/>
      <p:bldP spid="5223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2"/>
          <p:cNvSpPr>
            <a:spLocks noGrp="1"/>
          </p:cNvSpPr>
          <p:nvPr>
            <p:ph type="title"/>
          </p:nvPr>
        </p:nvSpPr>
        <p:spPr/>
        <p:txBody>
          <a:bodyPr wrap="square" lIns="91440" tIns="45720" rIns="91440" bIns="45720" anchor="ctr"/>
          <a:p>
            <a:pPr eaLnBrk="1" hangingPunct="1"/>
            <a:r>
              <a:rPr lang="zh-CN" altLang="en-US" sz="3600"/>
              <a:t>前向算法：格栅</a:t>
            </a:r>
            <a:endParaRPr lang="zh-CN" altLang="en-US" sz="3600"/>
          </a:p>
        </p:txBody>
      </p:sp>
      <p:pic>
        <p:nvPicPr>
          <p:cNvPr id="61442" name="Picture 3"/>
          <p:cNvPicPr>
            <a:picLocks noGrp="1" noChangeAspect="1"/>
          </p:cNvPicPr>
          <p:nvPr>
            <p:ph idx="4294967295"/>
          </p:nvPr>
        </p:nvPicPr>
        <p:blipFill>
          <a:blip r:embed="rId1"/>
          <a:stretch>
            <a:fillRect/>
          </a:stretch>
        </p:blipFill>
        <p:spPr>
          <a:xfrm>
            <a:off x="395288" y="909638"/>
            <a:ext cx="8539162" cy="5594350"/>
          </a:xfr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p:cNvSpPr>
          <p:nvPr>
            <p:ph type="title"/>
          </p:nvPr>
        </p:nvSpPr>
        <p:spPr/>
        <p:txBody>
          <a:bodyPr wrap="square" lIns="91440" tIns="45720" rIns="91440" bIns="45720" anchor="ctr"/>
          <a:p>
            <a:pPr eaLnBrk="1" hangingPunct="1"/>
            <a:r>
              <a:rPr lang="zh-CN" altLang="en-US" sz="3600"/>
              <a:t>前向算法：格栅</a:t>
            </a:r>
            <a:endParaRPr lang="zh-CN" altLang="en-US" sz="3600"/>
          </a:p>
        </p:txBody>
      </p:sp>
      <p:pic>
        <p:nvPicPr>
          <p:cNvPr id="62466" name="Picture 4"/>
          <p:cNvPicPr>
            <a:picLocks noGrp="1" noChangeAspect="1"/>
          </p:cNvPicPr>
          <p:nvPr>
            <p:ph sz="half" idx="4294967295"/>
          </p:nvPr>
        </p:nvPicPr>
        <p:blipFill>
          <a:blip r:embed="rId1"/>
          <a:stretch>
            <a:fillRect/>
          </a:stretch>
        </p:blipFill>
        <p:spPr>
          <a:xfrm>
            <a:off x="755650" y="2062163"/>
            <a:ext cx="6692900" cy="4392612"/>
          </a:xfrm>
        </p:spPr>
      </p:pic>
      <p:sp>
        <p:nvSpPr>
          <p:cNvPr id="62467" name="TextBox 4"/>
          <p:cNvSpPr txBox="1"/>
          <p:nvPr/>
        </p:nvSpPr>
        <p:spPr>
          <a:xfrm>
            <a:off x="755650" y="765175"/>
            <a:ext cx="7056438" cy="1200150"/>
          </a:xfrm>
          <a:prstGeom prst="rect">
            <a:avLst/>
          </a:prstGeom>
          <a:noFill/>
          <a:ln w="9525">
            <a:noFill/>
          </a:ln>
        </p:spPr>
        <p:txBody>
          <a:bodyPr anchor="t">
            <a:spAutoFit/>
          </a:bodyPr>
          <a:p>
            <a:r>
              <a:rPr lang="en-US" altLang="zh-CN" sz="2400">
                <a:latin typeface="Calibri" panose="020F0502020204030204" pitchFamily="34" charset="0"/>
                <a:ea typeface="楷体" panose="02010609060101010101" pitchFamily="49" charset="-122"/>
              </a:rPr>
              <a:t>a</a:t>
            </a:r>
            <a:r>
              <a:rPr lang="en-US" altLang="zh-CN" sz="2400" baseline="-25000">
                <a:latin typeface="Calibri" panose="020F0502020204030204" pitchFamily="34" charset="0"/>
                <a:ea typeface="楷体" panose="02010609060101010101" pitchFamily="49" charset="-122"/>
              </a:rPr>
              <a:t>ij</a:t>
            </a:r>
            <a:r>
              <a:rPr lang="zh-CN" altLang="en-US" sz="2400">
                <a:latin typeface="Calibri" panose="020F0502020204030204" pitchFamily="34" charset="0"/>
                <a:ea typeface="楷体" panose="02010609060101010101" pitchFamily="49" charset="-122"/>
              </a:rPr>
              <a:t>：从状态</a:t>
            </a:r>
            <a:r>
              <a:rPr lang="en-US" altLang="zh-CN" sz="2400">
                <a:latin typeface="Calibri" panose="020F0502020204030204" pitchFamily="34" charset="0"/>
                <a:ea typeface="楷体" panose="02010609060101010101" pitchFamily="49" charset="-122"/>
              </a:rPr>
              <a:t>i</a:t>
            </a:r>
            <a:r>
              <a:rPr lang="zh-CN" altLang="en-US" sz="2400">
                <a:latin typeface="Calibri" panose="020F0502020204030204" pitchFamily="34" charset="0"/>
                <a:ea typeface="楷体" panose="02010609060101010101" pitchFamily="49" charset="-122"/>
              </a:rPr>
              <a:t>到状态</a:t>
            </a:r>
            <a:r>
              <a:rPr lang="en-US" altLang="zh-CN" sz="2400">
                <a:latin typeface="Calibri" panose="020F0502020204030204" pitchFamily="34" charset="0"/>
                <a:ea typeface="楷体" panose="02010609060101010101" pitchFamily="49" charset="-122"/>
              </a:rPr>
              <a:t>j</a:t>
            </a:r>
            <a:r>
              <a:rPr lang="zh-CN" altLang="en-US" sz="2400">
                <a:latin typeface="Calibri" panose="020F0502020204030204" pitchFamily="34" charset="0"/>
                <a:ea typeface="楷体" panose="02010609060101010101" pitchFamily="49" charset="-122"/>
              </a:rPr>
              <a:t>的转移概率</a:t>
            </a:r>
            <a:endParaRPr lang="en-US" altLang="zh-CN" sz="2400">
              <a:latin typeface="Calibri" panose="020F0502020204030204" pitchFamily="34" charset="0"/>
              <a:ea typeface="楷体" panose="02010609060101010101" pitchFamily="49" charset="-122"/>
            </a:endParaRPr>
          </a:p>
          <a:p>
            <a:r>
              <a:rPr lang="en-US" altLang="zh-CN" sz="2400">
                <a:latin typeface="Calibri" panose="020F0502020204030204" pitchFamily="34" charset="0"/>
                <a:ea typeface="楷体" panose="02010609060101010101" pitchFamily="49" charset="-122"/>
              </a:rPr>
              <a:t>b</a:t>
            </a:r>
            <a:r>
              <a:rPr lang="en-US" altLang="zh-CN" sz="2400" baseline="-25000">
                <a:latin typeface="Calibri" panose="020F0502020204030204" pitchFamily="34" charset="0"/>
                <a:ea typeface="楷体" panose="02010609060101010101" pitchFamily="49" charset="-122"/>
              </a:rPr>
              <a:t>i</a:t>
            </a:r>
            <a:r>
              <a:rPr lang="en-US" altLang="zh-CN" sz="2400">
                <a:latin typeface="Calibri" panose="020F0502020204030204" pitchFamily="34" charset="0"/>
                <a:ea typeface="楷体" panose="02010609060101010101" pitchFamily="49" charset="-122"/>
              </a:rPr>
              <a:t>(o</a:t>
            </a:r>
            <a:r>
              <a:rPr lang="en-US" altLang="zh-CN" sz="2400" baseline="-25000">
                <a:latin typeface="Calibri" panose="020F0502020204030204" pitchFamily="34" charset="0"/>
                <a:ea typeface="楷体" panose="02010609060101010101" pitchFamily="49" charset="-122"/>
              </a:rPr>
              <a:t>t</a:t>
            </a:r>
            <a:r>
              <a:rPr lang="en-US" altLang="zh-CN" sz="2400">
                <a:latin typeface="Calibri" panose="020F0502020204030204" pitchFamily="34" charset="0"/>
                <a:ea typeface="楷体" panose="02010609060101010101" pitchFamily="49" charset="-122"/>
              </a:rPr>
              <a:t>)</a:t>
            </a:r>
            <a:r>
              <a:rPr lang="zh-CN" altLang="en-US" sz="2400">
                <a:latin typeface="Calibri" panose="020F0502020204030204" pitchFamily="34" charset="0"/>
                <a:ea typeface="楷体" panose="02010609060101010101" pitchFamily="49" charset="-122"/>
              </a:rPr>
              <a:t>：由状态</a:t>
            </a:r>
            <a:r>
              <a:rPr lang="en-US" altLang="zh-CN" sz="2400">
                <a:latin typeface="Calibri" panose="020F0502020204030204" pitchFamily="34" charset="0"/>
                <a:ea typeface="楷体" panose="02010609060101010101" pitchFamily="49" charset="-122"/>
              </a:rPr>
              <a:t>i</a:t>
            </a:r>
            <a:r>
              <a:rPr lang="zh-CN" altLang="en-US" sz="2400">
                <a:latin typeface="Calibri" panose="020F0502020204030204" pitchFamily="34" charset="0"/>
                <a:ea typeface="楷体" panose="02010609060101010101" pitchFamily="49" charset="-122"/>
              </a:rPr>
              <a:t>产生观测</a:t>
            </a:r>
            <a:r>
              <a:rPr lang="en-US" altLang="zh-CN" sz="2400">
                <a:latin typeface="Calibri" panose="020F0502020204030204" pitchFamily="34" charset="0"/>
                <a:ea typeface="楷体" panose="02010609060101010101" pitchFamily="49" charset="-122"/>
              </a:rPr>
              <a:t>o</a:t>
            </a:r>
            <a:r>
              <a:rPr lang="en-US" altLang="zh-CN" sz="2400" baseline="-25000">
                <a:latin typeface="Calibri" panose="020F0502020204030204" pitchFamily="34" charset="0"/>
                <a:ea typeface="楷体" panose="02010609060101010101" pitchFamily="49" charset="-122"/>
              </a:rPr>
              <a:t>t</a:t>
            </a:r>
            <a:r>
              <a:rPr lang="zh-CN" altLang="en-US" sz="2400">
                <a:latin typeface="Calibri" panose="020F0502020204030204" pitchFamily="34" charset="0"/>
                <a:ea typeface="楷体" panose="02010609060101010101" pitchFamily="49" charset="-122"/>
              </a:rPr>
              <a:t>的发射概率</a:t>
            </a:r>
            <a:endParaRPr lang="en-US" altLang="zh-CN" sz="2400">
              <a:latin typeface="Calibri" panose="020F0502020204030204" pitchFamily="34" charset="0"/>
              <a:ea typeface="楷体" panose="02010609060101010101" pitchFamily="49" charset="-122"/>
            </a:endParaRPr>
          </a:p>
          <a:p>
            <a:r>
              <a:rPr lang="zh-CN" altLang="en-US" sz="2400">
                <a:latin typeface="Calibri" panose="020F0502020204030204" pitchFamily="34" charset="0"/>
                <a:ea typeface="楷体" panose="02010609060101010101" pitchFamily="49" charset="-122"/>
                <a:sym typeface="Georgia" panose="02040502050405020303" pitchFamily="18" charset="0"/>
              </a:rPr>
              <a:t>α</a:t>
            </a:r>
            <a:r>
              <a:rPr lang="zh-CN" altLang="en-US" sz="2400" baseline="-25000">
                <a:latin typeface="Calibri" panose="020F0502020204030204" pitchFamily="34" charset="0"/>
                <a:ea typeface="楷体" panose="02010609060101010101" pitchFamily="49" charset="-122"/>
              </a:rPr>
              <a:t>t</a:t>
            </a:r>
            <a:r>
              <a:rPr lang="zh-CN" altLang="en-US" sz="2400">
                <a:latin typeface="Calibri" panose="020F0502020204030204" pitchFamily="34" charset="0"/>
                <a:ea typeface="楷体" panose="02010609060101010101" pitchFamily="49" charset="-122"/>
              </a:rPr>
              <a:t>(</a:t>
            </a:r>
            <a:r>
              <a:rPr lang="en-US" altLang="zh-CN" sz="2400">
                <a:latin typeface="Calibri" panose="020F0502020204030204" pitchFamily="34" charset="0"/>
                <a:ea typeface="楷体" panose="02010609060101010101" pitchFamily="49" charset="-122"/>
              </a:rPr>
              <a:t>j</a:t>
            </a:r>
            <a:r>
              <a:rPr lang="zh-CN" altLang="en-US" sz="2400">
                <a:latin typeface="Calibri" panose="020F0502020204030204" pitchFamily="34" charset="0"/>
                <a:ea typeface="楷体" panose="02010609060101010101" pitchFamily="49" charset="-122"/>
              </a:rPr>
              <a:t>)：</a:t>
            </a:r>
            <a:r>
              <a:rPr lang="en-US" altLang="zh-CN" sz="2400">
                <a:latin typeface="Calibri" panose="020F0502020204030204" pitchFamily="34" charset="0"/>
                <a:ea typeface="楷体" panose="02010609060101010101" pitchFamily="49" charset="-122"/>
              </a:rPr>
              <a:t>t</a:t>
            </a:r>
            <a:r>
              <a:rPr lang="zh-CN" altLang="en-US" sz="2400">
                <a:latin typeface="Calibri" panose="020F0502020204030204" pitchFamily="34" charset="0"/>
                <a:ea typeface="楷体" panose="02010609060101010101" pitchFamily="49" charset="-122"/>
              </a:rPr>
              <a:t>时刻位于状态</a:t>
            </a:r>
            <a:r>
              <a:rPr lang="en-US" altLang="zh-CN" sz="2400">
                <a:latin typeface="Calibri" panose="020F0502020204030204" pitchFamily="34" charset="0"/>
                <a:ea typeface="楷体" panose="02010609060101010101" pitchFamily="49" charset="-122"/>
              </a:rPr>
              <a:t>j</a:t>
            </a:r>
            <a:r>
              <a:rPr lang="zh-CN" altLang="en-US" sz="2400">
                <a:latin typeface="Calibri" panose="020F0502020204030204" pitchFamily="34" charset="0"/>
                <a:ea typeface="楷体" panose="02010609060101010101" pitchFamily="49" charset="-122"/>
              </a:rPr>
              <a:t>的前向路径概率</a:t>
            </a:r>
            <a:endParaRPr lang="zh-CN" altLang="en-US" sz="2400">
              <a:latin typeface="Calibri" panose="020F0502020204030204" pitchFamily="34" charset="0"/>
              <a:ea typeface="楷体" panose="02010609060101010101" pitchFamily="49"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2"/>
          <p:cNvSpPr>
            <a:spLocks noGrp="1"/>
          </p:cNvSpPr>
          <p:nvPr>
            <p:ph type="title"/>
          </p:nvPr>
        </p:nvSpPr>
        <p:spPr/>
        <p:txBody>
          <a:bodyPr wrap="square" lIns="91440" tIns="45720" rIns="91440" bIns="45720" anchor="ctr"/>
          <a:p>
            <a:pPr eaLnBrk="1" hangingPunct="1"/>
            <a:r>
              <a:rPr lang="zh-CN" altLang="en-US" sz="3600"/>
              <a:t>前向算法</a:t>
            </a:r>
            <a:endParaRPr lang="zh-CN" altLang="en-US" sz="3600"/>
          </a:p>
        </p:txBody>
      </p:sp>
      <p:pic>
        <p:nvPicPr>
          <p:cNvPr id="63490" name="Picture 3"/>
          <p:cNvPicPr>
            <a:picLocks noGrp="1" noChangeAspect="1"/>
          </p:cNvPicPr>
          <p:nvPr>
            <p:ph idx="4294967295"/>
          </p:nvPr>
        </p:nvPicPr>
        <p:blipFill>
          <a:blip r:embed="rId1"/>
          <a:stretch>
            <a:fillRect/>
          </a:stretch>
        </p:blipFill>
        <p:spPr>
          <a:xfrm>
            <a:off x="252413" y="1485900"/>
            <a:ext cx="8699500" cy="4060825"/>
          </a:xfr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1"/>
          <p:cNvSpPr>
            <a:spLocks noGrp="1"/>
          </p:cNvSpPr>
          <p:nvPr>
            <p:ph type="title"/>
          </p:nvPr>
        </p:nvSpPr>
        <p:spPr/>
        <p:txBody>
          <a:bodyPr wrap="square" lIns="91440" tIns="45720" rIns="91440" bIns="45720" anchor="ctr"/>
          <a:p>
            <a:pPr eaLnBrk="1" hangingPunct="1"/>
            <a:r>
              <a:rPr lang="en-US" altLang="zh-CN" sz="3600"/>
              <a:t>An additional remark</a:t>
            </a:r>
            <a:endParaRPr lang="zh-CN" altLang="en-US" sz="3600"/>
          </a:p>
        </p:txBody>
      </p:sp>
      <p:graphicFrame>
        <p:nvGraphicFramePr>
          <p:cNvPr id="65538" name="Object 3"/>
          <p:cNvGraphicFramePr>
            <a:graphicFrameLocks noChangeAspect="1"/>
          </p:cNvGraphicFramePr>
          <p:nvPr/>
        </p:nvGraphicFramePr>
        <p:xfrm>
          <a:off x="1203325" y="836613"/>
          <a:ext cx="6751638" cy="2190750"/>
        </p:xfrm>
        <a:graphic>
          <a:graphicData uri="http://schemas.openxmlformats.org/presentationml/2006/ole">
            <mc:AlternateContent xmlns:mc="http://schemas.openxmlformats.org/markup-compatibility/2006">
              <mc:Choice xmlns:v="urn:schemas-microsoft-com:vml" Requires="v">
                <p:oleObj spid="_x0000_s3129" name="" r:id="rId1" imgW="67665600" imgH="21945600" progId="Equation.DSMT4">
                  <p:embed/>
                </p:oleObj>
              </mc:Choice>
              <mc:Fallback>
                <p:oleObj name="" r:id="rId1" imgW="67665600" imgH="21945600" progId="Equation.DSMT4">
                  <p:embed/>
                  <p:pic>
                    <p:nvPicPr>
                      <p:cNvPr id="0" name="图片 3128"/>
                      <p:cNvPicPr/>
                      <p:nvPr/>
                    </p:nvPicPr>
                    <p:blipFill>
                      <a:blip r:embed="rId2"/>
                      <a:stretch>
                        <a:fillRect/>
                      </a:stretch>
                    </p:blipFill>
                    <p:spPr>
                      <a:xfrm>
                        <a:off x="1203325" y="836613"/>
                        <a:ext cx="6751638" cy="2190750"/>
                      </a:xfrm>
                      <a:prstGeom prst="rect">
                        <a:avLst/>
                      </a:prstGeom>
                      <a:noFill/>
                      <a:ln w="38100">
                        <a:noFill/>
                        <a:miter/>
                      </a:ln>
                    </p:spPr>
                  </p:pic>
                </p:oleObj>
              </mc:Fallback>
            </mc:AlternateContent>
          </a:graphicData>
        </a:graphic>
      </p:graphicFrame>
      <p:graphicFrame>
        <p:nvGraphicFramePr>
          <p:cNvPr id="65539" name="Object 4"/>
          <p:cNvGraphicFramePr>
            <a:graphicFrameLocks noChangeAspect="1"/>
          </p:cNvGraphicFramePr>
          <p:nvPr/>
        </p:nvGraphicFramePr>
        <p:xfrm>
          <a:off x="0" y="836613"/>
          <a:ext cx="1084263" cy="557212"/>
        </p:xfrm>
        <a:graphic>
          <a:graphicData uri="http://schemas.openxmlformats.org/presentationml/2006/ole">
            <mc:AlternateContent xmlns:mc="http://schemas.openxmlformats.org/markup-compatibility/2006">
              <mc:Choice xmlns:v="urn:schemas-microsoft-com:vml" Requires="v">
                <p:oleObj spid="_x0000_s3128" name="" r:id="rId3" imgW="10972800" imgH="5486400" progId="Equation.3">
                  <p:embed/>
                </p:oleObj>
              </mc:Choice>
              <mc:Fallback>
                <p:oleObj name="" r:id="rId3" imgW="10972800" imgH="5486400" progId="Equation.3">
                  <p:embed/>
                  <p:pic>
                    <p:nvPicPr>
                      <p:cNvPr id="0" name="图片 3127"/>
                      <p:cNvPicPr/>
                      <p:nvPr/>
                    </p:nvPicPr>
                    <p:blipFill>
                      <a:blip r:embed="rId4"/>
                      <a:stretch>
                        <a:fillRect/>
                      </a:stretch>
                    </p:blipFill>
                    <p:spPr>
                      <a:xfrm>
                        <a:off x="0" y="836613"/>
                        <a:ext cx="1084263" cy="557212"/>
                      </a:xfrm>
                      <a:prstGeom prst="rect">
                        <a:avLst/>
                      </a:prstGeom>
                      <a:noFill/>
                      <a:ln w="38100">
                        <a:noFill/>
                        <a:miter/>
                      </a:ln>
                    </p:spPr>
                  </p:pic>
                </p:oleObj>
              </mc:Fallback>
            </mc:AlternateContent>
          </a:graphicData>
        </a:graphic>
      </p:graphicFrame>
      <p:graphicFrame>
        <p:nvGraphicFramePr>
          <p:cNvPr id="65540" name="Object 5"/>
          <p:cNvGraphicFramePr>
            <a:graphicFrameLocks noChangeAspect="1"/>
          </p:cNvGraphicFramePr>
          <p:nvPr/>
        </p:nvGraphicFramePr>
        <p:xfrm>
          <a:off x="1160463" y="3284538"/>
          <a:ext cx="7210425" cy="3028950"/>
        </p:xfrm>
        <a:graphic>
          <a:graphicData uri="http://schemas.openxmlformats.org/presentationml/2006/ole">
            <mc:AlternateContent xmlns:mc="http://schemas.openxmlformats.org/markup-compatibility/2006">
              <mc:Choice xmlns:v="urn:schemas-microsoft-com:vml" Requires="v">
                <p:oleObj spid="_x0000_s3130" name="" r:id="rId5" imgW="79857600" imgH="33528000" progId="Equation.DSMT4">
                  <p:embed/>
                </p:oleObj>
              </mc:Choice>
              <mc:Fallback>
                <p:oleObj name="" r:id="rId5" imgW="79857600" imgH="33528000" progId="Equation.DSMT4">
                  <p:embed/>
                  <p:pic>
                    <p:nvPicPr>
                      <p:cNvPr id="0" name="图片 3129"/>
                      <p:cNvPicPr/>
                      <p:nvPr/>
                    </p:nvPicPr>
                    <p:blipFill>
                      <a:blip r:embed="rId6"/>
                      <a:stretch>
                        <a:fillRect/>
                      </a:stretch>
                    </p:blipFill>
                    <p:spPr>
                      <a:xfrm>
                        <a:off x="1160463" y="3284538"/>
                        <a:ext cx="7210425" cy="3028950"/>
                      </a:xfrm>
                      <a:prstGeom prst="rect">
                        <a:avLst/>
                      </a:prstGeom>
                      <a:noFill/>
                      <a:ln w="38100">
                        <a:noFill/>
                        <a:miter/>
                      </a:ln>
                    </p:spPr>
                  </p:pic>
                </p:oleObj>
              </mc:Fallback>
            </mc:AlternateContent>
          </a:graphicData>
        </a:graphic>
      </p:graphicFrame>
      <p:sp>
        <p:nvSpPr>
          <p:cNvPr id="58374" name="Rectangle 44"/>
          <p:cNvSpPr/>
          <p:nvPr/>
        </p:nvSpPr>
        <p:spPr>
          <a:xfrm>
            <a:off x="1042988" y="1268413"/>
            <a:ext cx="7810500" cy="647700"/>
          </a:xfrm>
          <a:prstGeom prst="rect">
            <a:avLst/>
          </a:prstGeom>
          <a:noFill/>
          <a:ln w="25400" cap="flat" cmpd="sng">
            <a:solidFill>
              <a:srgbClr val="FF0000"/>
            </a:solidFill>
            <a:prstDash val="solid"/>
            <a:miter/>
            <a:headEnd type="none" w="med" len="med"/>
            <a:tailEnd type="none" w="med" len="med"/>
          </a:ln>
        </p:spPr>
        <p:txBody>
          <a:bodyPr wrap="none" anchor="ctr"/>
          <a:p>
            <a:pPr algn="ctr"/>
            <a:endParaRPr lang="zh-CN" altLang="en-US">
              <a:latin typeface="Arial" panose="020B0604020202020204" pitchFamily="34" charset="0"/>
              <a:ea typeface="宋体" panose="02010600030101010101" pitchFamily="2" charset="-122"/>
            </a:endParaRPr>
          </a:p>
        </p:txBody>
      </p:sp>
      <p:sp>
        <p:nvSpPr>
          <p:cNvPr id="58375" name="Rectangle 44"/>
          <p:cNvSpPr/>
          <p:nvPr/>
        </p:nvSpPr>
        <p:spPr>
          <a:xfrm>
            <a:off x="1042988" y="1916113"/>
            <a:ext cx="7810500" cy="649287"/>
          </a:xfrm>
          <a:prstGeom prst="rect">
            <a:avLst/>
          </a:prstGeom>
          <a:noFill/>
          <a:ln w="25400" cap="flat" cmpd="sng">
            <a:solidFill>
              <a:srgbClr val="FF0000"/>
            </a:solidFill>
            <a:prstDash val="solid"/>
            <a:miter/>
            <a:headEnd type="none" w="med" len="med"/>
            <a:tailEnd type="none" w="med" len="med"/>
          </a:ln>
        </p:spPr>
        <p:txBody>
          <a:bodyPr wrap="none" anchor="ctr"/>
          <a:p>
            <a:pPr algn="ctr"/>
            <a:endParaRPr lang="zh-CN" altLang="en-US">
              <a:latin typeface="Arial" panose="020B0604020202020204" pitchFamily="34" charset="0"/>
              <a:ea typeface="宋体" panose="02010600030101010101" pitchFamily="2" charset="-122"/>
            </a:endParaRPr>
          </a:p>
        </p:txBody>
      </p:sp>
      <p:sp>
        <p:nvSpPr>
          <p:cNvPr id="58376" name="Rectangle 44"/>
          <p:cNvSpPr/>
          <p:nvPr/>
        </p:nvSpPr>
        <p:spPr>
          <a:xfrm>
            <a:off x="1042988" y="2565400"/>
            <a:ext cx="7810500" cy="617538"/>
          </a:xfrm>
          <a:prstGeom prst="rect">
            <a:avLst/>
          </a:prstGeom>
          <a:noFill/>
          <a:ln w="25400" cap="flat" cmpd="sng">
            <a:solidFill>
              <a:srgbClr val="FF0000"/>
            </a:solidFill>
            <a:prstDash val="solid"/>
            <a:miter/>
            <a:headEnd type="none" w="med" len="med"/>
            <a:tailEnd type="none" w="med" len="med"/>
          </a:ln>
        </p:spPr>
        <p:txBody>
          <a:bodyPr wrap="none" anchor="ctr"/>
          <a:p>
            <a:pPr algn="ctr"/>
            <a:endParaRPr lang="zh-CN" altLang="en-US">
              <a:latin typeface="Arial" panose="020B0604020202020204" pitchFamily="34" charset="0"/>
              <a:ea typeface="宋体" panose="02010600030101010101" pitchFamily="2" charset="-122"/>
            </a:endParaRPr>
          </a:p>
        </p:txBody>
      </p:sp>
      <p:sp>
        <p:nvSpPr>
          <p:cNvPr id="58377" name="Rectangle 44"/>
          <p:cNvSpPr/>
          <p:nvPr/>
        </p:nvSpPr>
        <p:spPr>
          <a:xfrm>
            <a:off x="1042988" y="3213100"/>
            <a:ext cx="7810500" cy="762000"/>
          </a:xfrm>
          <a:prstGeom prst="rect">
            <a:avLst/>
          </a:prstGeom>
          <a:noFill/>
          <a:ln w="25400" cap="flat" cmpd="sng">
            <a:solidFill>
              <a:srgbClr val="FF0000"/>
            </a:solidFill>
            <a:prstDash val="solid"/>
            <a:miter/>
            <a:headEnd type="none" w="med" len="med"/>
            <a:tailEnd type="none" w="med" len="med"/>
          </a:ln>
        </p:spPr>
        <p:txBody>
          <a:bodyPr wrap="none" anchor="ctr"/>
          <a:p>
            <a:pPr algn="ctr"/>
            <a:endParaRPr lang="zh-CN" altLang="en-US">
              <a:latin typeface="Arial" panose="020B0604020202020204" pitchFamily="34" charset="0"/>
              <a:ea typeface="宋体" panose="02010600030101010101" pitchFamily="2" charset="-122"/>
            </a:endParaRPr>
          </a:p>
        </p:txBody>
      </p:sp>
      <p:sp>
        <p:nvSpPr>
          <p:cNvPr id="58378" name="Rectangle 44"/>
          <p:cNvSpPr/>
          <p:nvPr/>
        </p:nvSpPr>
        <p:spPr>
          <a:xfrm>
            <a:off x="1042988" y="4005263"/>
            <a:ext cx="7810500" cy="762000"/>
          </a:xfrm>
          <a:prstGeom prst="rect">
            <a:avLst/>
          </a:prstGeom>
          <a:noFill/>
          <a:ln w="25400" cap="flat" cmpd="sng">
            <a:solidFill>
              <a:srgbClr val="FF0000"/>
            </a:solidFill>
            <a:prstDash val="solid"/>
            <a:miter/>
            <a:headEnd type="none" w="med" len="med"/>
            <a:tailEnd type="none" w="med" len="med"/>
          </a:ln>
        </p:spPr>
        <p:txBody>
          <a:bodyPr wrap="none" anchor="ctr"/>
          <a:p>
            <a:pPr algn="ctr"/>
            <a:endParaRPr lang="zh-CN" altLang="en-US">
              <a:latin typeface="Arial" panose="020B0604020202020204" pitchFamily="34" charset="0"/>
              <a:ea typeface="宋体" panose="02010600030101010101" pitchFamily="2" charset="-122"/>
            </a:endParaRPr>
          </a:p>
        </p:txBody>
      </p:sp>
      <p:sp>
        <p:nvSpPr>
          <p:cNvPr id="58379" name="Rectangle 44"/>
          <p:cNvSpPr/>
          <p:nvPr/>
        </p:nvSpPr>
        <p:spPr>
          <a:xfrm>
            <a:off x="1042988" y="4797425"/>
            <a:ext cx="7810500" cy="762000"/>
          </a:xfrm>
          <a:prstGeom prst="rect">
            <a:avLst/>
          </a:prstGeom>
          <a:noFill/>
          <a:ln w="25400" cap="flat" cmpd="sng">
            <a:solidFill>
              <a:srgbClr val="FF0000"/>
            </a:solidFill>
            <a:prstDash val="solid"/>
            <a:miter/>
            <a:headEnd type="none" w="med" len="med"/>
            <a:tailEnd type="none" w="med" len="med"/>
          </a:ln>
        </p:spPr>
        <p:txBody>
          <a:bodyPr wrap="none" anchor="ctr"/>
          <a:p>
            <a:pPr algn="ctr"/>
            <a:endParaRPr lang="zh-CN" altLang="en-US">
              <a:latin typeface="Arial" panose="020B0604020202020204" pitchFamily="34" charset="0"/>
              <a:ea typeface="宋体" panose="02010600030101010101" pitchFamily="2" charset="-122"/>
            </a:endParaRPr>
          </a:p>
        </p:txBody>
      </p:sp>
      <p:sp>
        <p:nvSpPr>
          <p:cNvPr id="58380" name="Rectangle 44"/>
          <p:cNvSpPr/>
          <p:nvPr/>
        </p:nvSpPr>
        <p:spPr>
          <a:xfrm>
            <a:off x="1042988" y="5530850"/>
            <a:ext cx="7810500" cy="762000"/>
          </a:xfrm>
          <a:prstGeom prst="rect">
            <a:avLst/>
          </a:prstGeom>
          <a:noFill/>
          <a:ln w="25400" cap="flat" cmpd="sng">
            <a:solidFill>
              <a:srgbClr val="FF0000"/>
            </a:solidFill>
            <a:prstDash val="solid"/>
            <a:miter/>
            <a:headEnd type="none" w="med" len="med"/>
            <a:tailEnd type="none" w="med" len="med"/>
          </a:ln>
        </p:spPr>
        <p:txBody>
          <a:bodyPr wrap="none" anchor="ctr"/>
          <a:p>
            <a:pPr algn="ct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837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37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837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37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837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37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5837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37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5837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380"/>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583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animBg="1"/>
      <p:bldP spid="58374" grpId="1" animBg="1"/>
      <p:bldP spid="58375" grpId="0" animBg="1"/>
      <p:bldP spid="58375" grpId="1" animBg="1"/>
      <p:bldP spid="58376" grpId="0" animBg="1"/>
      <p:bldP spid="58376" grpId="1" animBg="1"/>
      <p:bldP spid="58377" grpId="0" animBg="1"/>
      <p:bldP spid="58377" grpId="1" animBg="1"/>
      <p:bldP spid="58378" grpId="0" animBg="1"/>
      <p:bldP spid="58378" grpId="1" animBg="1"/>
      <p:bldP spid="58379" grpId="0" animBg="1"/>
      <p:bldP spid="58379" grpId="1" animBg="1"/>
      <p:bldP spid="58380"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2"/>
          <p:cNvSpPr>
            <a:spLocks noGrp="1"/>
          </p:cNvSpPr>
          <p:nvPr>
            <p:ph type="title"/>
          </p:nvPr>
        </p:nvSpPr>
        <p:spPr/>
        <p:txBody>
          <a:bodyPr wrap="square" lIns="91440" tIns="45720" rIns="91440" bIns="45720" anchor="ctr"/>
          <a:p>
            <a:pPr eaLnBrk="1" hangingPunct="1"/>
            <a:r>
              <a:rPr lang="en-US" altLang="zh-CN" sz="3600"/>
              <a:t>HMM</a:t>
            </a:r>
            <a:r>
              <a:rPr lang="zh-CN" altLang="en-US" sz="3600"/>
              <a:t>的三个基本问题</a:t>
            </a:r>
            <a:endParaRPr lang="zh-CN" altLang="en-US" sz="3600"/>
          </a:p>
        </p:txBody>
      </p:sp>
      <p:sp>
        <p:nvSpPr>
          <p:cNvPr id="63491" name="Rectangle 3"/>
          <p:cNvSpPr>
            <a:spLocks noGrp="1"/>
          </p:cNvSpPr>
          <p:nvPr>
            <p:ph type="body"/>
          </p:nvPr>
        </p:nvSpPr>
        <p:spPr/>
        <p:txBody>
          <a:bodyPr wrap="square" lIns="91440" tIns="45720" rIns="91440" bIns="45720" anchor="t"/>
          <a:p>
            <a:pPr eaLnBrk="1" hangingPunct="1">
              <a:lnSpc>
                <a:spcPct val="90000"/>
              </a:lnSpc>
            </a:pPr>
            <a:r>
              <a:rPr lang="zh-CN" altLang="en-US" sz="2400"/>
              <a:t>Problem 1 (估算问题): </a:t>
            </a:r>
            <a:endParaRPr lang="zh-CN" altLang="en-US" sz="2400"/>
          </a:p>
          <a:p>
            <a:pPr lvl="1" eaLnBrk="1" hangingPunct="1">
              <a:lnSpc>
                <a:spcPct val="90000"/>
              </a:lnSpc>
            </a:pPr>
            <a:r>
              <a:rPr lang="zh-CN" altLang="en-US" sz="2100"/>
              <a:t>给定观测序列O=(o</a:t>
            </a:r>
            <a:r>
              <a:rPr lang="zh-CN" altLang="en-US" sz="2100" baseline="-25000"/>
              <a:t>1</a:t>
            </a:r>
            <a:r>
              <a:rPr lang="zh-CN" altLang="en-US" sz="2100"/>
              <a:t>o</a:t>
            </a:r>
            <a:r>
              <a:rPr lang="zh-CN" altLang="en-US" sz="2100" baseline="-25000">
                <a:sym typeface="Arial" panose="020B0604020202020204" pitchFamily="34" charset="0"/>
              </a:rPr>
              <a:t>2</a:t>
            </a:r>
            <a:r>
              <a:rPr lang="zh-CN" altLang="en-US" sz="2100"/>
              <a:t>…o</a:t>
            </a:r>
            <a:r>
              <a:rPr lang="zh-CN" altLang="en-US" sz="2100" baseline="-25000">
                <a:sym typeface="Arial" panose="020B0604020202020204" pitchFamily="34" charset="0"/>
              </a:rPr>
              <a:t>T</a:t>
            </a:r>
            <a:r>
              <a:rPr lang="zh-CN" altLang="en-US" sz="2100"/>
              <a:t>)，及HMM模型参数</a:t>
            </a:r>
            <a:r>
              <a:rPr lang="el-GR" altLang="zh-CN" sz="2100">
                <a:sym typeface="Georgia" panose="02040502050405020303" pitchFamily="18" charset="0"/>
              </a:rPr>
              <a:t>λ</a:t>
            </a:r>
            <a:r>
              <a:rPr lang="zh-CN" altLang="en-US" sz="2100"/>
              <a:t> = (A,B)</a:t>
            </a:r>
            <a:endParaRPr lang="zh-CN" altLang="en-US" sz="2100"/>
          </a:p>
          <a:p>
            <a:pPr lvl="1" eaLnBrk="1" hangingPunct="1">
              <a:lnSpc>
                <a:spcPct val="90000"/>
              </a:lnSpc>
            </a:pPr>
            <a:r>
              <a:rPr lang="zh-CN" altLang="en-US" sz="2100">
                <a:solidFill>
                  <a:srgbClr val="FF0000"/>
                </a:solidFill>
              </a:rPr>
              <a:t>如何计算P(O|</a:t>
            </a:r>
            <a:r>
              <a:rPr lang="zh-CN" altLang="en-US" sz="2100">
                <a:solidFill>
                  <a:srgbClr val="FF0000"/>
                </a:solidFill>
                <a:sym typeface="Georgia" panose="02040502050405020303" pitchFamily="18" charset="0"/>
              </a:rPr>
              <a:t>Φ</a:t>
            </a:r>
            <a:r>
              <a:rPr lang="zh-CN" altLang="en-US" sz="2100">
                <a:solidFill>
                  <a:srgbClr val="FF0000"/>
                </a:solidFill>
              </a:rPr>
              <a:t>)</a:t>
            </a:r>
            <a:r>
              <a:rPr lang="zh-CN" altLang="en-US" sz="2100"/>
              <a:t>，即产生某个观测序列的概率（观测的似然）</a:t>
            </a:r>
            <a:endParaRPr lang="zh-CN" altLang="en-US" sz="2100"/>
          </a:p>
          <a:p>
            <a:pPr eaLnBrk="1" hangingPunct="1">
              <a:lnSpc>
                <a:spcPct val="90000"/>
              </a:lnSpc>
            </a:pPr>
            <a:r>
              <a:rPr lang="zh-CN" altLang="en-US" sz="2400"/>
              <a:t>Problem 2 (解码问题): </a:t>
            </a:r>
            <a:endParaRPr lang="zh-CN" altLang="en-US" sz="2400"/>
          </a:p>
          <a:p>
            <a:pPr lvl="1" eaLnBrk="1" hangingPunct="1">
              <a:lnSpc>
                <a:spcPct val="90000"/>
              </a:lnSpc>
            </a:pPr>
            <a:r>
              <a:rPr lang="zh-CN" altLang="en-US" sz="2100"/>
              <a:t>给定观测序列O=(o</a:t>
            </a:r>
            <a:r>
              <a:rPr lang="zh-CN" altLang="en-US" sz="2100" baseline="-25000">
                <a:sym typeface="Arial" panose="020B0604020202020204" pitchFamily="34" charset="0"/>
              </a:rPr>
              <a:t>1</a:t>
            </a:r>
            <a:r>
              <a:rPr lang="zh-CN" altLang="en-US" sz="2100"/>
              <a:t>o</a:t>
            </a:r>
            <a:r>
              <a:rPr lang="zh-CN" altLang="en-US" sz="2100" baseline="-25000">
                <a:sym typeface="Arial" panose="020B0604020202020204" pitchFamily="34" charset="0"/>
              </a:rPr>
              <a:t>2</a:t>
            </a:r>
            <a:r>
              <a:rPr lang="zh-CN" altLang="en-US" sz="2100"/>
              <a:t>…o</a:t>
            </a:r>
            <a:r>
              <a:rPr lang="zh-CN" altLang="en-US" sz="2100" baseline="-25000">
                <a:sym typeface="Arial" panose="020B0604020202020204" pitchFamily="34" charset="0"/>
              </a:rPr>
              <a:t>T</a:t>
            </a:r>
            <a:r>
              <a:rPr lang="zh-CN" altLang="en-US" sz="2100"/>
              <a:t>)，及HMM模型参数</a:t>
            </a:r>
            <a:r>
              <a:rPr lang="el-GR" altLang="zh-CN" sz="2400">
                <a:sym typeface="Georgia" panose="02040502050405020303" pitchFamily="18" charset="0"/>
              </a:rPr>
              <a:t>λ</a:t>
            </a:r>
            <a:r>
              <a:rPr lang="zh-CN" altLang="en-US" sz="2100"/>
              <a:t>= (A,B)</a:t>
            </a:r>
            <a:endParaRPr lang="zh-CN" altLang="en-US" sz="2100"/>
          </a:p>
          <a:p>
            <a:pPr lvl="1" eaLnBrk="1" hangingPunct="1">
              <a:lnSpc>
                <a:spcPct val="90000"/>
              </a:lnSpc>
            </a:pPr>
            <a:r>
              <a:rPr lang="zh-CN" altLang="en-US" sz="2100">
                <a:solidFill>
                  <a:srgbClr val="FF0000"/>
                </a:solidFill>
              </a:rPr>
              <a:t>如何计算最优的状态序列Q=(q</a:t>
            </a:r>
            <a:r>
              <a:rPr lang="zh-CN" altLang="en-US" sz="2100" baseline="-25000">
                <a:solidFill>
                  <a:srgbClr val="FF0000"/>
                </a:solidFill>
                <a:sym typeface="Arial" panose="020B0604020202020204" pitchFamily="34" charset="0"/>
              </a:rPr>
              <a:t>1</a:t>
            </a:r>
            <a:r>
              <a:rPr lang="zh-CN" altLang="en-US" sz="2100">
                <a:solidFill>
                  <a:srgbClr val="FF0000"/>
                </a:solidFill>
              </a:rPr>
              <a:t>q</a:t>
            </a:r>
            <a:r>
              <a:rPr lang="zh-CN" altLang="en-US" sz="2100" baseline="-25000">
                <a:solidFill>
                  <a:srgbClr val="FF0000"/>
                </a:solidFill>
                <a:sym typeface="Arial" panose="020B0604020202020204" pitchFamily="34" charset="0"/>
              </a:rPr>
              <a:t>2</a:t>
            </a:r>
            <a:r>
              <a:rPr lang="zh-CN" altLang="en-US" sz="2100">
                <a:solidFill>
                  <a:srgbClr val="FF0000"/>
                </a:solidFill>
              </a:rPr>
              <a:t>…q</a:t>
            </a:r>
            <a:r>
              <a:rPr lang="zh-CN" altLang="en-US" sz="2100" baseline="-25000">
                <a:solidFill>
                  <a:srgbClr val="FF0000"/>
                </a:solidFill>
                <a:sym typeface="Arial" panose="020B0604020202020204" pitchFamily="34" charset="0"/>
              </a:rPr>
              <a:t>T</a:t>
            </a:r>
            <a:r>
              <a:rPr lang="zh-CN" altLang="en-US" sz="2100">
                <a:solidFill>
                  <a:srgbClr val="FF0000"/>
                </a:solidFill>
              </a:rPr>
              <a:t>)</a:t>
            </a:r>
            <a:r>
              <a:rPr lang="zh-CN" altLang="en-US" sz="2100"/>
              <a:t>（i.e., 能最好解释观测</a:t>
            </a:r>
            <a:r>
              <a:rPr lang="en-US" altLang="zh-CN" sz="2100"/>
              <a:t>O</a:t>
            </a:r>
            <a:r>
              <a:rPr lang="zh-CN" altLang="en-US" sz="2100"/>
              <a:t>的状态序列）</a:t>
            </a:r>
            <a:endParaRPr lang="zh-CN" altLang="en-US" sz="2100"/>
          </a:p>
          <a:p>
            <a:pPr eaLnBrk="1" hangingPunct="1">
              <a:lnSpc>
                <a:spcPct val="90000"/>
              </a:lnSpc>
            </a:pPr>
            <a:r>
              <a:rPr lang="zh-CN" altLang="en-US" sz="2400"/>
              <a:t>Problem 3 (参数学习): </a:t>
            </a:r>
            <a:endParaRPr lang="zh-CN" altLang="en-US" sz="2400"/>
          </a:p>
          <a:p>
            <a:pPr lvl="1" eaLnBrk="1" hangingPunct="1">
              <a:lnSpc>
                <a:spcPct val="90000"/>
              </a:lnSpc>
            </a:pPr>
            <a:r>
              <a:rPr lang="zh-CN" altLang="en-US" sz="2100">
                <a:solidFill>
                  <a:srgbClr val="FF0000"/>
                </a:solidFill>
              </a:rPr>
              <a:t>如何学习模型参数</a:t>
            </a:r>
            <a:r>
              <a:rPr lang="el-GR" altLang="zh-CN" sz="2100">
                <a:solidFill>
                  <a:srgbClr val="FF0000"/>
                </a:solidFill>
                <a:sym typeface="Georgia" panose="02040502050405020303" pitchFamily="18" charset="0"/>
              </a:rPr>
              <a:t>λ</a:t>
            </a:r>
            <a:r>
              <a:rPr lang="zh-CN" altLang="en-US" sz="2100">
                <a:solidFill>
                  <a:srgbClr val="FF0000"/>
                </a:solidFill>
              </a:rPr>
              <a:t> = (A,B)</a:t>
            </a:r>
            <a:r>
              <a:rPr lang="zh-CN" altLang="en-US" sz="2100"/>
              <a:t> 使P(O|</a:t>
            </a:r>
            <a:r>
              <a:rPr lang="el-GR" altLang="zh-CN" sz="2100">
                <a:sym typeface="Georgia" panose="02040502050405020303" pitchFamily="18" charset="0"/>
              </a:rPr>
              <a:t> λ</a:t>
            </a:r>
            <a:r>
              <a:rPr lang="zh-CN" altLang="en-US" sz="2100"/>
              <a:t>)最大化</a:t>
            </a:r>
            <a:endParaRPr lang="zh-CN" altLang="en-US" sz="2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charRg st="86" end="10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charRg st="105" end="14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charRg st="140" end="18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charRg st="184" end="20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1">
                                            <p:txEl>
                                              <p:charRg st="203" end="23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2"/>
          <p:cNvSpPr txBox="1"/>
          <p:nvPr/>
        </p:nvSpPr>
        <p:spPr>
          <a:xfrm>
            <a:off x="0" y="0"/>
            <a:ext cx="9144000" cy="693738"/>
          </a:xfrm>
          <a:prstGeom prst="rect">
            <a:avLst/>
          </a:prstGeom>
          <a:gradFill rotWithShape="1">
            <a:gsLst>
              <a:gs pos="0">
                <a:srgbClr val="0000FF"/>
              </a:gs>
              <a:gs pos="100000">
                <a:schemeClr val="tx1"/>
              </a:gs>
            </a:gsLst>
            <a:lin ang="18900000" scaled="1"/>
            <a:tileRect/>
          </a:gradFill>
          <a:ln w="9525">
            <a:noFill/>
          </a:ln>
        </p:spPr>
        <p:txBody>
          <a:bodyPr anchor="ctr" anchorCtr="1"/>
          <a:p>
            <a:pPr algn="ctr"/>
            <a:r>
              <a:rPr lang="zh-CN" altLang="en-US" sz="3600">
                <a:solidFill>
                  <a:schemeClr val="bg1"/>
                </a:solidFill>
                <a:latin typeface="Calibri" panose="020F0502020204030204" pitchFamily="34" charset="0"/>
                <a:ea typeface="楷体" panose="02010609060101010101" pitchFamily="49" charset="-122"/>
              </a:rPr>
              <a:t>后向算法</a:t>
            </a:r>
            <a:endParaRPr lang="zh-CN" altLang="en-US" sz="3600">
              <a:solidFill>
                <a:schemeClr val="bg1"/>
              </a:solidFill>
              <a:latin typeface="Calibri" panose="020F0502020204030204" pitchFamily="34" charset="0"/>
              <a:ea typeface="楷体" panose="02010609060101010101" pitchFamily="49" charset="-122"/>
            </a:endParaRPr>
          </a:p>
        </p:txBody>
      </p:sp>
      <p:sp>
        <p:nvSpPr>
          <p:cNvPr id="66563" name="Rectangle 3"/>
          <p:cNvSpPr txBox="1"/>
          <p:nvPr/>
        </p:nvSpPr>
        <p:spPr>
          <a:xfrm>
            <a:off x="468313" y="1125538"/>
            <a:ext cx="8229600" cy="5000625"/>
          </a:xfrm>
          <a:prstGeom prst="rect">
            <a:avLst/>
          </a:prstGeom>
          <a:noFill/>
          <a:ln w="9525">
            <a:noFill/>
          </a:ln>
        </p:spPr>
        <p:txBody>
          <a:bodyPr anchor="t"/>
          <a:p>
            <a:pPr marL="342900" indent="-342900">
              <a:spcBef>
                <a:spcPct val="20000"/>
              </a:spcBef>
              <a:buChar char="•"/>
            </a:pPr>
            <a:r>
              <a:rPr lang="zh-CN" altLang="en-US" sz="3200">
                <a:latin typeface="Calibri" panose="020F0502020204030204" pitchFamily="34" charset="0"/>
                <a:ea typeface="楷体" panose="02010609060101010101" pitchFamily="49" charset="-122"/>
              </a:rPr>
              <a:t>同理：后向算法（</a:t>
            </a:r>
            <a:r>
              <a:rPr lang="en-US" altLang="zh-CN" sz="3200">
                <a:latin typeface="Calibri" panose="020F0502020204030204" pitchFamily="34" charset="0"/>
                <a:ea typeface="楷体" panose="02010609060101010101" pitchFamily="49" charset="-122"/>
              </a:rPr>
              <a:t>backward algorithm</a:t>
            </a:r>
            <a:r>
              <a:rPr lang="zh-CN" altLang="en-US" sz="3200">
                <a:latin typeface="Calibri" panose="020F0502020204030204" pitchFamily="34" charset="0"/>
                <a:ea typeface="楷体" panose="02010609060101010101" pitchFamily="49" charset="-122"/>
              </a:rPr>
              <a:t>）定义后向变量</a:t>
            </a:r>
            <a:r>
              <a:rPr lang="el-GR" altLang="zh-CN" sz="3200">
                <a:latin typeface="Calibri" panose="020F0502020204030204" pitchFamily="34" charset="0"/>
                <a:ea typeface="楷体" panose="02010609060101010101" pitchFamily="49" charset="-122"/>
              </a:rPr>
              <a:t>β</a:t>
            </a:r>
            <a:r>
              <a:rPr lang="en-US" altLang="zh-CN" sz="3200" baseline="-25000">
                <a:latin typeface="Calibri" panose="020F0502020204030204" pitchFamily="34" charset="0"/>
                <a:ea typeface="楷体" panose="02010609060101010101" pitchFamily="49" charset="-122"/>
              </a:rPr>
              <a:t>t</a:t>
            </a:r>
            <a:r>
              <a:rPr lang="en-US" altLang="zh-CN" sz="3200">
                <a:latin typeface="Calibri" panose="020F0502020204030204" pitchFamily="34" charset="0"/>
                <a:ea typeface="楷体" panose="02010609060101010101" pitchFamily="49" charset="-122"/>
              </a:rPr>
              <a:t>(i)</a:t>
            </a: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r>
              <a:rPr lang="zh-CN" altLang="en-US" sz="3200">
                <a:latin typeface="Calibri" panose="020F0502020204030204" pitchFamily="34" charset="0"/>
                <a:ea typeface="楷体" panose="02010609060101010101" pitchFamily="49" charset="-122"/>
              </a:rPr>
              <a:t>即：在</a:t>
            </a:r>
            <a:r>
              <a:rPr lang="en-US" altLang="zh-CN" sz="3200">
                <a:latin typeface="Calibri" panose="020F0502020204030204" pitchFamily="34" charset="0"/>
                <a:ea typeface="楷体" panose="02010609060101010101" pitchFamily="49" charset="-122"/>
              </a:rPr>
              <a:t>t</a:t>
            </a:r>
            <a:r>
              <a:rPr lang="zh-CN" altLang="en-US" sz="3200">
                <a:latin typeface="Calibri" panose="020F0502020204030204" pitchFamily="34" charset="0"/>
                <a:ea typeface="楷体" panose="02010609060101010101" pitchFamily="49" charset="-122"/>
              </a:rPr>
              <a:t>时刻位于状态</a:t>
            </a:r>
            <a:r>
              <a:rPr lang="en-US" altLang="zh-CN" sz="3200">
                <a:latin typeface="Calibri" panose="020F0502020204030204" pitchFamily="34" charset="0"/>
                <a:ea typeface="楷体" panose="02010609060101010101" pitchFamily="49" charset="-122"/>
              </a:rPr>
              <a:t>i</a:t>
            </a:r>
            <a:r>
              <a:rPr lang="zh-CN" altLang="en-US" sz="3200">
                <a:latin typeface="Calibri" panose="020F0502020204030204" pitchFamily="34" charset="0"/>
                <a:ea typeface="楷体" panose="02010609060101010101" pitchFamily="49" charset="-122"/>
              </a:rPr>
              <a:t>时，得到</a:t>
            </a:r>
            <a:r>
              <a:rPr lang="en-US" altLang="zh-CN" sz="3200">
                <a:latin typeface="Calibri" panose="020F0502020204030204" pitchFamily="34" charset="0"/>
                <a:ea typeface="楷体" panose="02010609060101010101" pitchFamily="49" charset="-122"/>
              </a:rPr>
              <a:t>t</a:t>
            </a:r>
            <a:r>
              <a:rPr lang="zh-CN" altLang="en-US" sz="3200">
                <a:latin typeface="Calibri" panose="020F0502020204030204" pitchFamily="34" charset="0"/>
                <a:ea typeface="楷体" panose="02010609060101010101" pitchFamily="49" charset="-122"/>
              </a:rPr>
              <a:t>时刻后的观测的概率</a:t>
            </a: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p:txBody>
      </p:sp>
      <p:graphicFrame>
        <p:nvGraphicFramePr>
          <p:cNvPr id="68611" name="Object 4"/>
          <p:cNvGraphicFramePr>
            <a:graphicFrameLocks noChangeAspect="1"/>
          </p:cNvGraphicFramePr>
          <p:nvPr/>
        </p:nvGraphicFramePr>
        <p:xfrm>
          <a:off x="2627313" y="2565400"/>
          <a:ext cx="4664075" cy="623888"/>
        </p:xfrm>
        <a:graphic>
          <a:graphicData uri="http://schemas.openxmlformats.org/presentationml/2006/ole">
            <mc:AlternateContent xmlns:mc="http://schemas.openxmlformats.org/markup-compatibility/2006">
              <mc:Choice xmlns:v="urn:schemas-microsoft-com:vml" Requires="v">
                <p:oleObj spid="_x0000_s3131" name="" r:id="rId1" imgW="41148000" imgH="5486400" progId="Equation.3">
                  <p:embed/>
                </p:oleObj>
              </mc:Choice>
              <mc:Fallback>
                <p:oleObj name="" r:id="rId1" imgW="41148000" imgH="5486400" progId="Equation.3">
                  <p:embed/>
                  <p:pic>
                    <p:nvPicPr>
                      <p:cNvPr id="0" name="图片 3130"/>
                      <p:cNvPicPr/>
                      <p:nvPr/>
                    </p:nvPicPr>
                    <p:blipFill>
                      <a:blip r:embed="rId2"/>
                      <a:stretch>
                        <a:fillRect/>
                      </a:stretch>
                    </p:blipFill>
                    <p:spPr>
                      <a:xfrm>
                        <a:off x="2627313" y="2565400"/>
                        <a:ext cx="4664075" cy="6238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3">
                                            <p:txEl>
                                              <p:charRg st="41" end="6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txBox="1"/>
          <p:nvPr/>
        </p:nvSpPr>
        <p:spPr>
          <a:xfrm>
            <a:off x="0" y="0"/>
            <a:ext cx="9144000" cy="693738"/>
          </a:xfrm>
          <a:prstGeom prst="rect">
            <a:avLst/>
          </a:prstGeom>
          <a:gradFill rotWithShape="1">
            <a:gsLst>
              <a:gs pos="0">
                <a:srgbClr val="0000FF"/>
              </a:gs>
              <a:gs pos="100000">
                <a:schemeClr val="tx1"/>
              </a:gs>
            </a:gsLst>
            <a:lin ang="18900000" scaled="1"/>
            <a:tileRect/>
          </a:gradFill>
          <a:ln w="9525">
            <a:noFill/>
          </a:ln>
        </p:spPr>
        <p:txBody>
          <a:bodyPr anchor="ctr" anchorCtr="1"/>
          <a:p>
            <a:pPr algn="ctr"/>
            <a:r>
              <a:rPr lang="zh-CN" altLang="en-US" sz="3600">
                <a:solidFill>
                  <a:schemeClr val="bg1"/>
                </a:solidFill>
                <a:latin typeface="Calibri" panose="020F0502020204030204" pitchFamily="34" charset="0"/>
                <a:ea typeface="楷体" panose="02010609060101010101" pitchFamily="49" charset="-122"/>
              </a:rPr>
              <a:t>后向算法</a:t>
            </a:r>
            <a:endParaRPr lang="zh-CN" altLang="en-US" sz="3600">
              <a:solidFill>
                <a:schemeClr val="bg1"/>
              </a:solidFill>
              <a:latin typeface="Calibri" panose="020F0502020204030204" pitchFamily="34" charset="0"/>
              <a:ea typeface="楷体" panose="02010609060101010101" pitchFamily="49" charset="-122"/>
            </a:endParaRPr>
          </a:p>
        </p:txBody>
      </p:sp>
      <p:sp>
        <p:nvSpPr>
          <p:cNvPr id="70658" name="Rectangle 3"/>
          <p:cNvSpPr txBox="1"/>
          <p:nvPr/>
        </p:nvSpPr>
        <p:spPr>
          <a:xfrm>
            <a:off x="468313" y="1125538"/>
            <a:ext cx="8229600" cy="5000625"/>
          </a:xfrm>
          <a:prstGeom prst="rect">
            <a:avLst/>
          </a:prstGeom>
          <a:noFill/>
          <a:ln w="9525">
            <a:noFill/>
          </a:ln>
        </p:spPr>
        <p:txBody>
          <a:bodyPr anchor="t"/>
          <a:p>
            <a:pPr marL="342900" indent="-342900">
              <a:spcBef>
                <a:spcPct val="20000"/>
              </a:spcBef>
              <a:buChar char="•"/>
            </a:pPr>
            <a:r>
              <a:rPr lang="zh-CN" altLang="en-US" sz="3200">
                <a:latin typeface="Calibri" panose="020F0502020204030204" pitchFamily="34" charset="0"/>
                <a:ea typeface="楷体" panose="02010609060101010101" pitchFamily="49" charset="-122"/>
              </a:rPr>
              <a:t>初始化：</a:t>
            </a: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r>
              <a:rPr lang="zh-CN" altLang="en-US" sz="3200">
                <a:latin typeface="Calibri" panose="020F0502020204030204" pitchFamily="34" charset="0"/>
                <a:ea typeface="楷体" panose="02010609060101010101" pitchFamily="49" charset="-122"/>
              </a:rPr>
              <a:t>递归：</a:t>
            </a: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r>
              <a:rPr lang="zh-CN" altLang="en-US" sz="3200">
                <a:latin typeface="Calibri" panose="020F0502020204030204" pitchFamily="34" charset="0"/>
                <a:ea typeface="楷体" panose="02010609060101010101" pitchFamily="49" charset="-122"/>
              </a:rPr>
              <a:t>终止：</a:t>
            </a:r>
            <a:endParaRPr lang="zh-CN" altLang="en-US" sz="3200">
              <a:latin typeface="Calibri" panose="020F0502020204030204" pitchFamily="34" charset="0"/>
              <a:ea typeface="楷体" panose="02010609060101010101" pitchFamily="49" charset="-122"/>
            </a:endParaRPr>
          </a:p>
        </p:txBody>
      </p:sp>
      <p:graphicFrame>
        <p:nvGraphicFramePr>
          <p:cNvPr id="70659" name="Object 4"/>
          <p:cNvGraphicFramePr>
            <a:graphicFrameLocks noChangeAspect="1"/>
          </p:cNvGraphicFramePr>
          <p:nvPr/>
        </p:nvGraphicFramePr>
        <p:xfrm>
          <a:off x="1563688" y="2852738"/>
          <a:ext cx="6999287" cy="1079500"/>
        </p:xfrm>
        <a:graphic>
          <a:graphicData uri="http://schemas.openxmlformats.org/presentationml/2006/ole">
            <mc:AlternateContent xmlns:mc="http://schemas.openxmlformats.org/markup-compatibility/2006">
              <mc:Choice xmlns:v="urn:schemas-microsoft-com:vml" Requires="v">
                <p:oleObj spid="_x0000_s3132" name="" r:id="rId1" imgW="67360800" imgH="10363200" progId="Equation.DSMT4">
                  <p:embed/>
                </p:oleObj>
              </mc:Choice>
              <mc:Fallback>
                <p:oleObj name="" r:id="rId1" imgW="67360800" imgH="10363200" progId="Equation.DSMT4">
                  <p:embed/>
                  <p:pic>
                    <p:nvPicPr>
                      <p:cNvPr id="0" name="图片 3131"/>
                      <p:cNvPicPr/>
                      <p:nvPr/>
                    </p:nvPicPr>
                    <p:blipFill>
                      <a:blip r:embed="rId2"/>
                      <a:stretch>
                        <a:fillRect/>
                      </a:stretch>
                    </p:blipFill>
                    <p:spPr>
                      <a:xfrm>
                        <a:off x="1563688" y="2852738"/>
                        <a:ext cx="6999287" cy="1079500"/>
                      </a:xfrm>
                      <a:prstGeom prst="rect">
                        <a:avLst/>
                      </a:prstGeom>
                      <a:noFill/>
                      <a:ln w="38100">
                        <a:noFill/>
                        <a:miter/>
                      </a:ln>
                    </p:spPr>
                  </p:pic>
                </p:oleObj>
              </mc:Fallback>
            </mc:AlternateContent>
          </a:graphicData>
        </a:graphic>
      </p:graphicFrame>
      <p:graphicFrame>
        <p:nvGraphicFramePr>
          <p:cNvPr id="70660" name="Object 5"/>
          <p:cNvGraphicFramePr>
            <a:graphicFrameLocks noChangeAspect="1"/>
          </p:cNvGraphicFramePr>
          <p:nvPr/>
        </p:nvGraphicFramePr>
        <p:xfrm>
          <a:off x="2700338" y="4508500"/>
          <a:ext cx="2593975" cy="866775"/>
        </p:xfrm>
        <a:graphic>
          <a:graphicData uri="http://schemas.openxmlformats.org/presentationml/2006/ole">
            <mc:AlternateContent xmlns:mc="http://schemas.openxmlformats.org/markup-compatibility/2006">
              <mc:Choice xmlns:v="urn:schemas-microsoft-com:vml" Requires="v">
                <p:oleObj spid="_x0000_s3135" name="" r:id="rId3" imgW="31089600" imgH="10363200" progId="Equation.3">
                  <p:embed/>
                </p:oleObj>
              </mc:Choice>
              <mc:Fallback>
                <p:oleObj name="" r:id="rId3" imgW="31089600" imgH="10363200" progId="Equation.3">
                  <p:embed/>
                  <p:pic>
                    <p:nvPicPr>
                      <p:cNvPr id="0" name="图片 3134"/>
                      <p:cNvPicPr/>
                      <p:nvPr/>
                    </p:nvPicPr>
                    <p:blipFill>
                      <a:blip r:embed="rId4"/>
                      <a:stretch>
                        <a:fillRect/>
                      </a:stretch>
                    </p:blipFill>
                    <p:spPr>
                      <a:xfrm>
                        <a:off x="2700338" y="4508500"/>
                        <a:ext cx="2593975" cy="866775"/>
                      </a:xfrm>
                      <a:prstGeom prst="rect">
                        <a:avLst/>
                      </a:prstGeom>
                      <a:noFill/>
                      <a:ln w="38100">
                        <a:noFill/>
                        <a:miter/>
                      </a:ln>
                    </p:spPr>
                  </p:pic>
                </p:oleObj>
              </mc:Fallback>
            </mc:AlternateContent>
          </a:graphicData>
        </a:graphic>
      </p:graphicFrame>
      <p:graphicFrame>
        <p:nvGraphicFramePr>
          <p:cNvPr id="70661" name="Object 6"/>
          <p:cNvGraphicFramePr>
            <a:graphicFrameLocks noChangeAspect="1"/>
          </p:cNvGraphicFramePr>
          <p:nvPr/>
        </p:nvGraphicFramePr>
        <p:xfrm>
          <a:off x="2690813" y="1557338"/>
          <a:ext cx="2868612" cy="503237"/>
        </p:xfrm>
        <a:graphic>
          <a:graphicData uri="http://schemas.openxmlformats.org/presentationml/2006/ole">
            <mc:AlternateContent xmlns:mc="http://schemas.openxmlformats.org/markup-compatibility/2006">
              <mc:Choice xmlns:v="urn:schemas-microsoft-com:vml" Requires="v">
                <p:oleObj spid="_x0000_s3134" name="" r:id="rId5" imgW="29565600" imgH="5181600" progId="Equation.3">
                  <p:embed/>
                </p:oleObj>
              </mc:Choice>
              <mc:Fallback>
                <p:oleObj name="" r:id="rId5" imgW="29565600" imgH="5181600" progId="Equation.3">
                  <p:embed/>
                  <p:pic>
                    <p:nvPicPr>
                      <p:cNvPr id="0" name="图片 3133"/>
                      <p:cNvPicPr/>
                      <p:nvPr/>
                    </p:nvPicPr>
                    <p:blipFill>
                      <a:blip r:embed="rId6"/>
                      <a:stretch>
                        <a:fillRect/>
                      </a:stretch>
                    </p:blipFill>
                    <p:spPr>
                      <a:xfrm>
                        <a:off x="2690813" y="1557338"/>
                        <a:ext cx="2868612" cy="503237"/>
                      </a:xfrm>
                      <a:prstGeom prst="rect">
                        <a:avLst/>
                      </a:prstGeom>
                      <a:noFill/>
                      <a:ln w="38100">
                        <a:noFill/>
                        <a:miter/>
                      </a:ln>
                    </p:spPr>
                  </p:pic>
                </p:oleObj>
              </mc:Fallback>
            </mc:AlternateContent>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Rectangle 2"/>
          <p:cNvSpPr txBox="1"/>
          <p:nvPr/>
        </p:nvSpPr>
        <p:spPr>
          <a:xfrm>
            <a:off x="0" y="0"/>
            <a:ext cx="9144000" cy="693738"/>
          </a:xfrm>
          <a:prstGeom prst="rect">
            <a:avLst/>
          </a:prstGeom>
          <a:gradFill rotWithShape="1">
            <a:gsLst>
              <a:gs pos="0">
                <a:srgbClr val="0000FF"/>
              </a:gs>
              <a:gs pos="100000">
                <a:schemeClr val="tx1"/>
              </a:gs>
            </a:gsLst>
            <a:lin ang="18900000" scaled="1"/>
            <a:tileRect/>
          </a:gradFill>
          <a:ln w="9525">
            <a:noFill/>
          </a:ln>
        </p:spPr>
        <p:txBody>
          <a:bodyPr anchor="ctr" anchorCtr="1"/>
          <a:p>
            <a:pPr algn="ctr"/>
            <a:r>
              <a:rPr lang="zh-CN" altLang="en-US" sz="3600">
                <a:solidFill>
                  <a:schemeClr val="bg1"/>
                </a:solidFill>
                <a:latin typeface="Calibri" panose="020F0502020204030204" pitchFamily="34" charset="0"/>
                <a:ea typeface="楷体" panose="02010609060101010101" pitchFamily="49" charset="-122"/>
              </a:rPr>
              <a:t>后向算法</a:t>
            </a:r>
            <a:endParaRPr lang="zh-CN" altLang="en-US" sz="3600">
              <a:solidFill>
                <a:schemeClr val="bg1"/>
              </a:solidFill>
              <a:latin typeface="Calibri" panose="020F0502020204030204" pitchFamily="34" charset="0"/>
              <a:ea typeface="楷体" panose="02010609060101010101" pitchFamily="49" charset="-122"/>
            </a:endParaRPr>
          </a:p>
        </p:txBody>
      </p:sp>
      <p:sp>
        <p:nvSpPr>
          <p:cNvPr id="70659" name="Rectangle 3"/>
          <p:cNvSpPr txBox="1"/>
          <p:nvPr/>
        </p:nvSpPr>
        <p:spPr>
          <a:xfrm>
            <a:off x="468313" y="1125538"/>
            <a:ext cx="8229600" cy="5000625"/>
          </a:xfrm>
          <a:prstGeom prst="rect">
            <a:avLst/>
          </a:prstGeom>
          <a:noFill/>
          <a:ln w="9525">
            <a:noFill/>
          </a:ln>
        </p:spPr>
        <p:txBody>
          <a:bodyPr anchor="t"/>
          <a:p>
            <a:pPr marL="342900" indent="-342900">
              <a:spcBef>
                <a:spcPct val="20000"/>
              </a:spcBef>
              <a:buChar char="•"/>
            </a:pPr>
            <a:r>
              <a:rPr lang="zh-CN" altLang="en-US" sz="3200">
                <a:latin typeface="Calibri" panose="020F0502020204030204" pitchFamily="34" charset="0"/>
                <a:ea typeface="楷体" panose="02010609060101010101" pitchFamily="49" charset="-122"/>
              </a:rPr>
              <a:t>前向算法和后向算法结合：</a:t>
            </a: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r>
              <a:rPr lang="zh-CN" altLang="en-US" sz="3200">
                <a:latin typeface="Calibri" panose="020F0502020204030204" pitchFamily="34" charset="0"/>
                <a:ea typeface="楷体" panose="02010609060101010101" pitchFamily="49" charset="-122"/>
              </a:rPr>
              <a:t>因此：</a:t>
            </a:r>
            <a:endParaRPr lang="zh-CN" altLang="en-US" sz="3200">
              <a:latin typeface="Calibri" panose="020F0502020204030204" pitchFamily="34" charset="0"/>
              <a:ea typeface="楷体" panose="02010609060101010101" pitchFamily="49" charset="-122"/>
            </a:endParaRPr>
          </a:p>
        </p:txBody>
      </p:sp>
      <p:graphicFrame>
        <p:nvGraphicFramePr>
          <p:cNvPr id="70660" name="Object 4"/>
          <p:cNvGraphicFramePr>
            <a:graphicFrameLocks noChangeAspect="1"/>
          </p:cNvGraphicFramePr>
          <p:nvPr/>
        </p:nvGraphicFramePr>
        <p:xfrm>
          <a:off x="1692275" y="5084763"/>
          <a:ext cx="4400550" cy="866775"/>
        </p:xfrm>
        <a:graphic>
          <a:graphicData uri="http://schemas.openxmlformats.org/presentationml/2006/ole">
            <mc:AlternateContent xmlns:mc="http://schemas.openxmlformats.org/markup-compatibility/2006">
              <mc:Choice xmlns:v="urn:schemas-microsoft-com:vml" Requires="v">
                <p:oleObj spid="_x0000_s3136" name="" r:id="rId1" imgW="52730400" imgH="10363200" progId="Equation.3">
                  <p:embed/>
                </p:oleObj>
              </mc:Choice>
              <mc:Fallback>
                <p:oleObj name="" r:id="rId1" imgW="52730400" imgH="10363200" progId="Equation.3">
                  <p:embed/>
                  <p:pic>
                    <p:nvPicPr>
                      <p:cNvPr id="0" name="图片 3135"/>
                      <p:cNvPicPr/>
                      <p:nvPr/>
                    </p:nvPicPr>
                    <p:blipFill>
                      <a:blip r:embed="rId2"/>
                      <a:stretch>
                        <a:fillRect/>
                      </a:stretch>
                    </p:blipFill>
                    <p:spPr>
                      <a:xfrm>
                        <a:off x="1692275" y="5084763"/>
                        <a:ext cx="4400550" cy="866775"/>
                      </a:xfrm>
                      <a:prstGeom prst="rect">
                        <a:avLst/>
                      </a:prstGeom>
                      <a:noFill/>
                      <a:ln w="38100">
                        <a:noFill/>
                        <a:miter/>
                      </a:ln>
                    </p:spPr>
                  </p:pic>
                </p:oleObj>
              </mc:Fallback>
            </mc:AlternateContent>
          </a:graphicData>
        </a:graphic>
      </p:graphicFrame>
      <p:graphicFrame>
        <p:nvGraphicFramePr>
          <p:cNvPr id="70661" name="Object 5"/>
          <p:cNvGraphicFramePr>
            <a:graphicFrameLocks noChangeAspect="1"/>
          </p:cNvGraphicFramePr>
          <p:nvPr/>
        </p:nvGraphicFramePr>
        <p:xfrm>
          <a:off x="250825" y="2276475"/>
          <a:ext cx="8623300" cy="2293938"/>
        </p:xfrm>
        <a:graphic>
          <a:graphicData uri="http://schemas.openxmlformats.org/presentationml/2006/ole">
            <mc:AlternateContent xmlns:mc="http://schemas.openxmlformats.org/markup-compatibility/2006">
              <mc:Choice xmlns:v="urn:schemas-microsoft-com:vml" Requires="v">
                <p:oleObj spid="_x0000_s3133" name="" r:id="rId3" imgW="103327200" imgH="27432000" progId="Equation.3">
                  <p:embed/>
                </p:oleObj>
              </mc:Choice>
              <mc:Fallback>
                <p:oleObj name="" r:id="rId3" imgW="103327200" imgH="27432000" progId="Equation.3">
                  <p:embed/>
                  <p:pic>
                    <p:nvPicPr>
                      <p:cNvPr id="0" name="图片 3132"/>
                      <p:cNvPicPr/>
                      <p:nvPr/>
                    </p:nvPicPr>
                    <p:blipFill>
                      <a:blip r:embed="rId4"/>
                      <a:stretch>
                        <a:fillRect/>
                      </a:stretch>
                    </p:blipFill>
                    <p:spPr>
                      <a:xfrm>
                        <a:off x="250825" y="2276475"/>
                        <a:ext cx="8623300" cy="22939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charRg st="18" end="2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3"/>
          <p:cNvSpPr txBox="1">
            <a:spLocks noChangeArrowheads="1"/>
          </p:cNvSpPr>
          <p:nvPr/>
        </p:nvSpPr>
        <p:spPr bwMode="auto">
          <a:xfrm>
            <a:off x="179512" y="1484784"/>
            <a:ext cx="8785225" cy="2707005"/>
          </a:xfrm>
          <a:prstGeom prst="rect">
            <a:avLst/>
          </a:prstGeom>
          <a:solidFill>
            <a:schemeClr val="bg1"/>
          </a:solidFill>
          <a:ln w="9525">
            <a:noFill/>
            <a:miter lim="800000"/>
          </a:ln>
        </p:spPr>
        <p:txBody>
          <a:bodyPr>
            <a:spAutoFit/>
          </a:bodyPr>
          <a:lstStyle/>
          <a:p>
            <a:pPr>
              <a:spcBef>
                <a:spcPct val="50000"/>
              </a:spcBef>
              <a:buFont typeface="Wingdings" panose="05000000000000000000" pitchFamily="2" charset="2"/>
              <a:buChar char="u"/>
              <a:defRPr/>
            </a:pPr>
            <a:r>
              <a:rPr lang="zh-CN" altLang="en-US" sz="3200" b="1" dirty="0">
                <a:latin typeface="黑体" panose="02010609060101010101" pitchFamily="2" charset="-122"/>
                <a:ea typeface="黑体" panose="02010609060101010101" pitchFamily="2" charset="-122"/>
              </a:rPr>
              <a:t>形态分析的一般方法</a:t>
            </a:r>
            <a:endParaRPr lang="zh-CN" altLang="en-US" sz="3200" b="1" dirty="0">
              <a:latin typeface="黑体" panose="02010609060101010101" pitchFamily="2" charset="-122"/>
              <a:ea typeface="黑体" panose="02010609060101010101" pitchFamily="2" charset="-122"/>
            </a:endParaRPr>
          </a:p>
          <a:p>
            <a:pPr marL="711200" indent="-711200">
              <a:lnSpc>
                <a:spcPct val="120000"/>
              </a:lnSpc>
              <a:spcBef>
                <a:spcPct val="30000"/>
              </a:spcBef>
              <a:buFont typeface="Wingdings" panose="05000000000000000000" pitchFamily="2" charset="2"/>
              <a:buNone/>
              <a:defRPr/>
            </a:pPr>
            <a:r>
              <a:rPr lang="zh-CN" altLang="en-US" sz="2000" b="1" dirty="0">
                <a:latin typeface="华文宋体" panose="02010600040101010101" charset="-122"/>
                <a:ea typeface="华文宋体" panose="02010600040101010101" charset="-122"/>
                <a:cs typeface="华文宋体" panose="02010600040101010101" charset="-122"/>
              </a:rPr>
              <a:t>   </a:t>
            </a:r>
            <a:r>
              <a:rPr lang="en-US" altLang="zh-CN" sz="2000" b="1" dirty="0">
                <a:latin typeface="华文宋体" panose="02010600040101010101" charset="-122"/>
                <a:ea typeface="华文宋体" panose="02010600040101010101" charset="-122"/>
                <a:cs typeface="华文宋体" panose="02010600040101010101" charset="-122"/>
                <a:sym typeface="Symbol" panose="05050102010706020507" pitchFamily="18" charset="2"/>
              </a:rPr>
              <a:t>1) </a:t>
            </a:r>
            <a:r>
              <a:rPr lang="zh-CN" altLang="en-US" sz="2000" b="1" dirty="0">
                <a:latin typeface="华文宋体" panose="02010600040101010101" charset="-122"/>
                <a:ea typeface="华文宋体" panose="02010600040101010101" charset="-122"/>
                <a:cs typeface="华文宋体" panose="02010600040101010101" charset="-122"/>
                <a:sym typeface="Symbol" panose="05050102010706020507" pitchFamily="18" charset="2"/>
              </a:rPr>
              <a:t>查词典，如果词典中有该词，直接确定该词的原形；</a:t>
            </a:r>
            <a:endParaRPr lang="zh-CN" altLang="en-US" sz="2000" b="1" dirty="0">
              <a:latin typeface="华文宋体" panose="02010600040101010101" charset="-122"/>
              <a:ea typeface="华文宋体" panose="02010600040101010101" charset="-122"/>
              <a:cs typeface="华文宋体" panose="02010600040101010101" charset="-122"/>
              <a:sym typeface="Symbol" panose="05050102010706020507" pitchFamily="18" charset="2"/>
            </a:endParaRPr>
          </a:p>
          <a:p>
            <a:pPr marL="711200" indent="-711200">
              <a:lnSpc>
                <a:spcPct val="120000"/>
              </a:lnSpc>
              <a:spcBef>
                <a:spcPct val="30000"/>
              </a:spcBef>
              <a:buFont typeface="Wingdings" panose="05000000000000000000" pitchFamily="2" charset="2"/>
              <a:buNone/>
              <a:defRPr/>
            </a:pPr>
            <a:r>
              <a:rPr lang="zh-CN" altLang="en-US" sz="2000" b="1" dirty="0">
                <a:latin typeface="华文宋体" panose="02010600040101010101" charset="-122"/>
                <a:ea typeface="华文宋体" panose="02010600040101010101" charset="-122"/>
                <a:cs typeface="华文宋体" panose="02010600040101010101" charset="-122"/>
                <a:sym typeface="Symbol" panose="05050102010706020507" pitchFamily="18" charset="2"/>
              </a:rPr>
              <a:t>   2) 根据不同情况查找相应规则对单词进行还原处理，如果还原后在词典中找到该词，则得到该词的原形；如果找不到相应变换规则或者变换后词典中仍查不到该词，则作为未登录词处理；</a:t>
            </a:r>
            <a:endParaRPr lang="zh-CN" altLang="en-US" sz="2000" b="1" dirty="0">
              <a:latin typeface="华文宋体" panose="02010600040101010101" charset="-122"/>
              <a:ea typeface="华文宋体" panose="02010600040101010101" charset="-122"/>
              <a:cs typeface="华文宋体" panose="02010600040101010101" charset="-122"/>
              <a:sym typeface="Symbol" panose="05050102010706020507" pitchFamily="18" charset="2"/>
            </a:endParaRPr>
          </a:p>
          <a:p>
            <a:pPr marL="711200" indent="-711200">
              <a:lnSpc>
                <a:spcPct val="120000"/>
              </a:lnSpc>
              <a:spcBef>
                <a:spcPct val="30000"/>
              </a:spcBef>
              <a:buFont typeface="Wingdings" panose="05000000000000000000" pitchFamily="2" charset="2"/>
              <a:buNone/>
              <a:defRPr/>
            </a:pPr>
            <a:r>
              <a:rPr lang="zh-CN" altLang="en-US" sz="2000" b="1" dirty="0">
                <a:latin typeface="华文宋体" panose="02010600040101010101" charset="-122"/>
                <a:ea typeface="华文宋体" panose="02010600040101010101" charset="-122"/>
                <a:cs typeface="华文宋体" panose="02010600040101010101" charset="-122"/>
                <a:sym typeface="Symbol" panose="05050102010706020507" pitchFamily="18" charset="2"/>
              </a:rPr>
              <a:t>   3) 进入未登录词处理模块。</a:t>
            </a:r>
            <a:endParaRPr lang="zh-CN" altLang="en-US" sz="2000" b="1" dirty="0">
              <a:latin typeface="华文宋体" panose="02010600040101010101" charset="-122"/>
              <a:ea typeface="华文宋体" panose="02010600040101010101" charset="-122"/>
              <a:cs typeface="华文宋体" panose="02010600040101010101" charset="-122"/>
              <a:sym typeface="Symbol" panose="05050102010706020507" pitchFamily="18"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Rectangle 2"/>
          <p:cNvSpPr>
            <a:spLocks noGrp="1"/>
          </p:cNvSpPr>
          <p:nvPr>
            <p:ph type="title"/>
          </p:nvPr>
        </p:nvSpPr>
        <p:spPr/>
        <p:txBody>
          <a:bodyPr wrap="square" lIns="91440" tIns="45720" rIns="91440" bIns="45720" anchor="ctr"/>
          <a:p>
            <a:pPr eaLnBrk="1" hangingPunct="1"/>
            <a:r>
              <a:rPr lang="zh-CN" altLang="en-US" sz="3600"/>
              <a:t>Problem 2: 解码</a:t>
            </a:r>
            <a:endParaRPr lang="zh-CN" altLang="en-US" sz="3600"/>
          </a:p>
        </p:txBody>
      </p:sp>
      <p:sp>
        <p:nvSpPr>
          <p:cNvPr id="72707" name="Rectangle 3"/>
          <p:cNvSpPr>
            <a:spLocks noGrp="1"/>
          </p:cNvSpPr>
          <p:nvPr>
            <p:ph type="body"/>
          </p:nvPr>
        </p:nvSpPr>
        <p:spPr/>
        <p:txBody>
          <a:bodyPr wrap="square" lIns="91440" tIns="45720" rIns="91440" bIns="45720" anchor="t"/>
          <a:p>
            <a:pPr eaLnBrk="1" hangingPunct="1"/>
            <a:r>
              <a:rPr lang="zh-CN" altLang="en-US" b="1">
                <a:solidFill>
                  <a:srgbClr val="FF0000"/>
                </a:solidFill>
                <a:sym typeface="Arial" panose="020B0604020202020204" pitchFamily="34" charset="0"/>
              </a:rPr>
              <a:t>问题：</a:t>
            </a:r>
            <a:r>
              <a:rPr lang="zh-CN" altLang="en-US"/>
              <a:t>给定观测序列</a:t>
            </a:r>
            <a:r>
              <a:rPr lang="zh-CN" altLang="en-US" i="1">
                <a:solidFill>
                  <a:srgbClr val="FF0000"/>
                </a:solidFill>
              </a:rPr>
              <a:t>O</a:t>
            </a:r>
            <a:r>
              <a:rPr lang="zh-CN" altLang="en-US">
                <a:solidFill>
                  <a:srgbClr val="FF0000"/>
                </a:solidFill>
              </a:rPr>
              <a:t>=(o</a:t>
            </a:r>
            <a:r>
              <a:rPr lang="zh-CN" altLang="en-US" baseline="-25000">
                <a:solidFill>
                  <a:srgbClr val="FF0000"/>
                </a:solidFill>
              </a:rPr>
              <a:t>1</a:t>
            </a:r>
            <a:r>
              <a:rPr lang="zh-CN" altLang="en-US">
                <a:solidFill>
                  <a:srgbClr val="FF0000"/>
                </a:solidFill>
              </a:rPr>
              <a:t>o</a:t>
            </a:r>
            <a:r>
              <a:rPr lang="zh-CN" altLang="en-US" baseline="-25000">
                <a:solidFill>
                  <a:srgbClr val="FF0000"/>
                </a:solidFill>
                <a:sym typeface="Arial" panose="020B0604020202020204" pitchFamily="34" charset="0"/>
              </a:rPr>
              <a:t>2</a:t>
            </a:r>
            <a:r>
              <a:rPr lang="zh-CN" altLang="en-US">
                <a:solidFill>
                  <a:srgbClr val="FF0000"/>
                </a:solidFill>
              </a:rPr>
              <a:t>…o</a:t>
            </a:r>
            <a:r>
              <a:rPr lang="zh-CN" altLang="en-US" baseline="-25000">
                <a:solidFill>
                  <a:srgbClr val="FF0000"/>
                </a:solidFill>
                <a:sym typeface="Arial" panose="020B0604020202020204" pitchFamily="34" charset="0"/>
              </a:rPr>
              <a:t>T</a:t>
            </a:r>
            <a:r>
              <a:rPr lang="zh-CN" altLang="en-US">
                <a:solidFill>
                  <a:srgbClr val="FF0000"/>
                </a:solidFill>
              </a:rPr>
              <a:t>)</a:t>
            </a:r>
            <a:r>
              <a:rPr lang="zh-CN" altLang="en-US"/>
              <a:t>，以及HMM 模型参数</a:t>
            </a:r>
            <a:r>
              <a:rPr lang="el-GR" altLang="zh-CN">
                <a:solidFill>
                  <a:srgbClr val="FF0000"/>
                </a:solidFill>
              </a:rPr>
              <a:t>λ</a:t>
            </a:r>
            <a:r>
              <a:rPr lang="zh-CN" altLang="en-US">
                <a:solidFill>
                  <a:srgbClr val="FF0000"/>
                </a:solidFill>
              </a:rPr>
              <a:t>= (A,B)</a:t>
            </a:r>
            <a:r>
              <a:rPr lang="zh-CN" altLang="en-US"/>
              <a:t>，计算其对应的最可能的状态序列</a:t>
            </a:r>
            <a:r>
              <a:rPr lang="zh-CN" altLang="en-US" i="1">
                <a:solidFill>
                  <a:srgbClr val="CC0000"/>
                </a:solidFill>
              </a:rPr>
              <a:t>Q</a:t>
            </a:r>
            <a:r>
              <a:rPr lang="zh-CN" altLang="en-US">
                <a:solidFill>
                  <a:srgbClr val="CC0000"/>
                </a:solidFill>
              </a:rPr>
              <a:t>=(</a:t>
            </a:r>
            <a:r>
              <a:rPr lang="zh-CN" altLang="en-US">
                <a:solidFill>
                  <a:srgbClr val="FF0000"/>
                </a:solidFill>
              </a:rPr>
              <a:t>q</a:t>
            </a:r>
            <a:r>
              <a:rPr lang="zh-CN" altLang="en-US" baseline="-25000">
                <a:solidFill>
                  <a:srgbClr val="FF0000"/>
                </a:solidFill>
                <a:sym typeface="Arial" panose="020B0604020202020204" pitchFamily="34" charset="0"/>
              </a:rPr>
              <a:t>1</a:t>
            </a:r>
            <a:r>
              <a:rPr lang="zh-CN" altLang="en-US">
                <a:solidFill>
                  <a:srgbClr val="FF0000"/>
                </a:solidFill>
              </a:rPr>
              <a:t>q</a:t>
            </a:r>
            <a:r>
              <a:rPr lang="zh-CN" altLang="en-US" baseline="-25000">
                <a:solidFill>
                  <a:srgbClr val="FF0000"/>
                </a:solidFill>
                <a:sym typeface="Arial" panose="020B0604020202020204" pitchFamily="34" charset="0"/>
              </a:rPr>
              <a:t>2</a:t>
            </a:r>
            <a:r>
              <a:rPr lang="zh-CN" altLang="en-US">
                <a:solidFill>
                  <a:srgbClr val="FF0000"/>
                </a:solidFill>
              </a:rPr>
              <a:t>…q</a:t>
            </a:r>
            <a:r>
              <a:rPr lang="zh-CN" altLang="en-US" baseline="-25000">
                <a:solidFill>
                  <a:srgbClr val="FF0000"/>
                </a:solidFill>
                <a:sym typeface="Arial" panose="020B0604020202020204" pitchFamily="34" charset="0"/>
              </a:rPr>
              <a:t>T</a:t>
            </a:r>
            <a:r>
              <a:rPr lang="zh-CN" altLang="en-US">
                <a:solidFill>
                  <a:srgbClr val="FF0000"/>
                </a:solidFill>
              </a:rPr>
              <a:t>) </a:t>
            </a:r>
            <a:r>
              <a:rPr lang="zh-CN" altLang="en-US"/>
              <a:t>(i.e., 能最好的解释观测)</a:t>
            </a:r>
            <a:endParaRPr lang="zh-CN" altLang="en-US"/>
          </a:p>
          <a:p>
            <a:pPr eaLnBrk="1" hangingPunct="1"/>
            <a:r>
              <a:rPr lang="zh-CN" altLang="en-US"/>
              <a:t>例：已知</a:t>
            </a:r>
            <a:r>
              <a:rPr lang="en-US" altLang="zh-CN"/>
              <a:t>Ice cream</a:t>
            </a:r>
            <a:r>
              <a:rPr lang="zh-CN" altLang="en-US"/>
              <a:t>观测序列3</a:t>
            </a:r>
            <a:r>
              <a:rPr lang="en-US" altLang="zh-CN"/>
              <a:t>-</a:t>
            </a:r>
            <a:r>
              <a:rPr lang="zh-CN" altLang="en-US"/>
              <a:t>1</a:t>
            </a:r>
            <a:r>
              <a:rPr lang="en-US" altLang="zh-CN"/>
              <a:t>-</a:t>
            </a:r>
            <a:r>
              <a:rPr lang="zh-CN" altLang="en-US"/>
              <a:t>3，以及HMM</a:t>
            </a:r>
            <a:endParaRPr lang="en-US" altLang="zh-CN"/>
          </a:p>
          <a:p>
            <a:pPr eaLnBrk="1" hangingPunct="1"/>
            <a:r>
              <a:rPr lang="zh-CN" altLang="en-US"/>
              <a:t>解码的任务：</a:t>
            </a:r>
            <a:endParaRPr lang="zh-CN" altLang="en-US"/>
          </a:p>
          <a:p>
            <a:pPr lvl="1" eaLnBrk="1" hangingPunct="1"/>
            <a:r>
              <a:rPr lang="zh-CN" altLang="en-US"/>
              <a:t>找到</a:t>
            </a:r>
            <a:r>
              <a:rPr lang="zh-CN" altLang="en-US">
                <a:sym typeface="Arial" panose="020B0604020202020204" pitchFamily="34" charset="0"/>
              </a:rPr>
              <a:t>观测序列3</a:t>
            </a:r>
            <a:r>
              <a:rPr lang="en-US" altLang="zh-CN">
                <a:sym typeface="Arial" panose="020B0604020202020204" pitchFamily="34" charset="0"/>
              </a:rPr>
              <a:t>-</a:t>
            </a:r>
            <a:r>
              <a:rPr lang="zh-CN" altLang="en-US">
                <a:sym typeface="Arial" panose="020B0604020202020204" pitchFamily="34" charset="0"/>
              </a:rPr>
              <a:t>1</a:t>
            </a:r>
            <a:r>
              <a:rPr lang="en-US" altLang="zh-CN">
                <a:sym typeface="Arial" panose="020B0604020202020204" pitchFamily="34" charset="0"/>
              </a:rPr>
              <a:t>-</a:t>
            </a:r>
            <a:r>
              <a:rPr lang="zh-CN" altLang="en-US">
                <a:sym typeface="Arial" panose="020B0604020202020204" pitchFamily="34" charset="0"/>
              </a:rPr>
              <a:t>3</a:t>
            </a:r>
            <a:r>
              <a:rPr lang="zh-CN" altLang="en-US"/>
              <a:t>背后最可能的天气状态序列（</a:t>
            </a:r>
            <a:r>
              <a:rPr lang="en-US" altLang="zh-CN"/>
              <a:t>H-C-H? H</a:t>
            </a:r>
            <a:r>
              <a:rPr lang="en-US" altLang="zh-CN">
                <a:sym typeface="Arial" panose="020B0604020202020204" pitchFamily="34" charset="0"/>
              </a:rPr>
              <a:t>-</a:t>
            </a:r>
            <a:r>
              <a:rPr lang="en-US" altLang="zh-CN"/>
              <a:t>H</a:t>
            </a:r>
            <a:r>
              <a:rPr lang="en-US" altLang="zh-CN">
                <a:sym typeface="Arial" panose="020B0604020202020204" pitchFamily="34" charset="0"/>
              </a:rPr>
              <a:t>-</a:t>
            </a:r>
            <a:r>
              <a:rPr lang="en-US" altLang="zh-CN"/>
              <a:t>C?</a:t>
            </a:r>
            <a:r>
              <a:rPr lang="zh-CN" altLang="en-US"/>
              <a:t>）</a:t>
            </a:r>
            <a:endParaRPr lang="en-US" altLang="zh-CN"/>
          </a:p>
          <a:p>
            <a:pPr lvl="1"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xEl>
                                              <p:charRg st="112" end="11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07">
                                            <p:txEl>
                                              <p:charRg st="119" end="14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2"/>
          <p:cNvSpPr>
            <a:spLocks noGrp="1"/>
          </p:cNvSpPr>
          <p:nvPr>
            <p:ph type="title"/>
          </p:nvPr>
        </p:nvSpPr>
        <p:spPr/>
        <p:txBody>
          <a:bodyPr wrap="square" lIns="91440" tIns="45720" rIns="91440" bIns="45720" anchor="ctr"/>
          <a:p>
            <a:pPr eaLnBrk="1" hangingPunct="1"/>
            <a:r>
              <a:rPr lang="zh-CN" altLang="en-US" sz="3600"/>
              <a:t>解码</a:t>
            </a:r>
            <a:endParaRPr lang="zh-CN" altLang="en-US" sz="3600"/>
          </a:p>
        </p:txBody>
      </p:sp>
      <p:sp>
        <p:nvSpPr>
          <p:cNvPr id="73731" name="Rectangle 3"/>
          <p:cNvSpPr>
            <a:spLocks noGrp="1"/>
          </p:cNvSpPr>
          <p:nvPr>
            <p:ph type="body"/>
          </p:nvPr>
        </p:nvSpPr>
        <p:spPr/>
        <p:txBody>
          <a:bodyPr wrap="square" lIns="91440" tIns="45720" rIns="91440" bIns="45720" anchor="t"/>
          <a:p>
            <a:pPr eaLnBrk="1" hangingPunct="1">
              <a:lnSpc>
                <a:spcPct val="80000"/>
              </a:lnSpc>
            </a:pPr>
            <a:r>
              <a:rPr lang="zh-CN" altLang="en-US"/>
              <a:t>一种可能：</a:t>
            </a:r>
            <a:endParaRPr lang="zh-CN" altLang="en-US"/>
          </a:p>
          <a:p>
            <a:pPr lvl="1" eaLnBrk="1" hangingPunct="1">
              <a:lnSpc>
                <a:spcPct val="80000"/>
              </a:lnSpc>
            </a:pPr>
            <a:r>
              <a:rPr lang="zh-CN" altLang="en-US"/>
              <a:t>对于一个观测序列 O</a:t>
            </a:r>
            <a:endParaRPr lang="zh-CN" altLang="en-US"/>
          </a:p>
          <a:p>
            <a:pPr lvl="2" eaLnBrk="1" hangingPunct="1">
              <a:lnSpc>
                <a:spcPct val="80000"/>
              </a:lnSpc>
            </a:pPr>
            <a:r>
              <a:rPr lang="en-US" altLang="zh-CN"/>
              <a:t>E.g., </a:t>
            </a:r>
            <a:r>
              <a:rPr lang="zh-CN" altLang="en-US"/>
              <a:t>3</a:t>
            </a:r>
            <a:r>
              <a:rPr lang="en-US" altLang="zh-CN"/>
              <a:t>-</a:t>
            </a:r>
            <a:r>
              <a:rPr lang="zh-CN" altLang="en-US"/>
              <a:t>1</a:t>
            </a:r>
            <a:r>
              <a:rPr lang="en-US" altLang="zh-CN"/>
              <a:t>-</a:t>
            </a:r>
            <a:r>
              <a:rPr lang="zh-CN" altLang="en-US"/>
              <a:t>3 </a:t>
            </a:r>
            <a:endParaRPr lang="zh-CN" altLang="en-US"/>
          </a:p>
          <a:p>
            <a:pPr lvl="1" eaLnBrk="1" hangingPunct="1">
              <a:lnSpc>
                <a:spcPct val="80000"/>
              </a:lnSpc>
            </a:pPr>
            <a:r>
              <a:rPr lang="zh-CN" altLang="en-US"/>
              <a:t>计算P(Q|O)</a:t>
            </a:r>
            <a:endParaRPr lang="en-US" altLang="zh-CN"/>
          </a:p>
          <a:p>
            <a:pPr lvl="2" eaLnBrk="1" hangingPunct="1">
              <a:lnSpc>
                <a:spcPct val="80000"/>
              </a:lnSpc>
            </a:pPr>
            <a:r>
              <a:rPr lang="en-US" altLang="zh-CN"/>
              <a:t>E.g., </a:t>
            </a:r>
            <a:r>
              <a:rPr lang="zh-CN" altLang="en-US"/>
              <a:t>P(</a:t>
            </a:r>
            <a:r>
              <a:rPr lang="en-US" altLang="zh-CN"/>
              <a:t>HHH</a:t>
            </a:r>
            <a:r>
              <a:rPr lang="zh-CN" altLang="en-US"/>
              <a:t>|</a:t>
            </a:r>
            <a:r>
              <a:rPr lang="en-US" altLang="zh-CN"/>
              <a:t>313</a:t>
            </a:r>
            <a:r>
              <a:rPr lang="zh-CN" altLang="en-US"/>
              <a:t>)</a:t>
            </a:r>
            <a:r>
              <a:rPr lang="en-US" altLang="zh-CN"/>
              <a:t>, </a:t>
            </a:r>
            <a:r>
              <a:rPr lang="zh-CN" altLang="en-US"/>
              <a:t>P(</a:t>
            </a:r>
            <a:r>
              <a:rPr lang="en-US" altLang="zh-CN"/>
              <a:t>HHC</a:t>
            </a:r>
            <a:r>
              <a:rPr lang="zh-CN" altLang="en-US"/>
              <a:t>|</a:t>
            </a:r>
            <a:r>
              <a:rPr lang="en-US" altLang="zh-CN"/>
              <a:t>313</a:t>
            </a:r>
            <a:r>
              <a:rPr lang="zh-CN" altLang="en-US"/>
              <a:t>)</a:t>
            </a:r>
            <a:r>
              <a:rPr lang="en-US" altLang="zh-CN"/>
              <a:t>, … </a:t>
            </a:r>
            <a:endParaRPr lang="zh-CN" altLang="en-US"/>
          </a:p>
          <a:p>
            <a:pPr lvl="1" eaLnBrk="1" hangingPunct="1">
              <a:lnSpc>
                <a:spcPct val="80000"/>
              </a:lnSpc>
            </a:pPr>
            <a:r>
              <a:rPr lang="zh-CN" altLang="en-US"/>
              <a:t>从中选取一个概率最大值对应的状态序列 	</a:t>
            </a:r>
            <a:endParaRPr lang="zh-CN" altLang="en-US"/>
          </a:p>
          <a:p>
            <a:pPr eaLnBrk="1" hangingPunct="1">
              <a:lnSpc>
                <a:spcPct val="80000"/>
              </a:lnSpc>
            </a:pPr>
            <a:r>
              <a:rPr lang="zh-CN" altLang="en-US"/>
              <a:t>Why not?</a:t>
            </a:r>
            <a:endParaRPr lang="zh-CN" altLang="en-US"/>
          </a:p>
          <a:p>
            <a:pPr lvl="1" eaLnBrk="1" hangingPunct="1">
              <a:lnSpc>
                <a:spcPct val="80000"/>
              </a:lnSpc>
            </a:pPr>
            <a:r>
              <a:rPr lang="zh-CN" altLang="en-US"/>
              <a:t>N</a:t>
            </a:r>
            <a:r>
              <a:rPr lang="zh-CN" altLang="en-US" baseline="30000"/>
              <a:t>T</a:t>
            </a:r>
            <a:endParaRPr lang="zh-CN" altLang="en-US" baseline="30000"/>
          </a:p>
          <a:p>
            <a:pPr eaLnBrk="1" hangingPunct="1">
              <a:lnSpc>
                <a:spcPct val="80000"/>
              </a:lnSpc>
            </a:pPr>
            <a:r>
              <a:rPr lang="zh-CN" altLang="en-US"/>
              <a:t>一个更高效的方法：</a:t>
            </a:r>
            <a:r>
              <a:rPr lang="en-US" altLang="zh-CN"/>
              <a:t>t</a:t>
            </a:r>
            <a:r>
              <a:rPr lang="zh-CN" altLang="en-US"/>
              <a:t>he Viterbi algorithm</a:t>
            </a:r>
            <a:endParaRPr lang="zh-CN" altLang="en-US"/>
          </a:p>
          <a:p>
            <a:pPr lvl="2" eaLnBrk="1" hangingPunct="1">
              <a:lnSpc>
                <a:spcPct val="80000"/>
              </a:lnSpc>
            </a:pPr>
            <a:r>
              <a:rPr lang="zh-CN" altLang="en-US" sz="2500"/>
              <a:t>也是一个线性规划算法</a:t>
            </a:r>
            <a:endParaRPr lang="zh-CN" altLang="en-US" sz="2500"/>
          </a:p>
          <a:p>
            <a:pPr lvl="2" eaLnBrk="1" hangingPunct="1">
              <a:lnSpc>
                <a:spcPct val="80000"/>
              </a:lnSpc>
            </a:pPr>
            <a:r>
              <a:rPr lang="zh-CN" altLang="en-US" sz="2500"/>
              <a:t>使用同the Forward algorithm类似的格栅</a:t>
            </a:r>
            <a:endParaRPr lang="zh-CN" altLang="en-US" sz="2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charRg st="93" end="10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charRg st="102" end="10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charRg st="105" end="13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charRg st="136" end="14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31">
                                            <p:txEl>
                                              <p:charRg st="147" end="17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2"/>
          <p:cNvSpPr>
            <a:spLocks noGrp="1"/>
          </p:cNvSpPr>
          <p:nvPr>
            <p:ph type="title"/>
          </p:nvPr>
        </p:nvSpPr>
        <p:spPr/>
        <p:txBody>
          <a:bodyPr wrap="square" lIns="91440" tIns="45720" rIns="91440" bIns="45720" anchor="ctr"/>
          <a:p>
            <a:pPr eaLnBrk="1" hangingPunct="1"/>
            <a:r>
              <a:rPr lang="zh-CN" altLang="en-US" sz="3600"/>
              <a:t>Viterbi 算法：基本思路</a:t>
            </a:r>
            <a:endParaRPr lang="zh-CN" altLang="en-US" sz="3600"/>
          </a:p>
        </p:txBody>
      </p:sp>
      <p:sp>
        <p:nvSpPr>
          <p:cNvPr id="74755" name="Rectangle 3"/>
          <p:cNvSpPr>
            <a:spLocks noGrp="1"/>
          </p:cNvSpPr>
          <p:nvPr>
            <p:ph type="body" sz="half"/>
          </p:nvPr>
        </p:nvSpPr>
        <p:spPr>
          <a:xfrm>
            <a:off x="457200" y="1127125"/>
            <a:ext cx="8220075" cy="5110163"/>
          </a:xfrm>
        </p:spPr>
        <p:txBody>
          <a:bodyPr wrap="square" lIns="91440" tIns="45720" rIns="91440" bIns="45720" anchor="t"/>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lnSpc>
                <a:spcPct val="90000"/>
              </a:lnSpc>
            </a:pPr>
            <a:endParaRPr lang="en-US" altLang="zh-CN" sz="2400">
              <a:sym typeface="Symbol" panose="05050102010706020507" pitchFamily="18" charset="2"/>
            </a:endParaRPr>
          </a:p>
          <a:p>
            <a:pPr lvl="0" eaLnBrk="1" hangingPunct="1">
              <a:lnSpc>
                <a:spcPct val="90000"/>
              </a:lnSpc>
            </a:pPr>
            <a:endParaRPr lang="en-US" altLang="zh-CN" sz="2400">
              <a:sym typeface="Symbol" panose="05050102010706020507" pitchFamily="18" charset="2"/>
            </a:endParaRPr>
          </a:p>
          <a:p>
            <a:pPr lvl="0" eaLnBrk="1" hangingPunct="1">
              <a:lnSpc>
                <a:spcPct val="90000"/>
              </a:lnSpc>
            </a:pPr>
            <a:endParaRPr lang="en-US" altLang="zh-CN" sz="2400">
              <a:sym typeface="Symbol" panose="05050102010706020507" pitchFamily="18" charset="2"/>
            </a:endParaRPr>
          </a:p>
          <a:p>
            <a:pPr lvl="0" eaLnBrk="1" hangingPunct="1">
              <a:lnSpc>
                <a:spcPct val="90000"/>
              </a:lnSpc>
            </a:pPr>
            <a:endParaRPr lang="en-US" altLang="zh-CN" sz="2400">
              <a:sym typeface="Symbol" panose="05050102010706020507" pitchFamily="18" charset="2"/>
            </a:endParaRPr>
          </a:p>
          <a:p>
            <a:pPr lvl="0" eaLnBrk="1" hangingPunct="1">
              <a:lnSpc>
                <a:spcPct val="90000"/>
              </a:lnSpc>
            </a:pPr>
            <a:endParaRPr lang="en-US" altLang="zh-CN" sz="2400">
              <a:sym typeface="Symbol" panose="05050102010706020507" pitchFamily="18" charset="2"/>
            </a:endParaRPr>
          </a:p>
          <a:p>
            <a:pPr lvl="0" eaLnBrk="1" hangingPunct="1">
              <a:lnSpc>
                <a:spcPct val="90000"/>
              </a:lnSpc>
            </a:pPr>
            <a:endParaRPr lang="en-US" altLang="zh-CN" sz="2400">
              <a:sym typeface="Symbol" panose="05050102010706020507" pitchFamily="18" charset="2"/>
            </a:endParaRPr>
          </a:p>
          <a:p>
            <a:pPr lvl="0" eaLnBrk="1" hangingPunct="1">
              <a:lnSpc>
                <a:spcPct val="90000"/>
              </a:lnSpc>
            </a:pPr>
            <a:r>
              <a:rPr lang="zh-CN" altLang="en-US" sz="2800"/>
              <a:t>直觉：</a:t>
            </a:r>
            <a:endParaRPr lang="en-US" altLang="zh-CN" sz="2800"/>
          </a:p>
          <a:p>
            <a:pPr lvl="1" indent="-285750" eaLnBrk="1" hangingPunct="1">
              <a:lnSpc>
                <a:spcPct val="90000"/>
              </a:lnSpc>
            </a:pPr>
            <a:r>
              <a:rPr lang="zh-CN" altLang="en-US" sz="2400"/>
              <a:t>C 应该是到达</a:t>
            </a:r>
            <a:r>
              <a:rPr lang="en-US" altLang="zh-CN" sz="2400"/>
              <a:t>D</a:t>
            </a:r>
            <a:r>
              <a:rPr lang="zh-CN" altLang="en-US" sz="2400"/>
              <a:t>的最可能状态，因为</a:t>
            </a:r>
            <a:endParaRPr lang="zh-CN" altLang="en-US" sz="2400"/>
          </a:p>
          <a:p>
            <a:pPr lvl="2" indent="-228600" eaLnBrk="1" hangingPunct="1">
              <a:lnSpc>
                <a:spcPct val="90000"/>
              </a:lnSpc>
            </a:pPr>
            <a:r>
              <a:rPr lang="zh-CN" altLang="en-US" sz="2000"/>
              <a:t>p(A-D)=0.6</a:t>
            </a:r>
            <a:r>
              <a:rPr lang="zh-CN" altLang="en-US" sz="2000">
                <a:sym typeface="Symbol" panose="05050102010706020507" pitchFamily="18" charset="2"/>
              </a:rPr>
              <a:t>0.5=0.3</a:t>
            </a:r>
            <a:endParaRPr lang="zh-CN" altLang="en-US" sz="2000">
              <a:sym typeface="Symbol" panose="05050102010706020507" pitchFamily="18" charset="2"/>
            </a:endParaRPr>
          </a:p>
          <a:p>
            <a:pPr lvl="2" indent="-228600" eaLnBrk="1" hangingPunct="1">
              <a:lnSpc>
                <a:spcPct val="90000"/>
              </a:lnSpc>
            </a:pPr>
            <a:r>
              <a:rPr lang="zh-CN" altLang="en-US" sz="2000">
                <a:sym typeface="Symbol" panose="05050102010706020507" pitchFamily="18" charset="2"/>
              </a:rPr>
              <a:t>p(C-D)=0.40.8=0.32</a:t>
            </a:r>
            <a:endParaRPr lang="zh-CN" altLang="en-US" sz="2000">
              <a:sym typeface="Symbol" panose="05050102010706020507" pitchFamily="18" charset="2"/>
            </a:endParaRPr>
          </a:p>
          <a:p>
            <a:pPr lvl="0" eaLnBrk="1" hangingPunct="1">
              <a:lnSpc>
                <a:spcPct val="90000"/>
              </a:lnSpc>
            </a:pPr>
            <a:endParaRPr lang="en-US" altLang="zh-CN" sz="2400">
              <a:sym typeface="Symbol" panose="05050102010706020507" pitchFamily="18" charset="2"/>
            </a:endParaRPr>
          </a:p>
          <a:p>
            <a:pPr lvl="0" eaLnBrk="1" hangingPunct="1">
              <a:lnSpc>
                <a:spcPct val="90000"/>
              </a:lnSpc>
            </a:pPr>
            <a:r>
              <a:rPr lang="zh-CN" altLang="en-US" sz="2400">
                <a:sym typeface="Symbol" panose="05050102010706020507" pitchFamily="18" charset="2"/>
              </a:rPr>
              <a:t>尽管没有进行全部的搜索，</a:t>
            </a:r>
            <a:r>
              <a:rPr lang="en-US" altLang="zh-CN" sz="2400">
                <a:sym typeface="Symbol" panose="05050102010706020507" pitchFamily="18" charset="2"/>
              </a:rPr>
              <a:t>D</a:t>
            </a:r>
            <a:r>
              <a:rPr lang="zh-CN" altLang="en-US" sz="2400">
                <a:sym typeface="Symbol" panose="05050102010706020507" pitchFamily="18" charset="2"/>
              </a:rPr>
              <a:t>已经找到它最可能的前一个状态</a:t>
            </a:r>
            <a:endParaRPr lang="zh-CN" altLang="en-US" sz="3200"/>
          </a:p>
        </p:txBody>
      </p:sp>
      <p:grpSp>
        <p:nvGrpSpPr>
          <p:cNvPr id="76803" name="组合 17"/>
          <p:cNvGrpSpPr/>
          <p:nvPr/>
        </p:nvGrpSpPr>
        <p:grpSpPr>
          <a:xfrm>
            <a:off x="2484438" y="836613"/>
            <a:ext cx="4175125" cy="2746375"/>
            <a:chOff x="2483768" y="2708920"/>
            <a:chExt cx="4176464" cy="2745596"/>
          </a:xfrm>
        </p:grpSpPr>
        <p:sp>
          <p:nvSpPr>
            <p:cNvPr id="76804" name="椭圆 4"/>
            <p:cNvSpPr/>
            <p:nvPr/>
          </p:nvSpPr>
          <p:spPr>
            <a:xfrm>
              <a:off x="2771800" y="3068960"/>
              <a:ext cx="288032" cy="288032"/>
            </a:xfrm>
            <a:prstGeom prst="ellipse">
              <a:avLst/>
            </a:prstGeom>
            <a:solidFill>
              <a:srgbClr val="00FF00"/>
            </a:solidFill>
            <a:ln w="9525" cap="flat" cmpd="sng">
              <a:solidFill>
                <a:schemeClr val="tx1"/>
              </a:solidFill>
              <a:prstDash val="solid"/>
              <a:round/>
              <a:headEnd type="none" w="med" len="med"/>
              <a:tailEnd type="none" w="med" len="med"/>
            </a:ln>
          </p:spPr>
          <p:txBody>
            <a:bodyPr anchor="t"/>
            <a:p>
              <a:pPr algn="ctr"/>
              <a:r>
                <a:rPr lang="en-US" altLang="zh-CN" sz="1200">
                  <a:latin typeface="Arial" panose="020B0604020202020204" pitchFamily="34" charset="0"/>
                  <a:ea typeface="宋体" panose="02010600030101010101" pitchFamily="2" charset="-122"/>
                </a:rPr>
                <a:t>A</a:t>
              </a:r>
              <a:endParaRPr lang="zh-CN" altLang="en-US" sz="1200">
                <a:latin typeface="Arial" panose="020B0604020202020204" pitchFamily="34" charset="0"/>
                <a:ea typeface="宋体" panose="02010600030101010101" pitchFamily="2" charset="-122"/>
              </a:endParaRPr>
            </a:p>
          </p:txBody>
        </p:sp>
        <p:sp>
          <p:nvSpPr>
            <p:cNvPr id="76805" name="椭圆 5"/>
            <p:cNvSpPr/>
            <p:nvPr/>
          </p:nvSpPr>
          <p:spPr>
            <a:xfrm>
              <a:off x="2771800" y="4005064"/>
              <a:ext cx="288032" cy="288032"/>
            </a:xfrm>
            <a:prstGeom prst="ellipse">
              <a:avLst/>
            </a:prstGeom>
            <a:solidFill>
              <a:srgbClr val="00FF00"/>
            </a:solidFill>
            <a:ln w="9525" cap="flat" cmpd="sng">
              <a:solidFill>
                <a:schemeClr val="tx1"/>
              </a:solidFill>
              <a:prstDash val="solid"/>
              <a:round/>
              <a:headEnd type="none" w="med" len="med"/>
              <a:tailEnd type="none" w="med" len="med"/>
            </a:ln>
          </p:spPr>
          <p:txBody>
            <a:bodyPr anchor="t"/>
            <a:p>
              <a:pPr algn="ctr"/>
              <a:r>
                <a:rPr lang="en-US" altLang="zh-CN" sz="1200">
                  <a:latin typeface="Arial" panose="020B0604020202020204" pitchFamily="34" charset="0"/>
                  <a:ea typeface="宋体" panose="02010600030101010101" pitchFamily="2" charset="-122"/>
                </a:rPr>
                <a:t>C</a:t>
              </a:r>
              <a:endParaRPr lang="zh-CN" altLang="en-US" sz="1200">
                <a:latin typeface="Arial" panose="020B0604020202020204" pitchFamily="34" charset="0"/>
                <a:ea typeface="宋体" panose="02010600030101010101" pitchFamily="2" charset="-122"/>
              </a:endParaRPr>
            </a:p>
          </p:txBody>
        </p:sp>
        <p:sp>
          <p:nvSpPr>
            <p:cNvPr id="76806" name="椭圆 6"/>
            <p:cNvSpPr/>
            <p:nvPr/>
          </p:nvSpPr>
          <p:spPr>
            <a:xfrm>
              <a:off x="3923928" y="4365104"/>
              <a:ext cx="288032" cy="288032"/>
            </a:xfrm>
            <a:prstGeom prst="ellipse">
              <a:avLst/>
            </a:prstGeom>
            <a:solidFill>
              <a:schemeClr val="bg1"/>
            </a:solidFill>
            <a:ln w="9525" cap="flat" cmpd="sng">
              <a:solidFill>
                <a:schemeClr val="tx1"/>
              </a:solidFill>
              <a:prstDash val="solid"/>
              <a:round/>
              <a:headEnd type="none" w="med" len="med"/>
              <a:tailEnd type="none" w="med" len="med"/>
            </a:ln>
          </p:spPr>
          <p:txBody>
            <a:bodyPr anchor="t"/>
            <a:p>
              <a:pPr algn="ctr"/>
              <a:r>
                <a:rPr lang="en-US" altLang="zh-CN" sz="1200">
                  <a:latin typeface="Arial" panose="020B0604020202020204" pitchFamily="34" charset="0"/>
                  <a:ea typeface="宋体" panose="02010600030101010101" pitchFamily="2" charset="-122"/>
                </a:rPr>
                <a:t>D</a:t>
              </a:r>
              <a:endParaRPr lang="zh-CN" altLang="en-US" sz="1200">
                <a:latin typeface="Arial" panose="020B0604020202020204" pitchFamily="34" charset="0"/>
                <a:ea typeface="宋体" panose="02010600030101010101" pitchFamily="2" charset="-122"/>
              </a:endParaRPr>
            </a:p>
          </p:txBody>
        </p:sp>
        <p:cxnSp>
          <p:nvCxnSpPr>
            <p:cNvPr id="76807" name="直接箭头连接符 8"/>
            <p:cNvCxnSpPr>
              <a:stCxn id="76804" idx="5"/>
              <a:endCxn id="76806" idx="1"/>
            </p:cNvCxnSpPr>
            <p:nvPr/>
          </p:nvCxnSpPr>
          <p:spPr>
            <a:xfrm>
              <a:off x="3017651" y="3314811"/>
              <a:ext cx="948458" cy="1092474"/>
            </a:xfrm>
            <a:prstGeom prst="straightConnector1">
              <a:avLst/>
            </a:prstGeom>
            <a:ln w="9525" cap="flat" cmpd="sng">
              <a:solidFill>
                <a:schemeClr val="tx1"/>
              </a:solidFill>
              <a:prstDash val="solid"/>
              <a:round/>
              <a:headEnd type="none" w="med" len="med"/>
              <a:tailEnd type="arrow" w="med" len="med"/>
            </a:ln>
          </p:spPr>
        </p:cxnSp>
        <p:cxnSp>
          <p:nvCxnSpPr>
            <p:cNvPr id="76808" name="直接箭头连接符 10"/>
            <p:cNvCxnSpPr>
              <a:stCxn id="76805" idx="5"/>
              <a:endCxn id="76806" idx="2"/>
            </p:cNvCxnSpPr>
            <p:nvPr/>
          </p:nvCxnSpPr>
          <p:spPr>
            <a:xfrm>
              <a:off x="3017651" y="4250915"/>
              <a:ext cx="906277" cy="258205"/>
            </a:xfrm>
            <a:prstGeom prst="straightConnector1">
              <a:avLst/>
            </a:prstGeom>
            <a:ln w="9525" cap="flat" cmpd="sng">
              <a:solidFill>
                <a:schemeClr val="tx1"/>
              </a:solidFill>
              <a:prstDash val="solid"/>
              <a:round/>
              <a:headEnd type="none" w="med" len="med"/>
              <a:tailEnd type="arrow" w="med" len="med"/>
            </a:ln>
          </p:spPr>
        </p:cxnSp>
        <p:sp>
          <p:nvSpPr>
            <p:cNvPr id="76809" name="TextBox 11"/>
            <p:cNvSpPr txBox="1"/>
            <p:nvPr/>
          </p:nvSpPr>
          <p:spPr>
            <a:xfrm>
              <a:off x="2483768" y="2708920"/>
              <a:ext cx="936104" cy="369332"/>
            </a:xfrm>
            <a:prstGeom prst="rect">
              <a:avLst/>
            </a:prstGeom>
            <a:noFill/>
            <a:ln w="9525">
              <a:noFill/>
            </a:ln>
          </p:spPr>
          <p:txBody>
            <a:bodyPr anchor="t">
              <a:spAutoFit/>
            </a:bodyPr>
            <a:p>
              <a:pPr algn="ctr"/>
              <a:r>
                <a:rPr lang="el-GR" altLang="zh-CN">
                  <a:latin typeface="Arial" panose="020B0604020202020204" pitchFamily="34" charset="0"/>
                  <a:ea typeface="宋体" panose="02010600030101010101" pitchFamily="2" charset="-122"/>
                  <a:sym typeface="Symbol" panose="05050102010706020507" pitchFamily="18" charset="2"/>
                </a:rPr>
                <a:t>α</a:t>
              </a:r>
              <a:r>
                <a:rPr lang="en-US" altLang="zh-CN">
                  <a:latin typeface="Arial" panose="020B0604020202020204" pitchFamily="34" charset="0"/>
                  <a:ea typeface="宋体" panose="02010600030101010101" pitchFamily="2" charset="-122"/>
                  <a:sym typeface="Symbol" panose="05050102010706020507" pitchFamily="18" charset="2"/>
                </a:rPr>
                <a:t>=0.6</a:t>
              </a:r>
              <a:endParaRPr lang="zh-CN" altLang="en-US">
                <a:latin typeface="Arial" panose="020B0604020202020204" pitchFamily="34" charset="0"/>
                <a:ea typeface="宋体" panose="02010600030101010101" pitchFamily="2" charset="-122"/>
              </a:endParaRPr>
            </a:p>
          </p:txBody>
        </p:sp>
        <p:sp>
          <p:nvSpPr>
            <p:cNvPr id="76810" name="TextBox 12"/>
            <p:cNvSpPr txBox="1"/>
            <p:nvPr/>
          </p:nvSpPr>
          <p:spPr>
            <a:xfrm>
              <a:off x="2483768" y="4365104"/>
              <a:ext cx="936104" cy="369332"/>
            </a:xfrm>
            <a:prstGeom prst="rect">
              <a:avLst/>
            </a:prstGeom>
            <a:noFill/>
            <a:ln w="9525">
              <a:noFill/>
            </a:ln>
          </p:spPr>
          <p:txBody>
            <a:bodyPr anchor="t">
              <a:spAutoFit/>
            </a:bodyPr>
            <a:p>
              <a:pPr algn="ctr"/>
              <a:r>
                <a:rPr lang="el-GR" altLang="zh-CN">
                  <a:latin typeface="Arial" panose="020B0604020202020204" pitchFamily="34" charset="0"/>
                  <a:ea typeface="宋体" panose="02010600030101010101" pitchFamily="2" charset="-122"/>
                  <a:sym typeface="Symbol" panose="05050102010706020507" pitchFamily="18" charset="2"/>
                </a:rPr>
                <a:t>α</a:t>
              </a:r>
              <a:r>
                <a:rPr lang="en-US" altLang="zh-CN">
                  <a:latin typeface="Arial" panose="020B0604020202020204" pitchFamily="34" charset="0"/>
                  <a:ea typeface="宋体" panose="02010600030101010101" pitchFamily="2" charset="-122"/>
                  <a:sym typeface="Symbol" panose="05050102010706020507" pitchFamily="18" charset="2"/>
                </a:rPr>
                <a:t>=0.4</a:t>
              </a:r>
              <a:endParaRPr lang="zh-CN" altLang="en-US">
                <a:latin typeface="Arial" panose="020B0604020202020204" pitchFamily="34" charset="0"/>
                <a:ea typeface="宋体" panose="02010600030101010101" pitchFamily="2" charset="-122"/>
              </a:endParaRPr>
            </a:p>
          </p:txBody>
        </p:sp>
        <p:sp>
          <p:nvSpPr>
            <p:cNvPr id="76811" name="TextBox 13"/>
            <p:cNvSpPr txBox="1"/>
            <p:nvPr/>
          </p:nvSpPr>
          <p:spPr>
            <a:xfrm>
              <a:off x="3923928" y="4581128"/>
              <a:ext cx="2736304" cy="369332"/>
            </a:xfrm>
            <a:prstGeom prst="rect">
              <a:avLst/>
            </a:prstGeom>
            <a:noFill/>
            <a:ln w="9525">
              <a:noFill/>
            </a:ln>
          </p:spPr>
          <p:txBody>
            <a:bodyPr anchor="t">
              <a:spAutoFit/>
            </a:bodyPr>
            <a:p>
              <a:pPr algn="ctr"/>
              <a:r>
                <a:rPr lang="el-GR" altLang="zh-CN">
                  <a:latin typeface="Arial" panose="020B0604020202020204" pitchFamily="34" charset="0"/>
                  <a:ea typeface="宋体" panose="02010600030101010101" pitchFamily="2" charset="-122"/>
                  <a:sym typeface="Symbol" panose="05050102010706020507" pitchFamily="18" charset="2"/>
                </a:rPr>
                <a:t>α</a:t>
              </a:r>
              <a:r>
                <a:rPr lang="en-US" altLang="zh-CN">
                  <a:latin typeface="Arial" panose="020B0604020202020204" pitchFamily="34" charset="0"/>
                  <a:ea typeface="宋体" panose="02010600030101010101" pitchFamily="2" charset="-122"/>
                  <a:sym typeface="Symbol" panose="05050102010706020507" pitchFamily="18" charset="2"/>
                </a:rPr>
                <a:t>=max(0.3, 0.32)=0.32</a:t>
              </a:r>
              <a:endParaRPr lang="zh-CN" altLang="en-US">
                <a:latin typeface="Arial" panose="020B0604020202020204" pitchFamily="34" charset="0"/>
                <a:ea typeface="宋体" panose="02010600030101010101" pitchFamily="2" charset="-122"/>
              </a:endParaRPr>
            </a:p>
          </p:txBody>
        </p:sp>
        <p:sp>
          <p:nvSpPr>
            <p:cNvPr id="76812" name="TextBox 14"/>
            <p:cNvSpPr txBox="1"/>
            <p:nvPr/>
          </p:nvSpPr>
          <p:spPr>
            <a:xfrm>
              <a:off x="3347864" y="3573016"/>
              <a:ext cx="648072" cy="369332"/>
            </a:xfrm>
            <a:prstGeom prst="rect">
              <a:avLst/>
            </a:prstGeom>
            <a:noFill/>
            <a:ln w="9525">
              <a:noFill/>
            </a:ln>
          </p:spPr>
          <p:txBody>
            <a:bodyPr anchor="t">
              <a:spAutoFit/>
            </a:bodyPr>
            <a:p>
              <a:pPr algn="ctr"/>
              <a:r>
                <a:rPr lang="en-US" altLang="zh-CN">
                  <a:latin typeface="Arial" panose="020B0604020202020204" pitchFamily="34" charset="0"/>
                  <a:ea typeface="宋体" panose="02010600030101010101" pitchFamily="2" charset="-122"/>
                </a:rPr>
                <a:t>0.5</a:t>
              </a:r>
              <a:endParaRPr lang="zh-CN" altLang="en-US">
                <a:latin typeface="Arial" panose="020B0604020202020204" pitchFamily="34" charset="0"/>
                <a:ea typeface="宋体" panose="02010600030101010101" pitchFamily="2" charset="-122"/>
              </a:endParaRPr>
            </a:p>
          </p:txBody>
        </p:sp>
        <p:sp>
          <p:nvSpPr>
            <p:cNvPr id="76813" name="TextBox 15"/>
            <p:cNvSpPr txBox="1"/>
            <p:nvPr/>
          </p:nvSpPr>
          <p:spPr>
            <a:xfrm>
              <a:off x="3203848" y="4077072"/>
              <a:ext cx="648072" cy="369332"/>
            </a:xfrm>
            <a:prstGeom prst="rect">
              <a:avLst/>
            </a:prstGeom>
            <a:noFill/>
            <a:ln w="9525">
              <a:noFill/>
            </a:ln>
          </p:spPr>
          <p:txBody>
            <a:bodyPr anchor="t">
              <a:spAutoFit/>
            </a:bodyPr>
            <a:p>
              <a:pPr algn="ctr"/>
              <a:r>
                <a:rPr lang="en-US" altLang="zh-CN">
                  <a:latin typeface="Arial" panose="020B0604020202020204" pitchFamily="34" charset="0"/>
                  <a:ea typeface="宋体" panose="02010600030101010101" pitchFamily="2" charset="-122"/>
                </a:rPr>
                <a:t>0.8</a:t>
              </a:r>
              <a:endParaRPr lang="zh-CN" altLang="en-US">
                <a:latin typeface="Arial" panose="020B0604020202020204" pitchFamily="34" charset="0"/>
                <a:ea typeface="宋体" panose="02010600030101010101" pitchFamily="2" charset="-122"/>
              </a:endParaRPr>
            </a:p>
          </p:txBody>
        </p:sp>
        <p:sp>
          <p:nvSpPr>
            <p:cNvPr id="76814" name="TextBox 16"/>
            <p:cNvSpPr txBox="1"/>
            <p:nvPr/>
          </p:nvSpPr>
          <p:spPr>
            <a:xfrm>
              <a:off x="2699792" y="5085184"/>
              <a:ext cx="2160240" cy="369332"/>
            </a:xfrm>
            <a:prstGeom prst="rect">
              <a:avLst/>
            </a:prstGeom>
            <a:noFill/>
            <a:ln w="9525">
              <a:noFill/>
            </a:ln>
          </p:spPr>
          <p:txBody>
            <a:bodyPr anchor="t">
              <a:spAutoFit/>
            </a:bodyPr>
            <a:p>
              <a:r>
                <a:rPr lang="en-US" altLang="zh-CN">
                  <a:latin typeface="Arial" panose="020B0604020202020204" pitchFamily="34" charset="0"/>
                  <a:ea typeface="宋体" panose="02010600030101010101" pitchFamily="2" charset="-122"/>
                </a:rPr>
                <a:t> t=1             t=2</a:t>
              </a:r>
              <a:endParaRPr lang="zh-CN" altLang="en-US">
                <a:latin typeface="Arial" panose="020B0604020202020204" pitchFamily="34" charset="0"/>
                <a:ea typeface="宋体" panose="02010600030101010101" pitchFamily="2" charset="-122"/>
              </a:endParaRPr>
            </a:p>
          </p:txBody>
        </p:sp>
      </p:grpSp>
      <p:grpSp>
        <p:nvGrpSpPr>
          <p:cNvPr id="3" name="组合 29"/>
          <p:cNvGrpSpPr/>
          <p:nvPr/>
        </p:nvGrpSpPr>
        <p:grpSpPr>
          <a:xfrm>
            <a:off x="3563938" y="1989138"/>
            <a:ext cx="863600" cy="831850"/>
            <a:chOff x="3563888" y="3861048"/>
            <a:chExt cx="864096" cy="832738"/>
          </a:xfrm>
        </p:grpSpPr>
        <p:cxnSp>
          <p:nvCxnSpPr>
            <p:cNvPr id="76816" name="形状 19"/>
            <p:cNvCxnSpPr/>
            <p:nvPr/>
          </p:nvCxnSpPr>
          <p:spPr>
            <a:xfrm rot="-5400000">
              <a:off x="3543563" y="4097397"/>
              <a:ext cx="616714" cy="576064"/>
            </a:xfrm>
            <a:prstGeom prst="curvedConnector2">
              <a:avLst/>
            </a:prstGeom>
            <a:ln w="9525" cap="flat" cmpd="sng">
              <a:solidFill>
                <a:srgbClr val="FF0000"/>
              </a:solidFill>
              <a:prstDash val="solid"/>
              <a:round/>
              <a:headEnd type="none" w="med" len="med"/>
              <a:tailEnd type="arrow" w="med" len="med"/>
            </a:ln>
          </p:spPr>
        </p:cxnSp>
        <p:sp>
          <p:nvSpPr>
            <p:cNvPr id="76817" name="TextBox 28"/>
            <p:cNvSpPr txBox="1"/>
            <p:nvPr/>
          </p:nvSpPr>
          <p:spPr>
            <a:xfrm>
              <a:off x="4067944" y="3861048"/>
              <a:ext cx="360040" cy="369332"/>
            </a:xfrm>
            <a:prstGeom prst="rect">
              <a:avLst/>
            </a:prstGeom>
            <a:noFill/>
            <a:ln w="9525">
              <a:noFill/>
            </a:ln>
          </p:spPr>
          <p:txBody>
            <a:bodyPr anchor="t">
              <a:spAutoFit/>
            </a:bodyPr>
            <a:p>
              <a:pPr algn="ctr"/>
              <a:r>
                <a:rPr lang="en-US" altLang="zh-CN">
                  <a:solidFill>
                    <a:srgbClr val="FF0000"/>
                  </a:solidFill>
                  <a:latin typeface="Arial" panose="020B0604020202020204" pitchFamily="34" charset="0"/>
                  <a:ea typeface="宋体" panose="02010600030101010101" pitchFamily="2" charset="-122"/>
                </a:rPr>
                <a:t>?</a:t>
              </a:r>
              <a:endParaRPr lang="zh-CN" altLang="en-US">
                <a:solidFill>
                  <a:srgbClr val="FF0000"/>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5">
                                            <p:txEl>
                                              <p:charRg st="6"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755">
                                            <p:txEl>
                                              <p:charRg st="10" end="2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755">
                                            <p:txEl>
                                              <p:charRg st="28" end="4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755">
                                            <p:txEl>
                                              <p:charRg st="47" end="6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755">
                                            <p:txEl>
                                              <p:charRg st="68" end="9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2"/>
          <p:cNvSpPr>
            <a:spLocks noGrp="1"/>
          </p:cNvSpPr>
          <p:nvPr>
            <p:ph type="title"/>
          </p:nvPr>
        </p:nvSpPr>
        <p:spPr/>
        <p:txBody>
          <a:bodyPr wrap="square" lIns="91440" tIns="45720" rIns="91440" bIns="45720" anchor="ctr"/>
          <a:p>
            <a:pPr eaLnBrk="1" hangingPunct="1"/>
            <a:r>
              <a:rPr lang="zh-CN" altLang="en-US" sz="3600"/>
              <a:t>Viterbi 算法：基本思路</a:t>
            </a:r>
            <a:endParaRPr lang="zh-CN" altLang="en-US" sz="3600"/>
          </a:p>
        </p:txBody>
      </p:sp>
      <p:sp>
        <p:nvSpPr>
          <p:cNvPr id="75779" name="Rectangle 3"/>
          <p:cNvSpPr>
            <a:spLocks noGrp="1"/>
          </p:cNvSpPr>
          <p:nvPr>
            <p:ph type="body" sz="half"/>
          </p:nvPr>
        </p:nvSpPr>
        <p:spPr>
          <a:xfrm>
            <a:off x="460375" y="1128713"/>
            <a:ext cx="8075613" cy="3092450"/>
          </a:xfrm>
        </p:spPr>
        <p:txBody>
          <a:bodyPr wrap="square" lIns="91440" tIns="45720" rIns="91440" bIns="45720" anchor="t"/>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lnSpc>
                <a:spcPct val="70000"/>
              </a:lnSpc>
            </a:pPr>
            <a:r>
              <a:rPr lang="zh-CN" altLang="en-US" sz="2400"/>
              <a:t>Q</a:t>
            </a:r>
            <a:r>
              <a:rPr lang="zh-CN" altLang="en-US" sz="2400" baseline="-25000"/>
              <a:t>best </a:t>
            </a:r>
            <a:r>
              <a:rPr lang="zh-CN" altLang="en-US" sz="2400"/>
              <a:t>= arg max</a:t>
            </a:r>
            <a:r>
              <a:rPr lang="zh-CN" altLang="en-US" sz="2400" baseline="-25000">
                <a:sym typeface="Arial" panose="020B0604020202020204" pitchFamily="34" charset="0"/>
              </a:rPr>
              <a:t>Q</a:t>
            </a:r>
            <a:r>
              <a:rPr lang="zh-CN" altLang="en-US" sz="2400"/>
              <a:t> P(Q|O)</a:t>
            </a:r>
            <a:endParaRPr lang="zh-CN" altLang="en-US" sz="2400"/>
          </a:p>
          <a:p>
            <a:pPr lvl="0" eaLnBrk="1" hangingPunct="1">
              <a:lnSpc>
                <a:spcPct val="70000"/>
              </a:lnSpc>
              <a:buNone/>
            </a:pPr>
            <a:r>
              <a:rPr lang="zh-CN" altLang="en-US" sz="2400"/>
              <a:t>		= arg max</a:t>
            </a:r>
            <a:r>
              <a:rPr lang="zh-CN" altLang="en-US" sz="2400" baseline="-25000">
                <a:sym typeface="Arial" panose="020B0604020202020204" pitchFamily="34" charset="0"/>
              </a:rPr>
              <a:t>Q</a:t>
            </a:r>
            <a:r>
              <a:rPr lang="zh-CN" altLang="en-US" sz="2400"/>
              <a:t> P(Q,O)/P(O)</a:t>
            </a:r>
            <a:endParaRPr lang="zh-CN" altLang="en-US" sz="2400"/>
          </a:p>
          <a:p>
            <a:pPr lvl="0" eaLnBrk="1" hangingPunct="1">
              <a:lnSpc>
                <a:spcPct val="70000"/>
              </a:lnSpc>
              <a:buNone/>
            </a:pPr>
            <a:r>
              <a:rPr lang="zh-CN" altLang="en-US" sz="2400"/>
              <a:t>		= arg max</a:t>
            </a:r>
            <a:r>
              <a:rPr lang="zh-CN" altLang="en-US" sz="2400" baseline="-25000">
                <a:sym typeface="Arial" panose="020B0604020202020204" pitchFamily="34" charset="0"/>
              </a:rPr>
              <a:t>Q</a:t>
            </a:r>
            <a:r>
              <a:rPr lang="zh-CN" altLang="en-US" sz="2400"/>
              <a:t> P(Q,O)</a:t>
            </a:r>
            <a:endParaRPr lang="en-US" altLang="zh-CN" sz="2400"/>
          </a:p>
          <a:p>
            <a:pPr lvl="0" eaLnBrk="1" hangingPunct="1">
              <a:lnSpc>
                <a:spcPct val="70000"/>
              </a:lnSpc>
              <a:buNone/>
            </a:pPr>
            <a:r>
              <a:rPr lang="en-US" altLang="zh-CN" sz="2400">
                <a:sym typeface="Wingdings" panose="05000000000000000000" pitchFamily="2" charset="2"/>
              </a:rPr>
              <a:t>		</a:t>
            </a:r>
            <a:endParaRPr lang="en-US" altLang="zh-CN" sz="2400">
              <a:sym typeface="Wingdings" panose="05000000000000000000" pitchFamily="2" charset="2"/>
            </a:endParaRPr>
          </a:p>
          <a:p>
            <a:pPr lvl="0" eaLnBrk="1" hangingPunct="1">
              <a:lnSpc>
                <a:spcPct val="70000"/>
              </a:lnSpc>
              <a:buNone/>
            </a:pPr>
            <a:r>
              <a:rPr lang="en-US" altLang="zh-CN" sz="2400">
                <a:sym typeface="Wingdings" panose="05000000000000000000" pitchFamily="2" charset="2"/>
              </a:rPr>
              <a:t>		</a:t>
            </a:r>
            <a:r>
              <a:rPr lang="zh-CN" altLang="en-US" sz="2400"/>
              <a:t>求解观测序列及最佳状态序列的联合概率</a:t>
            </a:r>
            <a:endParaRPr lang="en-US" altLang="zh-CN" sz="2400"/>
          </a:p>
          <a:p>
            <a:pPr lvl="0" eaLnBrk="1" hangingPunct="1">
              <a:lnSpc>
                <a:spcPct val="70000"/>
              </a:lnSpc>
              <a:buNone/>
            </a:pPr>
            <a:endParaRPr lang="zh-CN" altLang="en-US" sz="2400"/>
          </a:p>
          <a:p>
            <a:pPr lvl="0" eaLnBrk="1" hangingPunct="1">
              <a:lnSpc>
                <a:spcPct val="70000"/>
              </a:lnSpc>
              <a:buNone/>
            </a:pPr>
            <a:r>
              <a:rPr lang="zh-CN" altLang="en-US" sz="2400"/>
              <a:t>		= arg max</a:t>
            </a:r>
            <a:r>
              <a:rPr lang="zh-CN" altLang="en-US" sz="2400" baseline="-25000">
                <a:sym typeface="Arial" panose="020B0604020202020204" pitchFamily="34" charset="0"/>
              </a:rPr>
              <a:t>Q</a:t>
            </a:r>
            <a:r>
              <a:rPr lang="zh-CN" altLang="en-US" sz="2400"/>
              <a:t> </a:t>
            </a:r>
            <a:r>
              <a:rPr lang="zh-CN" altLang="en-US" sz="2400">
                <a:sym typeface="Times New Roman" panose="02020603050405020304" pitchFamily="18" charset="0"/>
              </a:rPr>
              <a:t>∏</a:t>
            </a:r>
            <a:r>
              <a:rPr lang="zh-CN" altLang="en-US" sz="2700" baseline="-25000"/>
              <a:t>i=1…t</a:t>
            </a:r>
            <a:r>
              <a:rPr lang="zh-CN" altLang="en-US" sz="2400"/>
              <a:t>P(o</a:t>
            </a:r>
            <a:r>
              <a:rPr lang="zh-CN" altLang="en-US" sz="2400" baseline="-25000">
                <a:sym typeface="Arial" panose="020B0604020202020204" pitchFamily="34" charset="0"/>
              </a:rPr>
              <a:t>i</a:t>
            </a:r>
            <a:r>
              <a:rPr lang="zh-CN" altLang="en-US" sz="2400"/>
              <a:t>|q</a:t>
            </a:r>
            <a:r>
              <a:rPr lang="zh-CN" altLang="en-US" sz="2400" baseline="-25000">
                <a:sym typeface="Arial" panose="020B0604020202020204" pitchFamily="34" charset="0"/>
              </a:rPr>
              <a:t>i</a:t>
            </a:r>
            <a:r>
              <a:rPr lang="zh-CN" altLang="en-US" sz="2400"/>
              <a:t>,q</a:t>
            </a:r>
            <a:r>
              <a:rPr lang="zh-CN" altLang="en-US" sz="2400" baseline="-25000">
                <a:sym typeface="Arial" panose="020B0604020202020204" pitchFamily="34" charset="0"/>
              </a:rPr>
              <a:t>i-1</a:t>
            </a:r>
            <a:r>
              <a:rPr lang="zh-CN" altLang="en-US" sz="2400"/>
              <a:t>)P(q</a:t>
            </a:r>
            <a:r>
              <a:rPr lang="zh-CN" altLang="en-US" sz="2400" baseline="-25000">
                <a:sym typeface="Arial" panose="020B0604020202020204" pitchFamily="34" charset="0"/>
              </a:rPr>
              <a:t>i</a:t>
            </a:r>
            <a:r>
              <a:rPr lang="zh-CN" altLang="en-US" sz="2400"/>
              <a:t>|q</a:t>
            </a:r>
            <a:r>
              <a:rPr lang="zh-CN" altLang="en-US" sz="2400" baseline="-25000"/>
              <a:t>i-1</a:t>
            </a:r>
            <a:r>
              <a:rPr lang="zh-CN" altLang="en-US" sz="2400"/>
              <a:t>)</a:t>
            </a:r>
            <a:endParaRPr lang="en-US" altLang="zh-CN" sz="2400"/>
          </a:p>
          <a:p>
            <a:pPr lvl="0" eaLnBrk="1" hangingPunct="1">
              <a:lnSpc>
                <a:spcPct val="70000"/>
              </a:lnSpc>
              <a:buNone/>
            </a:pPr>
            <a:endParaRPr lang="zh-CN" altLang="en-US" sz="2400"/>
          </a:p>
          <a:p>
            <a:pPr lvl="0" eaLnBrk="1" hangingPunct="1">
              <a:lnSpc>
                <a:spcPct val="70000"/>
              </a:lnSpc>
            </a:pPr>
            <a:r>
              <a:rPr lang="zh-CN" altLang="en-US" sz="2400"/>
              <a:t>定义</a:t>
            </a:r>
            <a:r>
              <a:rPr lang="en-US" altLang="zh-CN" sz="2400"/>
              <a:t>v</a:t>
            </a:r>
            <a:r>
              <a:rPr lang="en-US" altLang="zh-CN" sz="2400" baseline="-25000"/>
              <a:t>t</a:t>
            </a:r>
            <a:r>
              <a:rPr lang="en-US" altLang="zh-CN" sz="2400"/>
              <a:t>(j)</a:t>
            </a:r>
            <a:r>
              <a:rPr lang="zh-CN" altLang="en-US" sz="2400"/>
              <a:t>：</a:t>
            </a:r>
            <a:r>
              <a:rPr lang="en-US" altLang="zh-CN" sz="2400"/>
              <a:t>t</a:t>
            </a:r>
            <a:r>
              <a:rPr lang="zh-CN" altLang="en-US" sz="2400"/>
              <a:t>时刻到达状态</a:t>
            </a:r>
            <a:r>
              <a:rPr lang="en-US" altLang="zh-CN" sz="2400"/>
              <a:t>j</a:t>
            </a:r>
            <a:r>
              <a:rPr lang="zh-CN" altLang="en-US" sz="2400"/>
              <a:t>的最可能路径对应的概率</a:t>
            </a:r>
            <a:endParaRPr lang="zh-CN" altLang="en-US" sz="2400"/>
          </a:p>
        </p:txBody>
      </p:sp>
      <p:graphicFrame>
        <p:nvGraphicFramePr>
          <p:cNvPr id="13314" name="Object 4">
            <a:hlinkClick r:id="" action="ppaction://ole?verb="/>
          </p:cNvPr>
          <p:cNvGraphicFramePr>
            <a:graphicFrameLocks noChangeAspect="1"/>
          </p:cNvGraphicFramePr>
          <p:nvPr/>
        </p:nvGraphicFramePr>
        <p:xfrm>
          <a:off x="1116013" y="4581525"/>
          <a:ext cx="6264275" cy="581025"/>
        </p:xfrm>
        <a:graphic>
          <a:graphicData uri="http://schemas.openxmlformats.org/presentationml/2006/ole">
            <mc:AlternateContent xmlns:mc="http://schemas.openxmlformats.org/markup-compatibility/2006">
              <mc:Choice xmlns:v="urn:schemas-microsoft-com:vml" Requires="v">
                <p:oleObj spid="_x0000_s3138" name="" r:id="rId1" imgW="75590400" imgH="7010400" progId="Equation.3">
                  <p:embed/>
                </p:oleObj>
              </mc:Choice>
              <mc:Fallback>
                <p:oleObj name="" r:id="rId1" imgW="75590400" imgH="7010400" progId="Equation.3">
                  <p:embed/>
                  <p:pic>
                    <p:nvPicPr>
                      <p:cNvPr id="0" name="图片 3137"/>
                      <p:cNvPicPr/>
                      <p:nvPr/>
                    </p:nvPicPr>
                    <p:blipFill>
                      <a:blip r:embed="rId2"/>
                      <a:stretch>
                        <a:fillRect/>
                      </a:stretch>
                    </p:blipFill>
                    <p:spPr>
                      <a:xfrm>
                        <a:off x="1116013" y="4581525"/>
                        <a:ext cx="6264275" cy="5810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charRg st="72" end="9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9">
                                            <p:txEl>
                                              <p:charRg st="95" end="13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9">
                                            <p:txEl>
                                              <p:charRg st="139" end="16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2"/>
          <p:cNvSpPr>
            <a:spLocks noGrp="1"/>
          </p:cNvSpPr>
          <p:nvPr>
            <p:ph type="title"/>
          </p:nvPr>
        </p:nvSpPr>
        <p:spPr/>
        <p:txBody>
          <a:bodyPr wrap="square" lIns="91440" tIns="45720" rIns="91440" bIns="45720" anchor="ctr"/>
          <a:p>
            <a:pPr eaLnBrk="1" hangingPunct="1"/>
            <a:r>
              <a:rPr lang="zh-CN" altLang="en-US" sz="3600"/>
              <a:t>Viterbi 算法：基本思路</a:t>
            </a:r>
            <a:endParaRPr lang="zh-CN" altLang="en-US" sz="3600"/>
          </a:p>
        </p:txBody>
      </p:sp>
      <p:sp>
        <p:nvSpPr>
          <p:cNvPr id="77827" name="Rectangle 3"/>
          <p:cNvSpPr>
            <a:spLocks noGrp="1"/>
          </p:cNvSpPr>
          <p:nvPr>
            <p:ph type="body" sz="half"/>
          </p:nvPr>
        </p:nvSpPr>
        <p:spPr>
          <a:xfrm>
            <a:off x="457200" y="1127125"/>
            <a:ext cx="8004175" cy="1725613"/>
          </a:xfrm>
        </p:spPr>
        <p:txBody>
          <a:bodyPr wrap="square" lIns="91440" tIns="45720" rIns="91440" bIns="45720" anchor="t"/>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lnSpc>
                <a:spcPct val="90000"/>
              </a:lnSpc>
            </a:pPr>
            <a:r>
              <a:rPr lang="zh-CN" altLang="en-US" sz="2800"/>
              <a:t>从左向右处理观测序列</a:t>
            </a:r>
            <a:endParaRPr lang="zh-CN" altLang="en-US" sz="2800"/>
          </a:p>
          <a:p>
            <a:pPr lvl="0" eaLnBrk="1" hangingPunct="1">
              <a:lnSpc>
                <a:spcPct val="90000"/>
              </a:lnSpc>
            </a:pPr>
            <a:r>
              <a:rPr lang="zh-CN" altLang="en-US" sz="2800"/>
              <a:t>将</a:t>
            </a:r>
            <a:r>
              <a:rPr lang="en-US" altLang="zh-CN" sz="2800"/>
              <a:t>v</a:t>
            </a:r>
            <a:r>
              <a:rPr lang="en-US" altLang="zh-CN" sz="2800" baseline="-25000"/>
              <a:t>t</a:t>
            </a:r>
            <a:r>
              <a:rPr lang="en-US" altLang="zh-CN" sz="2800"/>
              <a:t>(j)</a:t>
            </a:r>
            <a:r>
              <a:rPr lang="zh-CN" altLang="en-US" sz="2800"/>
              <a:t>填充到对应的格子中</a:t>
            </a:r>
            <a:endParaRPr lang="en-US" altLang="zh-CN" sz="2800"/>
          </a:p>
          <a:p>
            <a:pPr lvl="0" eaLnBrk="1" hangingPunct="1">
              <a:lnSpc>
                <a:spcPct val="90000"/>
              </a:lnSpc>
            </a:pPr>
            <a:r>
              <a:rPr lang="zh-CN" altLang="en-US" sz="2800"/>
              <a:t>递归：</a:t>
            </a:r>
            <a:endParaRPr lang="zh-CN" altLang="en-US" sz="2800"/>
          </a:p>
        </p:txBody>
      </p:sp>
      <p:sp>
        <p:nvSpPr>
          <p:cNvPr id="77828" name="TextBox 5"/>
          <p:cNvSpPr txBox="1"/>
          <p:nvPr/>
        </p:nvSpPr>
        <p:spPr>
          <a:xfrm>
            <a:off x="971550" y="4076700"/>
            <a:ext cx="7056438" cy="1200150"/>
          </a:xfrm>
          <a:prstGeom prst="rect">
            <a:avLst/>
          </a:prstGeom>
          <a:noFill/>
          <a:ln w="9525">
            <a:noFill/>
          </a:ln>
        </p:spPr>
        <p:txBody>
          <a:bodyPr anchor="t">
            <a:spAutoFit/>
          </a:bodyPr>
          <a:p>
            <a:r>
              <a:rPr lang="en-US" altLang="zh-CN" sz="2400">
                <a:latin typeface="Calibri" panose="020F0502020204030204" pitchFamily="34" charset="0"/>
                <a:ea typeface="楷体" panose="02010609060101010101" pitchFamily="49" charset="-122"/>
              </a:rPr>
              <a:t>a</a:t>
            </a:r>
            <a:r>
              <a:rPr lang="en-US" altLang="zh-CN" sz="2400" baseline="-25000">
                <a:latin typeface="Calibri" panose="020F0502020204030204" pitchFamily="34" charset="0"/>
                <a:ea typeface="楷体" panose="02010609060101010101" pitchFamily="49" charset="-122"/>
              </a:rPr>
              <a:t>ij</a:t>
            </a:r>
            <a:r>
              <a:rPr lang="zh-CN" altLang="en-US" sz="2400">
                <a:latin typeface="Calibri" panose="020F0502020204030204" pitchFamily="34" charset="0"/>
                <a:ea typeface="楷体" panose="02010609060101010101" pitchFamily="49" charset="-122"/>
              </a:rPr>
              <a:t>：从状态</a:t>
            </a:r>
            <a:r>
              <a:rPr lang="en-US" altLang="zh-CN" sz="2400">
                <a:latin typeface="Calibri" panose="020F0502020204030204" pitchFamily="34" charset="0"/>
                <a:ea typeface="楷体" panose="02010609060101010101" pitchFamily="49" charset="-122"/>
              </a:rPr>
              <a:t>i</a:t>
            </a:r>
            <a:r>
              <a:rPr lang="zh-CN" altLang="en-US" sz="2400">
                <a:latin typeface="Calibri" panose="020F0502020204030204" pitchFamily="34" charset="0"/>
                <a:ea typeface="楷体" panose="02010609060101010101" pitchFamily="49" charset="-122"/>
              </a:rPr>
              <a:t>到状态</a:t>
            </a:r>
            <a:r>
              <a:rPr lang="en-US" altLang="zh-CN" sz="2400">
                <a:latin typeface="Calibri" panose="020F0502020204030204" pitchFamily="34" charset="0"/>
                <a:ea typeface="楷体" panose="02010609060101010101" pitchFamily="49" charset="-122"/>
              </a:rPr>
              <a:t>j</a:t>
            </a:r>
            <a:r>
              <a:rPr lang="zh-CN" altLang="en-US" sz="2400">
                <a:latin typeface="Calibri" panose="020F0502020204030204" pitchFamily="34" charset="0"/>
                <a:ea typeface="楷体" panose="02010609060101010101" pitchFamily="49" charset="-122"/>
              </a:rPr>
              <a:t>的转移概率</a:t>
            </a:r>
            <a:endParaRPr lang="en-US" altLang="zh-CN" sz="2400">
              <a:latin typeface="Calibri" panose="020F0502020204030204" pitchFamily="34" charset="0"/>
              <a:ea typeface="楷体" panose="02010609060101010101" pitchFamily="49" charset="-122"/>
            </a:endParaRPr>
          </a:p>
          <a:p>
            <a:r>
              <a:rPr lang="en-US" altLang="zh-CN" sz="2400">
                <a:latin typeface="Calibri" panose="020F0502020204030204" pitchFamily="34" charset="0"/>
                <a:ea typeface="楷体" panose="02010609060101010101" pitchFamily="49" charset="-122"/>
              </a:rPr>
              <a:t>b</a:t>
            </a:r>
            <a:r>
              <a:rPr lang="en-US" altLang="zh-CN" sz="2400" baseline="-25000">
                <a:latin typeface="Calibri" panose="020F0502020204030204" pitchFamily="34" charset="0"/>
                <a:ea typeface="楷体" panose="02010609060101010101" pitchFamily="49" charset="-122"/>
              </a:rPr>
              <a:t>i</a:t>
            </a:r>
            <a:r>
              <a:rPr lang="en-US" altLang="zh-CN" sz="2400">
                <a:latin typeface="Calibri" panose="020F0502020204030204" pitchFamily="34" charset="0"/>
                <a:ea typeface="楷体" panose="02010609060101010101" pitchFamily="49" charset="-122"/>
              </a:rPr>
              <a:t>(o</a:t>
            </a:r>
            <a:r>
              <a:rPr lang="en-US" altLang="zh-CN" sz="2400" baseline="-25000">
                <a:latin typeface="Calibri" panose="020F0502020204030204" pitchFamily="34" charset="0"/>
                <a:ea typeface="楷体" panose="02010609060101010101" pitchFamily="49" charset="-122"/>
              </a:rPr>
              <a:t>t</a:t>
            </a:r>
            <a:r>
              <a:rPr lang="en-US" altLang="zh-CN" sz="2400">
                <a:latin typeface="Calibri" panose="020F0502020204030204" pitchFamily="34" charset="0"/>
                <a:ea typeface="楷体" panose="02010609060101010101" pitchFamily="49" charset="-122"/>
              </a:rPr>
              <a:t>)</a:t>
            </a:r>
            <a:r>
              <a:rPr lang="zh-CN" altLang="en-US" sz="2400">
                <a:latin typeface="Calibri" panose="020F0502020204030204" pitchFamily="34" charset="0"/>
                <a:ea typeface="楷体" panose="02010609060101010101" pitchFamily="49" charset="-122"/>
              </a:rPr>
              <a:t>：由状态</a:t>
            </a:r>
            <a:r>
              <a:rPr lang="en-US" altLang="zh-CN" sz="2400">
                <a:latin typeface="Calibri" panose="020F0502020204030204" pitchFamily="34" charset="0"/>
                <a:ea typeface="楷体" panose="02010609060101010101" pitchFamily="49" charset="-122"/>
              </a:rPr>
              <a:t>i</a:t>
            </a:r>
            <a:r>
              <a:rPr lang="zh-CN" altLang="en-US" sz="2400">
                <a:latin typeface="Calibri" panose="020F0502020204030204" pitchFamily="34" charset="0"/>
                <a:ea typeface="楷体" panose="02010609060101010101" pitchFamily="49" charset="-122"/>
              </a:rPr>
              <a:t>产生观测</a:t>
            </a:r>
            <a:r>
              <a:rPr lang="en-US" altLang="zh-CN" sz="2400">
                <a:latin typeface="Calibri" panose="020F0502020204030204" pitchFamily="34" charset="0"/>
                <a:ea typeface="楷体" panose="02010609060101010101" pitchFamily="49" charset="-122"/>
              </a:rPr>
              <a:t>o</a:t>
            </a:r>
            <a:r>
              <a:rPr lang="en-US" altLang="zh-CN" sz="2400" baseline="-25000">
                <a:latin typeface="Calibri" panose="020F0502020204030204" pitchFamily="34" charset="0"/>
                <a:ea typeface="楷体" panose="02010609060101010101" pitchFamily="49" charset="-122"/>
              </a:rPr>
              <a:t>t</a:t>
            </a:r>
            <a:r>
              <a:rPr lang="zh-CN" altLang="en-US" sz="2400">
                <a:latin typeface="Calibri" panose="020F0502020204030204" pitchFamily="34" charset="0"/>
                <a:ea typeface="楷体" panose="02010609060101010101" pitchFamily="49" charset="-122"/>
              </a:rPr>
              <a:t>的发射概率</a:t>
            </a:r>
            <a:endParaRPr lang="en-US" altLang="zh-CN" sz="2400">
              <a:latin typeface="Calibri" panose="020F0502020204030204" pitchFamily="34" charset="0"/>
              <a:ea typeface="楷体" panose="02010609060101010101" pitchFamily="49" charset="-122"/>
            </a:endParaRPr>
          </a:p>
          <a:p>
            <a:r>
              <a:rPr lang="en-US" altLang="zh-CN" sz="2400">
                <a:latin typeface="Calibri" panose="020F0502020204030204" pitchFamily="34" charset="0"/>
                <a:ea typeface="楷体" panose="02010609060101010101" pitchFamily="49" charset="-122"/>
                <a:sym typeface="Georgia" panose="02040502050405020303" pitchFamily="18" charset="0"/>
              </a:rPr>
              <a:t>v</a:t>
            </a:r>
            <a:r>
              <a:rPr lang="zh-CN" altLang="en-US" sz="2400" baseline="-25000">
                <a:latin typeface="Calibri" panose="020F0502020204030204" pitchFamily="34" charset="0"/>
                <a:ea typeface="楷体" panose="02010609060101010101" pitchFamily="49" charset="-122"/>
              </a:rPr>
              <a:t>t</a:t>
            </a:r>
            <a:r>
              <a:rPr lang="zh-CN" altLang="en-US" sz="2400">
                <a:latin typeface="Calibri" panose="020F0502020204030204" pitchFamily="34" charset="0"/>
                <a:ea typeface="楷体" panose="02010609060101010101" pitchFamily="49" charset="-122"/>
              </a:rPr>
              <a:t>(</a:t>
            </a:r>
            <a:r>
              <a:rPr lang="en-US" altLang="zh-CN" sz="2400">
                <a:latin typeface="Calibri" panose="020F0502020204030204" pitchFamily="34" charset="0"/>
                <a:ea typeface="楷体" panose="02010609060101010101" pitchFamily="49" charset="-122"/>
              </a:rPr>
              <a:t>j</a:t>
            </a:r>
            <a:r>
              <a:rPr lang="zh-CN" altLang="en-US" sz="2400">
                <a:latin typeface="Calibri" panose="020F0502020204030204" pitchFamily="34" charset="0"/>
                <a:ea typeface="楷体" panose="02010609060101010101" pitchFamily="49" charset="-122"/>
              </a:rPr>
              <a:t>)：</a:t>
            </a:r>
            <a:r>
              <a:rPr lang="en-US" altLang="zh-CN" sz="2400">
                <a:latin typeface="Calibri" panose="020F0502020204030204" pitchFamily="34" charset="0"/>
                <a:ea typeface="楷体" panose="02010609060101010101" pitchFamily="49" charset="-122"/>
              </a:rPr>
              <a:t>t</a:t>
            </a:r>
            <a:r>
              <a:rPr lang="zh-CN" altLang="en-US" sz="2400">
                <a:latin typeface="Calibri" panose="020F0502020204030204" pitchFamily="34" charset="0"/>
                <a:ea typeface="楷体" panose="02010609060101010101" pitchFamily="49" charset="-122"/>
              </a:rPr>
              <a:t>时刻时到达状态</a:t>
            </a:r>
            <a:r>
              <a:rPr lang="en-US" altLang="zh-CN" sz="2400">
                <a:latin typeface="Calibri" panose="020F0502020204030204" pitchFamily="34" charset="0"/>
                <a:ea typeface="楷体" panose="02010609060101010101" pitchFamily="49" charset="-122"/>
              </a:rPr>
              <a:t>j</a:t>
            </a:r>
            <a:r>
              <a:rPr lang="zh-CN" altLang="en-US" sz="2400">
                <a:latin typeface="Calibri" panose="020F0502020204030204" pitchFamily="34" charset="0"/>
                <a:ea typeface="楷体" panose="02010609060101010101" pitchFamily="49" charset="-122"/>
              </a:rPr>
              <a:t>的</a:t>
            </a:r>
            <a:r>
              <a:rPr lang="en-US" altLang="zh-CN" sz="2400">
                <a:latin typeface="Calibri" panose="020F0502020204030204" pitchFamily="34" charset="0"/>
                <a:ea typeface="楷体" panose="02010609060101010101" pitchFamily="49" charset="-122"/>
              </a:rPr>
              <a:t>viterbi</a:t>
            </a:r>
            <a:r>
              <a:rPr lang="zh-CN" altLang="en-US" sz="2400">
                <a:latin typeface="Calibri" panose="020F0502020204030204" pitchFamily="34" charset="0"/>
                <a:ea typeface="楷体" panose="02010609060101010101" pitchFamily="49" charset="-122"/>
              </a:rPr>
              <a:t>路径的概率</a:t>
            </a:r>
            <a:endParaRPr lang="zh-CN" altLang="en-US" sz="2400">
              <a:latin typeface="Calibri" panose="020F0502020204030204" pitchFamily="34" charset="0"/>
              <a:ea typeface="楷体" panose="02010609060101010101" pitchFamily="49" charset="-122"/>
            </a:endParaRPr>
          </a:p>
        </p:txBody>
      </p:sp>
      <p:graphicFrame>
        <p:nvGraphicFramePr>
          <p:cNvPr id="14338" name="Object 5">
            <a:hlinkClick r:id="" action="ppaction://ole?verb="/>
          </p:cNvPr>
          <p:cNvGraphicFramePr>
            <a:graphicFrameLocks noChangeAspect="1"/>
          </p:cNvGraphicFramePr>
          <p:nvPr/>
        </p:nvGraphicFramePr>
        <p:xfrm>
          <a:off x="2484438" y="2709863"/>
          <a:ext cx="3527425" cy="823912"/>
        </p:xfrm>
        <a:graphic>
          <a:graphicData uri="http://schemas.openxmlformats.org/presentationml/2006/ole">
            <mc:AlternateContent xmlns:mc="http://schemas.openxmlformats.org/markup-compatibility/2006">
              <mc:Choice xmlns:v="urn:schemas-microsoft-com:vml" Requires="v">
                <p:oleObj spid="_x0000_s3137" name="" r:id="rId1" imgW="37795200" imgH="8839200" progId="Equation.3">
                  <p:embed/>
                </p:oleObj>
              </mc:Choice>
              <mc:Fallback>
                <p:oleObj name="" r:id="rId1" imgW="37795200" imgH="8839200" progId="Equation.3">
                  <p:embed/>
                  <p:pic>
                    <p:nvPicPr>
                      <p:cNvPr id="0" name="图片 3136"/>
                      <p:cNvPicPr/>
                      <p:nvPr/>
                    </p:nvPicPr>
                    <p:blipFill>
                      <a:blip r:embed="rId2"/>
                      <a:stretch>
                        <a:fillRect/>
                      </a:stretch>
                    </p:blipFill>
                    <p:spPr>
                      <a:xfrm>
                        <a:off x="2484438" y="2709863"/>
                        <a:ext cx="3527425" cy="8239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charRg st="27" end="3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a:spLocks noGrp="1"/>
          </p:cNvSpPr>
          <p:nvPr>
            <p:ph type="title"/>
          </p:nvPr>
        </p:nvSpPr>
        <p:spPr/>
        <p:txBody>
          <a:bodyPr wrap="square" lIns="91440" tIns="45720" rIns="91440" bIns="45720" anchor="ctr"/>
          <a:p>
            <a:pPr eaLnBrk="1" hangingPunct="1"/>
            <a:r>
              <a:rPr lang="zh-CN" altLang="en-US" sz="3600"/>
              <a:t>Viterbi 算法：前向递归过程</a:t>
            </a:r>
            <a:endParaRPr lang="zh-CN" altLang="en-US" sz="3600"/>
          </a:p>
        </p:txBody>
      </p:sp>
      <p:graphicFrame>
        <p:nvGraphicFramePr>
          <p:cNvPr id="80898" name="Object 3"/>
          <p:cNvGraphicFramePr>
            <a:graphicFrameLocks noChangeAspect="1"/>
          </p:cNvGraphicFramePr>
          <p:nvPr/>
        </p:nvGraphicFramePr>
        <p:xfrm>
          <a:off x="2555875" y="1196975"/>
          <a:ext cx="3303588" cy="917575"/>
        </p:xfrm>
        <a:graphic>
          <a:graphicData uri="http://schemas.openxmlformats.org/presentationml/2006/ole">
            <mc:AlternateContent xmlns:mc="http://schemas.openxmlformats.org/markup-compatibility/2006">
              <mc:Choice xmlns:v="urn:schemas-microsoft-com:vml" Requires="v">
                <p:oleObj spid="_x0000_s3101" name="" r:id="rId1" imgW="39624000" imgH="10972800" progId="Equation.3">
                  <p:embed/>
                </p:oleObj>
              </mc:Choice>
              <mc:Fallback>
                <p:oleObj name="" r:id="rId1" imgW="39624000" imgH="10972800" progId="Equation.3">
                  <p:embed/>
                  <p:pic>
                    <p:nvPicPr>
                      <p:cNvPr id="0" name="图片 3100"/>
                      <p:cNvPicPr/>
                      <p:nvPr/>
                    </p:nvPicPr>
                    <p:blipFill>
                      <a:blip r:embed="rId2"/>
                      <a:stretch>
                        <a:fillRect/>
                      </a:stretch>
                    </p:blipFill>
                    <p:spPr>
                      <a:xfrm>
                        <a:off x="2555875" y="1196975"/>
                        <a:ext cx="3303588" cy="917575"/>
                      </a:xfrm>
                      <a:prstGeom prst="rect">
                        <a:avLst/>
                      </a:prstGeom>
                      <a:noFill/>
                      <a:ln w="38100">
                        <a:noFill/>
                        <a:miter/>
                      </a:ln>
                    </p:spPr>
                  </p:pic>
                </p:oleObj>
              </mc:Fallback>
            </mc:AlternateContent>
          </a:graphicData>
        </a:graphic>
      </p:graphicFrame>
      <p:graphicFrame>
        <p:nvGraphicFramePr>
          <p:cNvPr id="80899" name="Object 4"/>
          <p:cNvGraphicFramePr>
            <a:graphicFrameLocks noChangeAspect="1"/>
          </p:cNvGraphicFramePr>
          <p:nvPr/>
        </p:nvGraphicFramePr>
        <p:xfrm>
          <a:off x="2484438" y="2781300"/>
          <a:ext cx="6122987" cy="1528763"/>
        </p:xfrm>
        <a:graphic>
          <a:graphicData uri="http://schemas.openxmlformats.org/presentationml/2006/ole">
            <mc:AlternateContent xmlns:mc="http://schemas.openxmlformats.org/markup-compatibility/2006">
              <mc:Choice xmlns:v="urn:schemas-microsoft-com:vml" Requires="v">
                <p:oleObj spid="_x0000_s3103" name="" r:id="rId3" imgW="73456800" imgH="18288000" progId="Equation.3">
                  <p:embed/>
                </p:oleObj>
              </mc:Choice>
              <mc:Fallback>
                <p:oleObj name="" r:id="rId3" imgW="73456800" imgH="18288000" progId="Equation.3">
                  <p:embed/>
                  <p:pic>
                    <p:nvPicPr>
                      <p:cNvPr id="0" name="图片 3102"/>
                      <p:cNvPicPr/>
                      <p:nvPr/>
                    </p:nvPicPr>
                    <p:blipFill>
                      <a:blip r:embed="rId4"/>
                      <a:stretch>
                        <a:fillRect/>
                      </a:stretch>
                    </p:blipFill>
                    <p:spPr>
                      <a:xfrm>
                        <a:off x="2484438" y="2781300"/>
                        <a:ext cx="6122987" cy="1528763"/>
                      </a:xfrm>
                      <a:prstGeom prst="rect">
                        <a:avLst/>
                      </a:prstGeom>
                      <a:noFill/>
                      <a:ln w="38100">
                        <a:noFill/>
                        <a:miter/>
                      </a:ln>
                    </p:spPr>
                  </p:pic>
                </p:oleObj>
              </mc:Fallback>
            </mc:AlternateContent>
          </a:graphicData>
        </a:graphic>
      </p:graphicFrame>
      <p:sp>
        <p:nvSpPr>
          <p:cNvPr id="80900" name="Rectangle 3"/>
          <p:cNvSpPr txBox="1"/>
          <p:nvPr/>
        </p:nvSpPr>
        <p:spPr>
          <a:xfrm>
            <a:off x="468313" y="1053783"/>
            <a:ext cx="8229600" cy="5000625"/>
          </a:xfrm>
          <a:prstGeom prst="rect">
            <a:avLst/>
          </a:prstGeom>
          <a:noFill/>
          <a:ln w="9525">
            <a:noFill/>
          </a:ln>
        </p:spPr>
        <p:txBody>
          <a:bodyPr anchor="t"/>
          <a:p>
            <a:pPr marL="342900" indent="-342900">
              <a:spcBef>
                <a:spcPct val="20000"/>
              </a:spcBef>
              <a:buChar char="•"/>
            </a:pPr>
            <a:r>
              <a:rPr lang="zh-CN" altLang="en-US" sz="3200">
                <a:latin typeface="Calibri" panose="020F0502020204030204" pitchFamily="34" charset="0"/>
                <a:ea typeface="楷体" panose="02010609060101010101" pitchFamily="49" charset="-122"/>
              </a:rPr>
              <a:t>初始化：</a:t>
            </a: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r>
              <a:rPr lang="zh-CN" altLang="en-US" sz="3200">
                <a:latin typeface="Calibri" panose="020F0502020204030204" pitchFamily="34" charset="0"/>
                <a:ea typeface="楷体" panose="02010609060101010101" pitchFamily="49" charset="-122"/>
              </a:rPr>
              <a:t>递归：</a:t>
            </a: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3200">
              <a:latin typeface="Calibri" panose="020F0502020204030204" pitchFamily="34" charset="0"/>
              <a:ea typeface="楷体" panose="02010609060101010101" pitchFamily="49" charset="-122"/>
            </a:endParaRPr>
          </a:p>
          <a:p>
            <a:pPr marL="342900" indent="-342900">
              <a:spcBef>
                <a:spcPct val="20000"/>
              </a:spcBef>
              <a:buChar char="•"/>
            </a:pPr>
            <a:r>
              <a:rPr lang="zh-CN" altLang="en-US" sz="3200">
                <a:latin typeface="Calibri" panose="020F0502020204030204" pitchFamily="34" charset="0"/>
                <a:ea typeface="楷体" panose="02010609060101010101" pitchFamily="49" charset="-122"/>
              </a:rPr>
              <a:t>终止：</a:t>
            </a:r>
            <a:endParaRPr lang="zh-CN" altLang="en-US" sz="3200">
              <a:latin typeface="Calibri" panose="020F0502020204030204" pitchFamily="34" charset="0"/>
              <a:ea typeface="楷体" panose="02010609060101010101" pitchFamily="49" charset="-122"/>
            </a:endParaRPr>
          </a:p>
        </p:txBody>
      </p:sp>
      <p:grpSp>
        <p:nvGrpSpPr>
          <p:cNvPr id="80901" name="组合 9"/>
          <p:cNvGrpSpPr/>
          <p:nvPr/>
        </p:nvGrpSpPr>
        <p:grpSpPr>
          <a:xfrm>
            <a:off x="1042988" y="4797425"/>
            <a:ext cx="6484937" cy="1528763"/>
            <a:chOff x="0" y="0"/>
            <a:chExt cx="6484267" cy="1528763"/>
          </a:xfrm>
        </p:grpSpPr>
        <p:graphicFrame>
          <p:nvGraphicFramePr>
            <p:cNvPr id="80902" name="Object 7"/>
            <p:cNvGraphicFramePr>
              <a:graphicFrameLocks noChangeAspect="1"/>
            </p:cNvGraphicFramePr>
            <p:nvPr/>
          </p:nvGraphicFramePr>
          <p:xfrm>
            <a:off x="2520280" y="0"/>
            <a:ext cx="3963987" cy="1528763"/>
          </p:xfrm>
          <a:graphic>
            <a:graphicData uri="http://schemas.openxmlformats.org/presentationml/2006/ole">
              <mc:AlternateContent xmlns:mc="http://schemas.openxmlformats.org/markup-compatibility/2006">
                <mc:Choice xmlns:v="urn:schemas-microsoft-com:vml" Requires="v">
                  <p:oleObj spid="_x0000_s3100" name="" r:id="rId5" imgW="47548800" imgH="18288000" progId="Equation.3">
                    <p:embed/>
                  </p:oleObj>
                </mc:Choice>
                <mc:Fallback>
                  <p:oleObj name="" r:id="rId5" imgW="47548800" imgH="18288000" progId="Equation.3">
                    <p:embed/>
                    <p:pic>
                      <p:nvPicPr>
                        <p:cNvPr id="0" name="图片 3099"/>
                        <p:cNvPicPr/>
                        <p:nvPr/>
                      </p:nvPicPr>
                      <p:blipFill>
                        <a:blip r:embed="rId6"/>
                        <a:stretch>
                          <a:fillRect/>
                        </a:stretch>
                      </p:blipFill>
                      <p:spPr>
                        <a:xfrm>
                          <a:off x="2520280" y="0"/>
                          <a:ext cx="3963987" cy="1528763"/>
                        </a:xfrm>
                        <a:prstGeom prst="rect">
                          <a:avLst/>
                        </a:prstGeom>
                        <a:noFill/>
                        <a:ln w="38100">
                          <a:noFill/>
                          <a:miter/>
                        </a:ln>
                      </p:spPr>
                    </p:pic>
                  </p:oleObj>
                </mc:Fallback>
              </mc:AlternateContent>
            </a:graphicData>
          </a:graphic>
        </p:graphicFrame>
        <p:sp>
          <p:nvSpPr>
            <p:cNvPr id="80903" name="TextBox 7"/>
            <p:cNvSpPr txBox="1"/>
            <p:nvPr/>
          </p:nvSpPr>
          <p:spPr>
            <a:xfrm>
              <a:off x="0" y="176674"/>
              <a:ext cx="2592288" cy="369332"/>
            </a:xfrm>
            <a:prstGeom prst="rect">
              <a:avLst/>
            </a:prstGeom>
            <a:noFill/>
            <a:ln w="9525">
              <a:noFill/>
            </a:ln>
          </p:spPr>
          <p:txBody>
            <a:bodyPr anchor="t">
              <a:spAutoFit/>
            </a:bodyPr>
            <a:p>
              <a:pPr algn="ctr"/>
              <a:r>
                <a:rPr lang="zh-CN" altLang="en-US">
                  <a:latin typeface="楷体" panose="02010609060101010101" pitchFamily="49" charset="-122"/>
                  <a:ea typeface="楷体" panose="02010609060101010101" pitchFamily="49" charset="-122"/>
                </a:rPr>
                <a:t>最优路径对应的概率：</a:t>
              </a:r>
              <a:endParaRPr lang="zh-CN" altLang="en-US">
                <a:latin typeface="楷体" panose="02010609060101010101" pitchFamily="49" charset="-122"/>
                <a:ea typeface="楷体" panose="02010609060101010101" pitchFamily="49" charset="-122"/>
              </a:endParaRPr>
            </a:p>
          </p:txBody>
        </p:sp>
        <p:sp>
          <p:nvSpPr>
            <p:cNvPr id="80904" name="TextBox 8"/>
            <p:cNvSpPr txBox="1"/>
            <p:nvPr/>
          </p:nvSpPr>
          <p:spPr>
            <a:xfrm>
              <a:off x="216024" y="1008112"/>
              <a:ext cx="2592288" cy="369332"/>
            </a:xfrm>
            <a:prstGeom prst="rect">
              <a:avLst/>
            </a:prstGeom>
            <a:noFill/>
            <a:ln w="9525">
              <a:noFill/>
            </a:ln>
          </p:spPr>
          <p:txBody>
            <a:bodyPr anchor="t">
              <a:spAutoFit/>
            </a:bodyPr>
            <a:p>
              <a:pPr algn="ctr"/>
              <a:r>
                <a:rPr lang="zh-CN" altLang="en-US">
                  <a:latin typeface="楷体" panose="02010609060101010101" pitchFamily="49" charset="-122"/>
                  <a:ea typeface="楷体" panose="02010609060101010101" pitchFamily="49" charset="-122"/>
                </a:rPr>
                <a:t>回退的起始状态：</a:t>
              </a:r>
              <a:endParaRPr lang="zh-CN" altLang="en-US">
                <a:latin typeface="楷体" panose="02010609060101010101" pitchFamily="49" charset="-122"/>
                <a:ea typeface="楷体" panose="02010609060101010101" pitchFamily="49" charset="-122"/>
              </a:endParaRPr>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2"/>
          <p:cNvSpPr>
            <a:spLocks noGrp="1"/>
          </p:cNvSpPr>
          <p:nvPr>
            <p:ph type="title"/>
          </p:nvPr>
        </p:nvSpPr>
        <p:spPr/>
        <p:txBody>
          <a:bodyPr wrap="square" lIns="91440" tIns="45720" rIns="91440" bIns="45720" anchor="ctr"/>
          <a:p>
            <a:pPr eaLnBrk="1" hangingPunct="1"/>
            <a:r>
              <a:rPr lang="zh-CN" altLang="en-US" sz="3600"/>
              <a:t>Viterbi 算法：格栅</a:t>
            </a:r>
            <a:endParaRPr lang="zh-CN" altLang="en-US" sz="3600"/>
          </a:p>
        </p:txBody>
      </p:sp>
      <p:pic>
        <p:nvPicPr>
          <p:cNvPr id="81922" name="Picture 3"/>
          <p:cNvPicPr>
            <a:picLocks noGrp="1" noChangeAspect="1"/>
          </p:cNvPicPr>
          <p:nvPr>
            <p:ph idx="4294967295"/>
          </p:nvPr>
        </p:nvPicPr>
        <p:blipFill>
          <a:blip r:embed="rId1"/>
          <a:stretch>
            <a:fillRect/>
          </a:stretch>
        </p:blipFill>
        <p:spPr>
          <a:xfrm>
            <a:off x="182563" y="838200"/>
            <a:ext cx="8612187" cy="5688013"/>
          </a:xfr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2"/>
          <p:cNvSpPr>
            <a:spLocks noGrp="1"/>
          </p:cNvSpPr>
          <p:nvPr>
            <p:ph type="title"/>
          </p:nvPr>
        </p:nvSpPr>
        <p:spPr/>
        <p:txBody>
          <a:bodyPr wrap="square" lIns="91440" tIns="45720" rIns="91440" bIns="45720" anchor="ctr"/>
          <a:p>
            <a:pPr eaLnBrk="1" hangingPunct="1"/>
            <a:r>
              <a:rPr lang="zh-CN" altLang="en-US" sz="3600"/>
              <a:t>Viterbi 算法</a:t>
            </a:r>
            <a:endParaRPr lang="zh-CN" altLang="en-US" sz="3600"/>
          </a:p>
        </p:txBody>
      </p:sp>
      <p:pic>
        <p:nvPicPr>
          <p:cNvPr id="83970" name="Picture 3"/>
          <p:cNvPicPr>
            <a:picLocks noGrp="1" noChangeAspect="1"/>
          </p:cNvPicPr>
          <p:nvPr>
            <p:ph idx="4294967295"/>
          </p:nvPr>
        </p:nvPicPr>
        <p:blipFill>
          <a:blip r:embed="rId1"/>
          <a:stretch>
            <a:fillRect/>
          </a:stretch>
        </p:blipFill>
        <p:spPr>
          <a:xfrm>
            <a:off x="457200" y="1212850"/>
            <a:ext cx="8229600" cy="4826000"/>
          </a:xfr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2"/>
          <p:cNvSpPr>
            <a:spLocks noGrp="1"/>
          </p:cNvSpPr>
          <p:nvPr>
            <p:ph type="title"/>
          </p:nvPr>
        </p:nvSpPr>
        <p:spPr/>
        <p:txBody>
          <a:bodyPr wrap="square" lIns="91440" tIns="45720" rIns="91440" bIns="45720" anchor="ctr"/>
          <a:p>
            <a:pPr eaLnBrk="1" hangingPunct="1"/>
            <a:r>
              <a:rPr lang="zh-CN" altLang="en-US" sz="3600"/>
              <a:t>Viterbi 算法：回退</a:t>
            </a:r>
            <a:endParaRPr lang="zh-CN" altLang="en-US" sz="3600"/>
          </a:p>
        </p:txBody>
      </p:sp>
      <p:pic>
        <p:nvPicPr>
          <p:cNvPr id="84994" name="Picture 3"/>
          <p:cNvPicPr>
            <a:picLocks noGrp="1" noChangeAspect="1"/>
          </p:cNvPicPr>
          <p:nvPr>
            <p:ph idx="4294967295"/>
          </p:nvPr>
        </p:nvPicPr>
        <p:blipFill>
          <a:blip r:embed="rId1"/>
          <a:stretch>
            <a:fillRect/>
          </a:stretch>
        </p:blipFill>
        <p:spPr>
          <a:xfrm>
            <a:off x="822325" y="936625"/>
            <a:ext cx="7781925" cy="5189538"/>
          </a:xfr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2"/>
          <p:cNvSpPr>
            <a:spLocks noGrp="1"/>
          </p:cNvSpPr>
          <p:nvPr>
            <p:ph type="title"/>
          </p:nvPr>
        </p:nvSpPr>
        <p:spPr/>
        <p:txBody>
          <a:bodyPr wrap="square" lIns="91440" tIns="45720" rIns="91440" bIns="45720" anchor="ctr"/>
          <a:p>
            <a:r>
              <a:rPr lang="en-US" altLang="zh-CN" sz="3600"/>
              <a:t>Problem3</a:t>
            </a:r>
            <a:r>
              <a:rPr lang="zh-CN" altLang="en-US" sz="3600"/>
              <a:t>：参数学习</a:t>
            </a:r>
            <a:endParaRPr lang="en-US" altLang="zh-CN" sz="3600"/>
          </a:p>
        </p:txBody>
      </p:sp>
      <p:sp>
        <p:nvSpPr>
          <p:cNvPr id="82947" name="Rectangle 3"/>
          <p:cNvSpPr>
            <a:spLocks noGrp="1"/>
          </p:cNvSpPr>
          <p:nvPr>
            <p:ph type="body" sz="half"/>
          </p:nvPr>
        </p:nvSpPr>
        <p:spPr>
          <a:xfrm>
            <a:off x="457200" y="1127125"/>
            <a:ext cx="7931150" cy="5000625"/>
          </a:xfrm>
        </p:spPr>
        <p:txBody>
          <a:bodyPr wrap="square" lIns="91440" tIns="45720" rIns="91440" bIns="45720" anchor="t"/>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a:r>
              <a:rPr lang="zh-CN" altLang="en-US" sz="2400" b="1">
                <a:solidFill>
                  <a:srgbClr val="FF0000"/>
                </a:solidFill>
                <a:sym typeface="Arial" panose="020B0604020202020204" pitchFamily="34" charset="0"/>
              </a:rPr>
              <a:t>问题：</a:t>
            </a:r>
            <a:r>
              <a:rPr lang="zh-CN" altLang="en-US" sz="2400">
                <a:sym typeface="Arial" panose="020B0604020202020204" pitchFamily="34" charset="0"/>
              </a:rPr>
              <a:t>如何找到能最好解释观测数据的模型参数</a:t>
            </a:r>
            <a:r>
              <a:rPr lang="el-GR" altLang="zh-CN" sz="2400">
                <a:latin typeface="Times New Roman" panose="02020603050405020304" pitchFamily="18" charset="0"/>
                <a:sym typeface="Arial" panose="020B0604020202020204" pitchFamily="34" charset="0"/>
              </a:rPr>
              <a:t>λ</a:t>
            </a:r>
            <a:r>
              <a:rPr lang="zh-CN" altLang="en-US" sz="2400">
                <a:sym typeface="Arial" panose="020B0604020202020204" pitchFamily="34" charset="0"/>
              </a:rPr>
              <a:t>=(A, B, </a:t>
            </a:r>
            <a:r>
              <a:rPr lang="zh-CN" altLang="en-US" sz="2400">
                <a:latin typeface="华文楷体" panose="02010600040101010101" pitchFamily="2" charset="-122"/>
                <a:sym typeface="Georgia" panose="02040502050405020303" pitchFamily="18" charset="0"/>
              </a:rPr>
              <a:t>П</a:t>
            </a:r>
            <a:r>
              <a:rPr lang="zh-CN" altLang="en-US" sz="2400">
                <a:sym typeface="Arial" panose="020B0604020202020204" pitchFamily="34" charset="0"/>
              </a:rPr>
              <a:t>)</a:t>
            </a:r>
            <a:endParaRPr lang="zh-CN" altLang="en-US" sz="2400">
              <a:sym typeface="Arial" panose="020B0604020202020204" pitchFamily="34" charset="0"/>
            </a:endParaRPr>
          </a:p>
          <a:p>
            <a:pPr lvl="0"/>
            <a:endParaRPr lang="en-US" altLang="zh-CN" sz="2400">
              <a:sym typeface="Arial" panose="020B0604020202020204" pitchFamily="34" charset="0"/>
            </a:endParaRPr>
          </a:p>
          <a:p>
            <a:pPr lvl="0">
              <a:buNone/>
            </a:pPr>
            <a:endParaRPr lang="en-US" altLang="zh-CN" sz="2400">
              <a:sym typeface="Arial" panose="020B0604020202020204" pitchFamily="34" charset="0"/>
            </a:endParaRPr>
          </a:p>
          <a:p>
            <a:pPr lvl="0">
              <a:buNone/>
            </a:pPr>
            <a:endParaRPr lang="zh-CN" altLang="en-US" sz="2400">
              <a:sym typeface="Arial" panose="020B0604020202020204" pitchFamily="34" charset="0"/>
            </a:endParaRPr>
          </a:p>
          <a:p>
            <a:pPr lvl="0"/>
            <a:r>
              <a:rPr lang="zh-CN" altLang="en-US" sz="2400"/>
              <a:t>进一步：如何从数据中自动估计模型参数？</a:t>
            </a:r>
            <a:endParaRPr lang="zh-CN" altLang="en-US" sz="2400"/>
          </a:p>
          <a:p>
            <a:pPr lvl="0"/>
            <a:endParaRPr lang="zh-CN" altLang="en-US" sz="2400"/>
          </a:p>
          <a:p>
            <a:pPr lvl="0"/>
            <a:r>
              <a:rPr lang="zh-CN" altLang="en-US" sz="2400"/>
              <a:t>一个简单的方法：极大似然估计法</a:t>
            </a:r>
            <a:endParaRPr lang="zh-CN" altLang="en-US" sz="2400"/>
          </a:p>
          <a:p>
            <a:pPr lvl="0"/>
            <a:endParaRPr lang="zh-CN" altLang="en-US" sz="2400"/>
          </a:p>
        </p:txBody>
      </p:sp>
      <p:graphicFrame>
        <p:nvGraphicFramePr>
          <p:cNvPr id="86019" name="Object 4"/>
          <p:cNvGraphicFramePr>
            <a:graphicFrameLocks noChangeAspect="1"/>
          </p:cNvGraphicFramePr>
          <p:nvPr/>
        </p:nvGraphicFramePr>
        <p:xfrm>
          <a:off x="2727325" y="2159000"/>
          <a:ext cx="2668588" cy="611188"/>
        </p:xfrm>
        <a:graphic>
          <a:graphicData uri="http://schemas.openxmlformats.org/presentationml/2006/ole">
            <mc:AlternateContent xmlns:mc="http://schemas.openxmlformats.org/markup-compatibility/2006">
              <mc:Choice xmlns:v="urn:schemas-microsoft-com:vml" Requires="v">
                <p:oleObj spid="_x0000_s3102" name="" r:id="rId1" imgW="32004000" imgH="7315200" progId="Equation.DSMT4">
                  <p:embed/>
                </p:oleObj>
              </mc:Choice>
              <mc:Fallback>
                <p:oleObj name="" r:id="rId1" imgW="32004000" imgH="7315200" progId="Equation.DSMT4">
                  <p:embed/>
                  <p:pic>
                    <p:nvPicPr>
                      <p:cNvPr id="0" name="图片 3101"/>
                      <p:cNvPicPr/>
                      <p:nvPr/>
                    </p:nvPicPr>
                    <p:blipFill>
                      <a:blip r:embed="rId2"/>
                      <a:stretch>
                        <a:fillRect/>
                      </a:stretch>
                    </p:blipFill>
                    <p:spPr>
                      <a:xfrm>
                        <a:off x="2727325" y="2159000"/>
                        <a:ext cx="2668588" cy="6111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xEl>
                                              <p:charRg st="36" end="5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47">
                                            <p:txEl>
                                              <p:charRg st="57" end="7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179512" y="1562893"/>
            <a:ext cx="8535988" cy="417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812800" indent="-36385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dirty="0">
                <a:latin typeface="黑体" panose="02010609060101010101" pitchFamily="2" charset="-122"/>
                <a:ea typeface="黑体" panose="02010609060101010101" pitchFamily="2" charset="-122"/>
              </a:rPr>
              <a:t>汉语自动分词的重要性</a:t>
            </a:r>
            <a:endParaRPr lang="zh-CN" altLang="en-US" sz="3200" b="1" dirty="0">
              <a:latin typeface="黑体" panose="02010609060101010101" pitchFamily="2" charset="-122"/>
              <a:ea typeface="黑体" panose="02010609060101010101" pitchFamily="2" charset="-122"/>
            </a:endParaRPr>
          </a:p>
          <a:p>
            <a:pPr lvl="1" eaLnBrk="1" hangingPunct="1">
              <a:lnSpc>
                <a:spcPct val="120000"/>
              </a:lnSpc>
              <a:spcBef>
                <a:spcPct val="30000"/>
              </a:spcBef>
              <a:buFont typeface="Wingdings" panose="05000000000000000000" pitchFamily="2" charset="2"/>
              <a:buChar char="Ø"/>
            </a:pPr>
            <a:r>
              <a:rPr lang="zh-CN" altLang="en-US" sz="2800" b="1" dirty="0">
                <a:latin typeface="宋体" panose="02010600030101010101" pitchFamily="2" charset="-122"/>
                <a:sym typeface="Wingdings" panose="05000000000000000000" pitchFamily="2" charset="2"/>
              </a:rPr>
              <a:t>自动分词是汉语句子分析的基础</a:t>
            </a:r>
            <a:endParaRPr lang="zh-CN" altLang="en-US" sz="2800" b="1" dirty="0">
              <a:latin typeface="宋体" panose="02010600030101010101" pitchFamily="2" charset="-122"/>
              <a:sym typeface="Wingdings" panose="05000000000000000000" pitchFamily="2" charset="2"/>
            </a:endParaRPr>
          </a:p>
          <a:p>
            <a:pPr lvl="1" eaLnBrk="1" hangingPunct="1">
              <a:lnSpc>
                <a:spcPct val="120000"/>
              </a:lnSpc>
              <a:spcBef>
                <a:spcPct val="30000"/>
              </a:spcBef>
              <a:buFont typeface="Wingdings" panose="05000000000000000000" pitchFamily="2" charset="2"/>
              <a:buChar char="Ø"/>
            </a:pPr>
            <a:r>
              <a:rPr lang="zh-CN" altLang="en-US" sz="2800" b="1" dirty="0">
                <a:latin typeface="宋体" panose="02010600030101010101" pitchFamily="2" charset="-122"/>
                <a:sym typeface="Wingdings" panose="05000000000000000000" pitchFamily="2" charset="2"/>
              </a:rPr>
              <a:t>词语的分析具有广泛的应用（词频统计，词典编纂，文章风格研究等）</a:t>
            </a:r>
            <a:endParaRPr lang="zh-CN" altLang="en-US" sz="2800" b="1" dirty="0">
              <a:latin typeface="宋体" panose="02010600030101010101" pitchFamily="2" charset="-122"/>
              <a:sym typeface="Wingdings" panose="05000000000000000000" pitchFamily="2" charset="2"/>
            </a:endParaRPr>
          </a:p>
          <a:p>
            <a:pPr lvl="1" eaLnBrk="1" hangingPunct="1">
              <a:lnSpc>
                <a:spcPct val="120000"/>
              </a:lnSpc>
              <a:spcBef>
                <a:spcPct val="30000"/>
              </a:spcBef>
              <a:buFont typeface="Wingdings" panose="05000000000000000000" pitchFamily="2" charset="2"/>
              <a:buChar char="Ø"/>
            </a:pPr>
            <a:r>
              <a:rPr lang="zh-CN" altLang="en-US" sz="2800" b="1" dirty="0">
                <a:latin typeface="宋体" panose="02010600030101010101" pitchFamily="2" charset="-122"/>
                <a:sym typeface="Wingdings" panose="05000000000000000000" pitchFamily="2" charset="2"/>
              </a:rPr>
              <a:t>文献处理以词语为文本特征</a:t>
            </a:r>
            <a:endParaRPr lang="zh-CN" altLang="en-US" sz="2800" b="1" dirty="0">
              <a:latin typeface="宋体" panose="02010600030101010101" pitchFamily="2" charset="-122"/>
              <a:sym typeface="Wingdings" panose="05000000000000000000" pitchFamily="2" charset="2"/>
            </a:endParaRPr>
          </a:p>
          <a:p>
            <a:pPr lvl="1" eaLnBrk="1" hangingPunct="1">
              <a:lnSpc>
                <a:spcPct val="120000"/>
              </a:lnSpc>
              <a:spcBef>
                <a:spcPct val="30000"/>
              </a:spcBef>
              <a:buFont typeface="Wingdings" panose="05000000000000000000" pitchFamily="2" charset="2"/>
              <a:buChar char="Ø"/>
            </a:pPr>
            <a:r>
              <a:rPr lang="zh-CN" altLang="en-US" sz="2800" b="1" dirty="0">
                <a:latin typeface="宋体" panose="02010600030101010101" pitchFamily="2" charset="-122"/>
                <a:sym typeface="Wingdings" panose="05000000000000000000" pitchFamily="2" charset="2"/>
              </a:rPr>
              <a:t>“以词定字、以词定音”，用于文本校对、同音字识别、多音字辨识、简繁体转换</a:t>
            </a:r>
            <a:endParaRPr lang="zh-CN" altLang="en-US" sz="2800" b="1" dirty="0">
              <a:latin typeface="宋体" panose="02010600030101010101" pitchFamily="2" charset="-122"/>
              <a:sym typeface="Symbol" panose="05050102010706020507" pitchFamily="18" charset="2"/>
            </a:endParaRPr>
          </a:p>
        </p:txBody>
      </p:sp>
      <p:sp>
        <p:nvSpPr>
          <p:cNvPr id="2" name="标题 1"/>
          <p:cNvSpPr/>
          <p:nvPr>
            <p:ph type="title"/>
          </p:nvPr>
        </p:nvSpPr>
        <p:spPr/>
        <p:txBody>
          <a:bodyPr/>
          <a:p>
            <a:r>
              <a:rPr lang="zh-CN" altLang="en-US"/>
              <a:t>汉语自动分词概要</a:t>
            </a:r>
            <a:endParaRPr lang="zh-CN"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a:spLocks noGrp="1"/>
          </p:cNvSpPr>
          <p:nvPr>
            <p:ph type="title"/>
          </p:nvPr>
        </p:nvSpPr>
        <p:spPr/>
        <p:txBody>
          <a:bodyPr wrap="square" lIns="91440" tIns="45720" rIns="91440" bIns="45720" anchor="ctr"/>
          <a:p>
            <a:r>
              <a:rPr lang="zh-CN" altLang="en-US"/>
              <a:t>参数学习</a:t>
            </a:r>
            <a:endParaRPr lang="en-US" altLang="en-US"/>
          </a:p>
        </p:txBody>
      </p:sp>
      <p:sp>
        <p:nvSpPr>
          <p:cNvPr id="84995" name="Rectangle 3"/>
          <p:cNvSpPr>
            <a:spLocks noGrp="1"/>
          </p:cNvSpPr>
          <p:nvPr>
            <p:ph type="body" sz="half"/>
          </p:nvPr>
        </p:nvSpPr>
        <p:spPr>
          <a:xfrm>
            <a:off x="457200" y="1127125"/>
            <a:ext cx="8220075" cy="5000625"/>
          </a:xfrm>
        </p:spPr>
        <p:txBody>
          <a:bodyPr wrap="square" lIns="91440" tIns="45720" rIns="91440" bIns="45720" anchor="t"/>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a:lnSpc>
                <a:spcPct val="80000"/>
              </a:lnSpc>
            </a:pPr>
            <a:r>
              <a:rPr lang="zh-CN" altLang="en-US" sz="2800">
                <a:solidFill>
                  <a:srgbClr val="0000FF"/>
                </a:solidFill>
              </a:rPr>
              <a:t>有监督方法：</a:t>
            </a:r>
            <a:r>
              <a:rPr lang="zh-CN" altLang="en-US" sz="2800"/>
              <a:t>基于已知“正确答案”的数据（</a:t>
            </a:r>
            <a:r>
              <a:rPr lang="zh-CN" altLang="en-US" sz="2800">
                <a:solidFill>
                  <a:srgbClr val="FF0000"/>
                </a:solidFill>
              </a:rPr>
              <a:t>序列对</a:t>
            </a:r>
            <a:r>
              <a:rPr lang="zh-CN" altLang="en-US" sz="2800"/>
              <a:t>）进行估计</a:t>
            </a:r>
            <a:endParaRPr lang="en-US" altLang="zh-CN" sz="2800"/>
          </a:p>
          <a:p>
            <a:pPr lvl="1" indent="-285750">
              <a:lnSpc>
                <a:spcPct val="80000"/>
              </a:lnSpc>
            </a:pPr>
            <a:r>
              <a:rPr lang="zh-CN" altLang="en-US" sz="2400"/>
              <a:t>从数据中统计状态之间的转移，及状态到观测的发射</a:t>
            </a:r>
            <a:endParaRPr lang="en-US" altLang="zh-CN" sz="2400"/>
          </a:p>
          <a:p>
            <a:pPr lvl="1" indent="-285750">
              <a:lnSpc>
                <a:spcPct val="80000"/>
              </a:lnSpc>
            </a:pPr>
            <a:r>
              <a:rPr lang="zh-CN" altLang="en-US" sz="2400"/>
              <a:t>记</a:t>
            </a:r>
            <a:r>
              <a:rPr lang="en-US" altLang="zh-CN" sz="2400"/>
              <a:t>n=1, …, N</a:t>
            </a:r>
            <a:r>
              <a:rPr lang="zh-CN" altLang="en-US" sz="2400"/>
              <a:t>为有标记样本数，</a:t>
            </a:r>
            <a:r>
              <a:rPr lang="en-US" altLang="zh-CN" sz="2400"/>
              <a:t>t=1,…,T</a:t>
            </a:r>
            <a:r>
              <a:rPr lang="zh-CN" altLang="en-US" sz="2400"/>
              <a:t>为每个样本的序列长度，</a:t>
            </a:r>
            <a:r>
              <a:rPr lang="en-US" altLang="zh-CN" sz="2400"/>
              <a:t>q</a:t>
            </a:r>
            <a:r>
              <a:rPr lang="en-US" altLang="zh-CN" sz="2400" baseline="30000"/>
              <a:t>i</a:t>
            </a:r>
            <a:r>
              <a:rPr lang="en-US" altLang="zh-CN" sz="2400" baseline="-25000"/>
              <a:t>n,t</a:t>
            </a:r>
            <a:r>
              <a:rPr lang="zh-CN" altLang="en-US" sz="2400"/>
              <a:t>为第</a:t>
            </a:r>
            <a:r>
              <a:rPr lang="en-US" altLang="zh-CN" sz="2400"/>
              <a:t>n</a:t>
            </a:r>
            <a:r>
              <a:rPr lang="zh-CN" altLang="en-US" sz="2400"/>
              <a:t>个序列在</a:t>
            </a:r>
            <a:r>
              <a:rPr lang="en-US" altLang="zh-CN" sz="2400"/>
              <a:t>t</a:t>
            </a:r>
            <a:r>
              <a:rPr lang="zh-CN" altLang="en-US" sz="2400"/>
              <a:t>时刻的状态，</a:t>
            </a:r>
            <a:r>
              <a:rPr lang="en-US" altLang="zh-CN" sz="2400"/>
              <a:t>o</a:t>
            </a:r>
            <a:r>
              <a:rPr lang="en-US" altLang="zh-CN" sz="2400" baseline="30000"/>
              <a:t>k</a:t>
            </a:r>
            <a:r>
              <a:rPr lang="en-US" altLang="zh-CN" sz="2400" baseline="-25000"/>
              <a:t>n,t</a:t>
            </a:r>
            <a:r>
              <a:rPr lang="zh-CN" altLang="en-US" sz="2400"/>
              <a:t>为第</a:t>
            </a:r>
            <a:r>
              <a:rPr lang="en-US" altLang="zh-CN" sz="2400"/>
              <a:t>n</a:t>
            </a:r>
            <a:r>
              <a:rPr lang="zh-CN" altLang="en-US" sz="2400"/>
              <a:t>个序列在</a:t>
            </a:r>
            <a:r>
              <a:rPr lang="en-US" altLang="zh-CN" sz="2400"/>
              <a:t>t</a:t>
            </a:r>
            <a:r>
              <a:rPr lang="zh-CN" altLang="en-US" sz="2400"/>
              <a:t>时刻的观测</a:t>
            </a:r>
            <a:endParaRPr lang="zh-CN" altLang="en-US" sz="2800"/>
          </a:p>
          <a:p>
            <a:pPr lvl="0">
              <a:lnSpc>
                <a:spcPct val="80000"/>
              </a:lnSpc>
            </a:pPr>
            <a:endParaRPr lang="zh-CN" altLang="en-US" sz="2800"/>
          </a:p>
        </p:txBody>
      </p:sp>
      <p:graphicFrame>
        <p:nvGraphicFramePr>
          <p:cNvPr id="84996" name="Object 4"/>
          <p:cNvGraphicFramePr>
            <a:graphicFrameLocks noChangeAspect="1"/>
          </p:cNvGraphicFramePr>
          <p:nvPr/>
        </p:nvGraphicFramePr>
        <p:xfrm>
          <a:off x="2411413" y="3141663"/>
          <a:ext cx="3889375" cy="3205162"/>
        </p:xfrm>
        <a:graphic>
          <a:graphicData uri="http://schemas.openxmlformats.org/presentationml/2006/ole">
            <mc:AlternateContent xmlns:mc="http://schemas.openxmlformats.org/markup-compatibility/2006">
              <mc:Choice xmlns:v="urn:schemas-microsoft-com:vml" Requires="v">
                <p:oleObj spid="_x0000_s3076" name="" r:id="rId1" imgW="49682400" imgH="40843200" progId="Equation.3">
                  <p:embed/>
                </p:oleObj>
              </mc:Choice>
              <mc:Fallback>
                <p:oleObj name="" r:id="rId1" imgW="49682400" imgH="40843200" progId="Equation.3">
                  <p:embed/>
                  <p:pic>
                    <p:nvPicPr>
                      <p:cNvPr id="0" name="图片 3075"/>
                      <p:cNvPicPr/>
                      <p:nvPr/>
                    </p:nvPicPr>
                    <p:blipFill>
                      <a:blip r:embed="rId2"/>
                      <a:stretch>
                        <a:fillRect/>
                      </a:stretch>
                    </p:blipFill>
                    <p:spPr>
                      <a:xfrm>
                        <a:off x="2411413" y="3141663"/>
                        <a:ext cx="3889375" cy="320516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charRg st="29" end="5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5">
                                            <p:txEl>
                                              <p:charRg st="53" end="12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2"/>
          <p:cNvSpPr>
            <a:spLocks noGrp="1"/>
          </p:cNvSpPr>
          <p:nvPr>
            <p:ph type="title"/>
          </p:nvPr>
        </p:nvSpPr>
        <p:spPr/>
        <p:txBody>
          <a:bodyPr wrap="square" lIns="91440" tIns="45720" rIns="91440" bIns="45720" anchor="ctr"/>
          <a:p>
            <a:pPr eaLnBrk="1" hangingPunct="1"/>
            <a:r>
              <a:rPr lang="zh-CN" altLang="en-US"/>
              <a:t>参数学习</a:t>
            </a:r>
            <a:endParaRPr lang="en-US" altLang="en-US"/>
          </a:p>
        </p:txBody>
      </p:sp>
      <p:sp>
        <p:nvSpPr>
          <p:cNvPr id="87043" name="Rectangle 3"/>
          <p:cNvSpPr>
            <a:spLocks noGrp="1"/>
          </p:cNvSpPr>
          <p:nvPr>
            <p:ph type="body" sz="half"/>
          </p:nvPr>
        </p:nvSpPr>
        <p:spPr>
          <a:xfrm>
            <a:off x="457200" y="1127125"/>
            <a:ext cx="8220075" cy="5000625"/>
          </a:xfrm>
        </p:spPr>
        <p:txBody>
          <a:bodyPr wrap="square" lIns="91440" tIns="45720" rIns="91440" bIns="45720" anchor="t"/>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lnSpc>
                <a:spcPct val="80000"/>
              </a:lnSpc>
            </a:pPr>
            <a:r>
              <a:rPr lang="zh-CN" altLang="en-US" sz="2800">
                <a:solidFill>
                  <a:srgbClr val="0000FF"/>
                </a:solidFill>
                <a:sym typeface="Arial" panose="020B0604020202020204" pitchFamily="34" charset="0"/>
              </a:rPr>
              <a:t>无监督方法：</a:t>
            </a:r>
            <a:r>
              <a:rPr lang="zh-CN" altLang="en-US" sz="2800"/>
              <a:t> 基于无“正确答案”的数据（不完全数据）进行估计</a:t>
            </a:r>
            <a:endParaRPr lang="zh-CN" altLang="en-US" sz="2800"/>
          </a:p>
          <a:p>
            <a:pPr lvl="0" eaLnBrk="1" hangingPunct="1"/>
            <a:r>
              <a:rPr lang="zh-CN" altLang="en-US" sz="2800">
                <a:sym typeface="Arial" panose="020B0604020202020204" pitchFamily="34" charset="0"/>
              </a:rPr>
              <a:t>采用MLE，意味着需要找到使下列概率最大的参数</a:t>
            </a:r>
            <a:r>
              <a:rPr lang="el-GR" altLang="zh-CN" sz="2800">
                <a:latin typeface="Times New Roman" panose="02020603050405020304" pitchFamily="18" charset="0"/>
                <a:sym typeface="Arial" panose="020B0604020202020204" pitchFamily="34" charset="0"/>
              </a:rPr>
              <a:t>λ</a:t>
            </a:r>
            <a:r>
              <a:rPr lang="zh-CN" altLang="en-US" sz="2800">
                <a:latin typeface="Symbol" panose="05050102010706020507" pitchFamily="18" charset="2"/>
                <a:sym typeface="Arial" panose="020B0604020202020204" pitchFamily="34" charset="0"/>
              </a:rPr>
              <a:t> </a:t>
            </a:r>
            <a:r>
              <a:rPr lang="zh-CN" altLang="en-US" sz="2800">
                <a:sym typeface="Arial" panose="020B0604020202020204" pitchFamily="34" charset="0"/>
              </a:rPr>
              <a:t>：</a:t>
            </a:r>
            <a:endParaRPr lang="zh-CN" altLang="en-US" sz="2800">
              <a:sym typeface="Arial" panose="020B0604020202020204" pitchFamily="34" charset="0"/>
            </a:endParaRPr>
          </a:p>
          <a:p>
            <a:pPr lvl="0" eaLnBrk="1" hangingPunct="1"/>
            <a:endParaRPr lang="zh-CN" altLang="en-US" sz="2800">
              <a:sym typeface="Arial" panose="020B0604020202020204" pitchFamily="34" charset="0"/>
            </a:endParaRPr>
          </a:p>
          <a:p>
            <a:pPr lvl="0" eaLnBrk="1" hangingPunct="1"/>
            <a:endParaRPr lang="zh-CN" altLang="en-US" sz="2800">
              <a:sym typeface="Arial" panose="020B0604020202020204" pitchFamily="34" charset="0"/>
            </a:endParaRPr>
          </a:p>
          <a:p>
            <a:pPr lvl="0" eaLnBrk="1" hangingPunct="1"/>
            <a:r>
              <a:rPr lang="zh-CN" altLang="en-US" sz="2800"/>
              <a:t>很难找到上式的解析解！</a:t>
            </a:r>
            <a:endParaRPr lang="en-US" altLang="zh-CN" sz="2800"/>
          </a:p>
          <a:p>
            <a:pPr lvl="0" eaLnBrk="1" hangingPunct="1"/>
            <a:endParaRPr lang="zh-CN" altLang="en-US" sz="2800"/>
          </a:p>
          <a:p>
            <a:pPr lvl="0" eaLnBrk="1" hangingPunct="1">
              <a:lnSpc>
                <a:spcPct val="80000"/>
              </a:lnSpc>
            </a:pPr>
            <a:r>
              <a:rPr lang="zh-CN" altLang="en-US" sz="2800"/>
              <a:t>但可以通过类似于爬山算法的局部最大化方法求解 </a:t>
            </a:r>
            <a:r>
              <a:rPr lang="en-US" altLang="zh-CN" sz="2800">
                <a:sym typeface="Wingdings" panose="05000000000000000000" pitchFamily="2" charset="2"/>
              </a:rPr>
              <a:t> </a:t>
            </a:r>
            <a:r>
              <a:rPr lang="zh-CN" altLang="en-US" sz="2800">
                <a:solidFill>
                  <a:srgbClr val="FF0000"/>
                </a:solidFill>
              </a:rPr>
              <a:t>Baum-Welch算法 </a:t>
            </a:r>
            <a:r>
              <a:rPr lang="zh-CN" altLang="en-US" sz="2800"/>
              <a:t>or</a:t>
            </a:r>
            <a:r>
              <a:rPr lang="zh-CN" altLang="en-US" sz="2800">
                <a:solidFill>
                  <a:srgbClr val="FF0000"/>
                </a:solidFill>
              </a:rPr>
              <a:t> Forward-Backward算法</a:t>
            </a:r>
            <a:endParaRPr lang="zh-CN" altLang="en-US" sz="2800">
              <a:solidFill>
                <a:srgbClr val="FF0000"/>
              </a:solidFill>
            </a:endParaRPr>
          </a:p>
        </p:txBody>
      </p:sp>
      <p:graphicFrame>
        <p:nvGraphicFramePr>
          <p:cNvPr id="87044" name="Object 4"/>
          <p:cNvGraphicFramePr>
            <a:graphicFrameLocks noChangeAspect="1"/>
          </p:cNvGraphicFramePr>
          <p:nvPr/>
        </p:nvGraphicFramePr>
        <p:xfrm>
          <a:off x="2511425" y="2878138"/>
          <a:ext cx="2668588" cy="612775"/>
        </p:xfrm>
        <a:graphic>
          <a:graphicData uri="http://schemas.openxmlformats.org/presentationml/2006/ole">
            <mc:AlternateContent xmlns:mc="http://schemas.openxmlformats.org/markup-compatibility/2006">
              <mc:Choice xmlns:v="urn:schemas-microsoft-com:vml" Requires="v">
                <p:oleObj spid="_x0000_s3077" name="" r:id="rId1" imgW="32004000" imgH="7315200" progId="Equation.DSMT4">
                  <p:embed/>
                </p:oleObj>
              </mc:Choice>
              <mc:Fallback>
                <p:oleObj name="" r:id="rId1" imgW="32004000" imgH="7315200" progId="Equation.DSMT4">
                  <p:embed/>
                  <p:pic>
                    <p:nvPicPr>
                      <p:cNvPr id="0" name="图片 3076"/>
                      <p:cNvPicPr/>
                      <p:nvPr/>
                    </p:nvPicPr>
                    <p:blipFill>
                      <a:blip r:embed="rId2"/>
                      <a:stretch>
                        <a:fillRect/>
                      </a:stretch>
                    </p:blipFill>
                    <p:spPr>
                      <a:xfrm>
                        <a:off x="2511425" y="2878138"/>
                        <a:ext cx="2668588" cy="6127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charRg st="31" end="5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043">
                                            <p:txEl>
                                              <p:charRg st="60" end="7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043">
                                            <p:txEl>
                                              <p:charRg st="73" end="13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a:spLocks noGrp="1"/>
          </p:cNvSpPr>
          <p:nvPr>
            <p:ph type="title"/>
          </p:nvPr>
        </p:nvSpPr>
        <p:spPr/>
        <p:txBody>
          <a:bodyPr wrap="square" lIns="91440" tIns="45720" rIns="91440" bIns="45720" anchor="ctr"/>
          <a:p>
            <a:pPr eaLnBrk="1" hangingPunct="1"/>
            <a:r>
              <a:rPr lang="zh-CN" altLang="en-US" sz="3600"/>
              <a:t>前向</a:t>
            </a:r>
            <a:r>
              <a:rPr lang="en-US" altLang="zh-CN" sz="3600"/>
              <a:t>-</a:t>
            </a:r>
            <a:r>
              <a:rPr lang="zh-CN" altLang="en-US" sz="3600"/>
              <a:t>后向算法</a:t>
            </a:r>
            <a:endParaRPr lang="en-US" altLang="zh-CN" sz="3600"/>
          </a:p>
        </p:txBody>
      </p:sp>
      <p:sp>
        <p:nvSpPr>
          <p:cNvPr id="89091" name="Rectangle 3"/>
          <p:cNvSpPr>
            <a:spLocks noGrp="1"/>
          </p:cNvSpPr>
          <p:nvPr>
            <p:ph type="body"/>
          </p:nvPr>
        </p:nvSpPr>
        <p:spPr/>
        <p:txBody>
          <a:bodyPr wrap="square" lIns="91440" tIns="45720" rIns="91440" bIns="45720" anchor="t"/>
          <a:p>
            <a:pPr eaLnBrk="1" hangingPunct="1">
              <a:lnSpc>
                <a:spcPct val="80000"/>
              </a:lnSpc>
            </a:pPr>
            <a:r>
              <a:rPr lang="zh-CN" altLang="en-US"/>
              <a:t>基本思想：</a:t>
            </a:r>
            <a:endParaRPr lang="zh-CN" altLang="en-US"/>
          </a:p>
          <a:p>
            <a:pPr lvl="1" eaLnBrk="1" hangingPunct="1">
              <a:lnSpc>
                <a:spcPct val="80000"/>
              </a:lnSpc>
            </a:pPr>
            <a:r>
              <a:rPr lang="zh-CN" altLang="en-US"/>
              <a:t>不知道模型参数</a:t>
            </a:r>
            <a:r>
              <a:rPr lang="el-GR" altLang="zh-CN">
                <a:latin typeface="Times New Roman" panose="02020603050405020304" pitchFamily="18" charset="0"/>
                <a:sym typeface="Arial" panose="020B0604020202020204" pitchFamily="34" charset="0"/>
              </a:rPr>
              <a:t>λ</a:t>
            </a:r>
            <a:r>
              <a:rPr lang="zh-CN" altLang="en-US">
                <a:latin typeface="Symbol" panose="05050102010706020507" pitchFamily="18" charset="2"/>
                <a:sym typeface="Arial" panose="020B0604020202020204" pitchFamily="34" charset="0"/>
              </a:rPr>
              <a:t> </a:t>
            </a:r>
            <a:r>
              <a:rPr lang="zh-CN" altLang="en-US"/>
              <a:t>，但可以通过某个参数计算观测的似然概率P(O|</a:t>
            </a:r>
            <a:r>
              <a:rPr lang="el-GR" altLang="zh-CN">
                <a:latin typeface="Times New Roman" panose="02020603050405020304" pitchFamily="18" charset="0"/>
                <a:sym typeface="Arial" panose="020B0604020202020204" pitchFamily="34" charset="0"/>
              </a:rPr>
              <a:t> λ</a:t>
            </a:r>
            <a:r>
              <a:rPr lang="en-US" altLang="zh-CN"/>
              <a:t>‘</a:t>
            </a:r>
            <a:r>
              <a:rPr lang="zh-CN" altLang="en-US"/>
              <a:t>)</a:t>
            </a:r>
            <a:endParaRPr lang="zh-CN" altLang="en-US" i="1"/>
          </a:p>
          <a:p>
            <a:pPr lvl="2" eaLnBrk="1" hangingPunct="1">
              <a:lnSpc>
                <a:spcPct val="80000"/>
              </a:lnSpc>
            </a:pPr>
            <a:r>
              <a:rPr lang="zh-CN" altLang="en-US"/>
              <a:t>比如可以随机选取一个</a:t>
            </a:r>
            <a:r>
              <a:rPr lang="el-GR" altLang="zh-CN">
                <a:latin typeface="Times New Roman" panose="02020603050405020304" pitchFamily="18" charset="0"/>
                <a:sym typeface="Arial" panose="020B0604020202020204" pitchFamily="34" charset="0"/>
              </a:rPr>
              <a:t>λ</a:t>
            </a:r>
            <a:r>
              <a:rPr lang="en-US" altLang="zh-CN"/>
              <a:t>‘</a:t>
            </a:r>
            <a:endParaRPr lang="zh-CN" altLang="en-US" i="1"/>
          </a:p>
          <a:p>
            <a:pPr lvl="1" eaLnBrk="1" hangingPunct="1">
              <a:lnSpc>
                <a:spcPct val="80000"/>
              </a:lnSpc>
            </a:pPr>
            <a:r>
              <a:rPr lang="zh-CN" altLang="en-US"/>
              <a:t>通过计算，可以看到哪些概率转移和观测发射最可能被使用到</a:t>
            </a:r>
            <a:endParaRPr lang="zh-CN" altLang="en-US"/>
          </a:p>
          <a:p>
            <a:pPr lvl="1" eaLnBrk="1" hangingPunct="1">
              <a:lnSpc>
                <a:spcPct val="80000"/>
              </a:lnSpc>
            </a:pPr>
            <a:r>
              <a:rPr lang="zh-CN" altLang="en-US">
                <a:solidFill>
                  <a:srgbClr val="FF0000"/>
                </a:solidFill>
              </a:rPr>
              <a:t>增大它们的概率，可以得到一个新的模型</a:t>
            </a:r>
            <a:r>
              <a:rPr lang="el-GR" altLang="zh-CN">
                <a:solidFill>
                  <a:srgbClr val="FF0000"/>
                </a:solidFill>
                <a:latin typeface="Times New Roman" panose="02020603050405020304" pitchFamily="18" charset="0"/>
                <a:sym typeface="Arial" panose="020B0604020202020204" pitchFamily="34" charset="0"/>
              </a:rPr>
              <a:t>λ</a:t>
            </a:r>
            <a:r>
              <a:rPr lang="en-US" altLang="zh-CN">
                <a:solidFill>
                  <a:srgbClr val="FF0000"/>
                </a:solidFill>
              </a:rPr>
              <a:t>‘‘</a:t>
            </a:r>
            <a:r>
              <a:rPr lang="zh-CN" altLang="en-US">
                <a:solidFill>
                  <a:srgbClr val="FF0000"/>
                </a:solidFill>
              </a:rPr>
              <a:t>，新的模型赋予观测序列一个更高的似然概率</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1">
                                            <p:txEl>
                                              <p:charRg st="6" end="4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91">
                                            <p:txEl>
                                              <p:charRg st="43" end="5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091">
                                            <p:txEl>
                                              <p:charRg st="56" end="8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091">
                                            <p:txEl>
                                              <p:charRg st="84" end="1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2"/>
          <p:cNvSpPr>
            <a:spLocks noGrp="1"/>
          </p:cNvSpPr>
          <p:nvPr>
            <p:ph type="title"/>
          </p:nvPr>
        </p:nvSpPr>
        <p:spPr/>
        <p:txBody>
          <a:bodyPr wrap="square" lIns="91440" tIns="45720" rIns="91440" bIns="45720" anchor="ctr"/>
          <a:p>
            <a:pPr eaLnBrk="1" hangingPunct="1"/>
            <a:r>
              <a:rPr lang="zh-CN" altLang="en-US" sz="3600"/>
              <a:t>前向</a:t>
            </a:r>
            <a:r>
              <a:rPr lang="en-US" altLang="zh-CN" sz="3600"/>
              <a:t>-</a:t>
            </a:r>
            <a:r>
              <a:rPr lang="zh-CN" altLang="en-US" sz="3600"/>
              <a:t>后向算法</a:t>
            </a:r>
            <a:endParaRPr lang="en-US" altLang="zh-CN" sz="3600"/>
          </a:p>
        </p:txBody>
      </p:sp>
      <p:pic>
        <p:nvPicPr>
          <p:cNvPr id="93186" name="Picture 3"/>
          <p:cNvPicPr>
            <a:picLocks noGrp="1" noChangeAspect="1"/>
          </p:cNvPicPr>
          <p:nvPr>
            <p:ph sz="quarter" idx="4294967295"/>
          </p:nvPr>
        </p:nvPicPr>
        <p:blipFill>
          <a:blip r:embed="rId1"/>
          <a:stretch>
            <a:fillRect/>
          </a:stretch>
        </p:blipFill>
        <p:spPr>
          <a:xfrm>
            <a:off x="36513" y="765175"/>
            <a:ext cx="4059237" cy="3816350"/>
          </a:xfrm>
        </p:spPr>
      </p:pic>
      <p:graphicFrame>
        <p:nvGraphicFramePr>
          <p:cNvPr id="93187" name="Object 4">
            <a:hlinkClick r:id="" action="ppaction://ole?verb="/>
          </p:cNvPr>
          <p:cNvGraphicFramePr>
            <a:graphicFrameLocks noChangeAspect="1"/>
          </p:cNvGraphicFramePr>
          <p:nvPr/>
        </p:nvGraphicFramePr>
        <p:xfrm>
          <a:off x="4787900" y="1628775"/>
          <a:ext cx="3302000" cy="412750"/>
        </p:xfrm>
        <a:graphic>
          <a:graphicData uri="http://schemas.openxmlformats.org/presentationml/2006/ole">
            <mc:AlternateContent xmlns:mc="http://schemas.openxmlformats.org/markup-compatibility/2006">
              <mc:Choice xmlns:v="urn:schemas-microsoft-com:vml" Requires="v">
                <p:oleObj spid="_x0000_s3081" name="" r:id="rId2" imgW="48768000" imgH="6096000" progId="Equation.DSMT4">
                  <p:embed/>
                </p:oleObj>
              </mc:Choice>
              <mc:Fallback>
                <p:oleObj name="" r:id="rId2" imgW="48768000" imgH="6096000" progId="Equation.DSMT4">
                  <p:embed/>
                  <p:pic>
                    <p:nvPicPr>
                      <p:cNvPr id="0" name="图片 3080"/>
                      <p:cNvPicPr/>
                      <p:nvPr/>
                    </p:nvPicPr>
                    <p:blipFill>
                      <a:blip r:embed="rId3"/>
                      <a:stretch>
                        <a:fillRect/>
                      </a:stretch>
                    </p:blipFill>
                    <p:spPr>
                      <a:xfrm>
                        <a:off x="4787900" y="1628775"/>
                        <a:ext cx="3302000" cy="412750"/>
                      </a:xfrm>
                      <a:prstGeom prst="rect">
                        <a:avLst/>
                      </a:prstGeom>
                      <a:noFill/>
                      <a:ln w="38100">
                        <a:noFill/>
                        <a:miter/>
                      </a:ln>
                    </p:spPr>
                  </p:pic>
                </p:oleObj>
              </mc:Fallback>
            </mc:AlternateContent>
          </a:graphicData>
        </a:graphic>
      </p:graphicFrame>
      <p:graphicFrame>
        <p:nvGraphicFramePr>
          <p:cNvPr id="93188" name="Object 5">
            <a:hlinkClick r:id="" action="ppaction://ole?verb="/>
          </p:cNvPr>
          <p:cNvGraphicFramePr>
            <a:graphicFrameLocks noChangeAspect="1"/>
          </p:cNvGraphicFramePr>
          <p:nvPr/>
        </p:nvGraphicFramePr>
        <p:xfrm>
          <a:off x="4787900" y="2060575"/>
          <a:ext cx="2925763" cy="733425"/>
        </p:xfrm>
        <a:graphic>
          <a:graphicData uri="http://schemas.openxmlformats.org/presentationml/2006/ole">
            <mc:AlternateContent xmlns:mc="http://schemas.openxmlformats.org/markup-compatibility/2006">
              <mc:Choice xmlns:v="urn:schemas-microsoft-com:vml" Requires="v">
                <p:oleObj spid="_x0000_s3082" name="" r:id="rId4" imgW="41452800" imgH="10363200" progId="Equation.DSMT4">
                  <p:embed/>
                </p:oleObj>
              </mc:Choice>
              <mc:Fallback>
                <p:oleObj name="" r:id="rId4" imgW="41452800" imgH="10363200" progId="Equation.DSMT4">
                  <p:embed/>
                  <p:pic>
                    <p:nvPicPr>
                      <p:cNvPr id="0" name="图片 3081"/>
                      <p:cNvPicPr/>
                      <p:nvPr/>
                    </p:nvPicPr>
                    <p:blipFill>
                      <a:blip r:embed="rId5"/>
                      <a:stretch>
                        <a:fillRect/>
                      </a:stretch>
                    </p:blipFill>
                    <p:spPr>
                      <a:xfrm>
                        <a:off x="4787900" y="2060575"/>
                        <a:ext cx="2925763" cy="733425"/>
                      </a:xfrm>
                      <a:prstGeom prst="rect">
                        <a:avLst/>
                      </a:prstGeom>
                      <a:noFill/>
                      <a:ln w="38100">
                        <a:noFill/>
                        <a:miter/>
                      </a:ln>
                    </p:spPr>
                  </p:pic>
                </p:oleObj>
              </mc:Fallback>
            </mc:AlternateContent>
          </a:graphicData>
        </a:graphic>
      </p:graphicFrame>
      <p:graphicFrame>
        <p:nvGraphicFramePr>
          <p:cNvPr id="93189" name="Object 6">
            <a:hlinkClick r:id="" action="ppaction://ole?verb="/>
          </p:cNvPr>
          <p:cNvGraphicFramePr>
            <a:graphicFrameLocks noChangeAspect="1"/>
          </p:cNvGraphicFramePr>
          <p:nvPr/>
        </p:nvGraphicFramePr>
        <p:xfrm>
          <a:off x="4787900" y="3213100"/>
          <a:ext cx="3752850" cy="458788"/>
        </p:xfrm>
        <a:graphic>
          <a:graphicData uri="http://schemas.openxmlformats.org/presentationml/2006/ole">
            <mc:AlternateContent xmlns:mc="http://schemas.openxmlformats.org/markup-compatibility/2006">
              <mc:Choice xmlns:v="urn:schemas-microsoft-com:vml" Requires="v">
                <p:oleObj spid="_x0000_s3083" name="" r:id="rId6" imgW="49987200" imgH="6096000" progId="Equation.DSMT4">
                  <p:embed/>
                </p:oleObj>
              </mc:Choice>
              <mc:Fallback>
                <p:oleObj name="" r:id="rId6" imgW="49987200" imgH="6096000" progId="Equation.DSMT4">
                  <p:embed/>
                  <p:pic>
                    <p:nvPicPr>
                      <p:cNvPr id="0" name="图片 3082"/>
                      <p:cNvPicPr/>
                      <p:nvPr/>
                    </p:nvPicPr>
                    <p:blipFill>
                      <a:blip r:embed="rId7"/>
                      <a:stretch>
                        <a:fillRect/>
                      </a:stretch>
                    </p:blipFill>
                    <p:spPr>
                      <a:xfrm>
                        <a:off x="4787900" y="3213100"/>
                        <a:ext cx="3752850" cy="458788"/>
                      </a:xfrm>
                      <a:prstGeom prst="rect">
                        <a:avLst/>
                      </a:prstGeom>
                      <a:noFill/>
                      <a:ln w="38100">
                        <a:noFill/>
                        <a:miter/>
                      </a:ln>
                    </p:spPr>
                  </p:pic>
                </p:oleObj>
              </mc:Fallback>
            </mc:AlternateContent>
          </a:graphicData>
        </a:graphic>
      </p:graphicFrame>
      <p:graphicFrame>
        <p:nvGraphicFramePr>
          <p:cNvPr id="93190" name="Object 7">
            <a:hlinkClick r:id="" action="ppaction://ole?verb="/>
          </p:cNvPr>
          <p:cNvGraphicFramePr>
            <a:graphicFrameLocks noChangeAspect="1"/>
          </p:cNvGraphicFramePr>
          <p:nvPr/>
        </p:nvGraphicFramePr>
        <p:xfrm>
          <a:off x="4787900" y="3860800"/>
          <a:ext cx="2992438" cy="782638"/>
        </p:xfrm>
        <a:graphic>
          <a:graphicData uri="http://schemas.openxmlformats.org/presentationml/2006/ole">
            <mc:AlternateContent xmlns:mc="http://schemas.openxmlformats.org/markup-compatibility/2006">
              <mc:Choice xmlns:v="urn:schemas-microsoft-com:vml" Requires="v">
                <p:oleObj spid="_x0000_s3084" name="" r:id="rId8" imgW="40843200" imgH="10668000" progId="Equation.DSMT4">
                  <p:embed/>
                </p:oleObj>
              </mc:Choice>
              <mc:Fallback>
                <p:oleObj name="" r:id="rId8" imgW="40843200" imgH="10668000" progId="Equation.DSMT4">
                  <p:embed/>
                  <p:pic>
                    <p:nvPicPr>
                      <p:cNvPr id="0" name="图片 3083"/>
                      <p:cNvPicPr/>
                      <p:nvPr/>
                    </p:nvPicPr>
                    <p:blipFill>
                      <a:blip r:embed="rId9"/>
                      <a:stretch>
                        <a:fillRect/>
                      </a:stretch>
                    </p:blipFill>
                    <p:spPr>
                      <a:xfrm>
                        <a:off x="4787900" y="3860800"/>
                        <a:ext cx="2992438" cy="782638"/>
                      </a:xfrm>
                      <a:prstGeom prst="rect">
                        <a:avLst/>
                      </a:prstGeom>
                      <a:noFill/>
                      <a:ln w="38100">
                        <a:noFill/>
                        <a:miter/>
                      </a:ln>
                    </p:spPr>
                  </p:pic>
                </p:oleObj>
              </mc:Fallback>
            </mc:AlternateContent>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2"/>
          <p:cNvSpPr>
            <a:spLocks noGrp="1"/>
          </p:cNvSpPr>
          <p:nvPr>
            <p:ph type="title"/>
          </p:nvPr>
        </p:nvSpPr>
        <p:spPr/>
        <p:txBody>
          <a:bodyPr wrap="square" lIns="91440" tIns="45720" rIns="91440" bIns="45720" anchor="ctr"/>
          <a:p>
            <a:pPr eaLnBrk="1" hangingPunct="1"/>
            <a:r>
              <a:rPr lang="zh-CN" altLang="en-US" sz="3600"/>
              <a:t>前向</a:t>
            </a:r>
            <a:r>
              <a:rPr lang="en-US" altLang="zh-CN" sz="3600"/>
              <a:t>-</a:t>
            </a:r>
            <a:r>
              <a:rPr lang="zh-CN" altLang="en-US" sz="3600"/>
              <a:t>后向算法</a:t>
            </a:r>
            <a:endParaRPr lang="en-US" altLang="zh-CN" sz="3600"/>
          </a:p>
        </p:txBody>
      </p:sp>
      <p:sp>
        <p:nvSpPr>
          <p:cNvPr id="94210" name="Text Box 4"/>
          <p:cNvSpPr txBox="1"/>
          <p:nvPr/>
        </p:nvSpPr>
        <p:spPr>
          <a:xfrm>
            <a:off x="0" y="692150"/>
            <a:ext cx="5827713" cy="708025"/>
          </a:xfrm>
          <a:prstGeom prst="rect">
            <a:avLst/>
          </a:prstGeom>
          <a:noFill/>
          <a:ln w="9525">
            <a:noFill/>
          </a:ln>
        </p:spPr>
        <p:txBody>
          <a:bodyPr wrap="none" anchor="t">
            <a:spAutoFit/>
          </a:bodyPr>
          <a:p>
            <a:r>
              <a:rPr lang="zh-CN" altLang="en-US" sz="2000" b="1">
                <a:solidFill>
                  <a:srgbClr val="FF0000"/>
                </a:solidFill>
                <a:latin typeface="Calibri" panose="020F0502020204030204" pitchFamily="34" charset="0"/>
                <a:ea typeface="楷体" panose="02010609060101010101" pitchFamily="49" charset="-122"/>
              </a:rPr>
              <a:t>定义p</a:t>
            </a:r>
            <a:r>
              <a:rPr lang="zh-CN" altLang="en-US" sz="2000" b="1" baseline="-25000">
                <a:solidFill>
                  <a:srgbClr val="FF0000"/>
                </a:solidFill>
                <a:latin typeface="Calibri" panose="020F0502020204030204" pitchFamily="34" charset="0"/>
                <a:ea typeface="楷体" panose="02010609060101010101" pitchFamily="49" charset="-122"/>
              </a:rPr>
              <a:t>t</a:t>
            </a:r>
            <a:r>
              <a:rPr lang="zh-CN" altLang="en-US" sz="2000" b="1">
                <a:solidFill>
                  <a:srgbClr val="FF0000"/>
                </a:solidFill>
                <a:latin typeface="Calibri" panose="020F0502020204030204" pitchFamily="34" charset="0"/>
                <a:ea typeface="楷体" panose="02010609060101010101" pitchFamily="49" charset="-122"/>
              </a:rPr>
              <a:t>(i, j)</a:t>
            </a:r>
            <a:r>
              <a:rPr lang="zh-CN" altLang="en-US" sz="2000">
                <a:latin typeface="Calibri" panose="020F0502020204030204" pitchFamily="34" charset="0"/>
                <a:ea typeface="楷体" panose="02010609060101010101" pitchFamily="49" charset="-122"/>
              </a:rPr>
              <a:t>：</a:t>
            </a:r>
            <a:endParaRPr lang="zh-CN" altLang="en-US" sz="2000">
              <a:latin typeface="Calibri" panose="020F0502020204030204" pitchFamily="34" charset="0"/>
              <a:ea typeface="楷体" panose="02010609060101010101" pitchFamily="49" charset="-122"/>
            </a:endParaRPr>
          </a:p>
          <a:p>
            <a:r>
              <a:rPr lang="zh-CN" altLang="en-US" sz="2000">
                <a:latin typeface="Calibri" panose="020F0502020204030204" pitchFamily="34" charset="0"/>
                <a:ea typeface="楷体" panose="02010609060101010101" pitchFamily="49" charset="-122"/>
              </a:rPr>
              <a:t>已知观测序列</a:t>
            </a:r>
            <a:r>
              <a:rPr lang="en-US" altLang="zh-CN" sz="2000">
                <a:latin typeface="Calibri" panose="020F0502020204030204" pitchFamily="34" charset="0"/>
                <a:ea typeface="楷体" panose="02010609060101010101" pitchFamily="49" charset="-122"/>
              </a:rPr>
              <a:t>O</a:t>
            </a:r>
            <a:r>
              <a:rPr lang="zh-CN" altLang="en-US" sz="2000">
                <a:latin typeface="Calibri" panose="020F0502020204030204" pitchFamily="34" charset="0"/>
                <a:ea typeface="楷体" panose="02010609060101010101" pitchFamily="49" charset="-122"/>
              </a:rPr>
              <a:t>，</a:t>
            </a:r>
            <a:r>
              <a:rPr lang="en-US" altLang="zh-CN" sz="2000">
                <a:latin typeface="Calibri" panose="020F0502020204030204" pitchFamily="34" charset="0"/>
                <a:ea typeface="楷体" panose="02010609060101010101" pitchFamily="49" charset="-122"/>
              </a:rPr>
              <a:t>t</a:t>
            </a:r>
            <a:r>
              <a:rPr lang="zh-CN" altLang="en-US" sz="2000">
                <a:latin typeface="Calibri" panose="020F0502020204030204" pitchFamily="34" charset="0"/>
                <a:ea typeface="楷体" panose="02010609060101010101" pitchFamily="49" charset="-122"/>
              </a:rPr>
              <a:t>时刻从状态</a:t>
            </a:r>
            <a:r>
              <a:rPr lang="en-US" altLang="zh-CN" sz="2000">
                <a:latin typeface="Calibri" panose="020F0502020204030204" pitchFamily="34" charset="0"/>
                <a:ea typeface="楷体" panose="02010609060101010101" pitchFamily="49" charset="-122"/>
              </a:rPr>
              <a:t>i</a:t>
            </a:r>
            <a:r>
              <a:rPr lang="zh-CN" altLang="en-US" sz="2000">
                <a:latin typeface="Calibri" panose="020F0502020204030204" pitchFamily="34" charset="0"/>
                <a:ea typeface="楷体" panose="02010609060101010101" pitchFamily="49" charset="-122"/>
              </a:rPr>
              <a:t>转移到状态</a:t>
            </a:r>
            <a:r>
              <a:rPr lang="en-US" altLang="zh-CN" sz="2000">
                <a:latin typeface="Calibri" panose="020F0502020204030204" pitchFamily="34" charset="0"/>
                <a:ea typeface="楷体" panose="02010609060101010101" pitchFamily="49" charset="-122"/>
              </a:rPr>
              <a:t>j</a:t>
            </a:r>
            <a:r>
              <a:rPr lang="zh-CN" altLang="en-US" sz="2000">
                <a:latin typeface="Calibri" panose="020F0502020204030204" pitchFamily="34" charset="0"/>
                <a:ea typeface="楷体" panose="02010609060101010101" pitchFamily="49" charset="-122"/>
              </a:rPr>
              <a:t>的概率</a:t>
            </a:r>
            <a:endParaRPr lang="zh-CN" altLang="en-US">
              <a:latin typeface="Calibri" panose="020F0502020204030204" pitchFamily="34" charset="0"/>
              <a:ea typeface="楷体" panose="02010609060101010101" pitchFamily="49" charset="-122"/>
            </a:endParaRPr>
          </a:p>
        </p:txBody>
      </p:sp>
      <p:sp>
        <p:nvSpPr>
          <p:cNvPr id="91140" name="Text Box 6"/>
          <p:cNvSpPr txBox="1"/>
          <p:nvPr/>
        </p:nvSpPr>
        <p:spPr>
          <a:xfrm>
            <a:off x="0" y="5157788"/>
            <a:ext cx="4927600" cy="708025"/>
          </a:xfrm>
          <a:prstGeom prst="rect">
            <a:avLst/>
          </a:prstGeom>
          <a:noFill/>
          <a:ln w="9525">
            <a:noFill/>
          </a:ln>
        </p:spPr>
        <p:txBody>
          <a:bodyPr anchor="t">
            <a:spAutoFit/>
          </a:bodyPr>
          <a:p>
            <a:r>
              <a:rPr lang="zh-CN" altLang="en-US" sz="2000" b="1">
                <a:solidFill>
                  <a:srgbClr val="FF0000"/>
                </a:solidFill>
                <a:latin typeface="Calibri" panose="020F0502020204030204" pitchFamily="34" charset="0"/>
                <a:ea typeface="楷体" panose="02010609060101010101" pitchFamily="49" charset="-122"/>
              </a:rPr>
              <a:t>定义</a:t>
            </a:r>
            <a:r>
              <a:rPr lang="zh-CN" altLang="en-US" sz="2000" b="1">
                <a:solidFill>
                  <a:srgbClr val="FF0000"/>
                </a:solidFill>
                <a:latin typeface="Calibri" panose="020F0502020204030204" pitchFamily="34" charset="0"/>
                <a:ea typeface="宋体" panose="02010600030101010101" pitchFamily="2" charset="-122"/>
              </a:rPr>
              <a:t> </a:t>
            </a:r>
            <a:r>
              <a:rPr lang="zh-CN" altLang="en-US" sz="2000" b="1">
                <a:solidFill>
                  <a:srgbClr val="FF0000"/>
                </a:solidFill>
                <a:latin typeface="Calibri" panose="020F0502020204030204" pitchFamily="34" charset="0"/>
                <a:ea typeface="宋体" panose="02010600030101010101" pitchFamily="2" charset="-122"/>
                <a:sym typeface="Calibri" panose="020F0502020204030204" pitchFamily="34" charset="0"/>
              </a:rPr>
              <a:t>γ</a:t>
            </a:r>
            <a:r>
              <a:rPr lang="zh-CN" altLang="en-US" sz="2000" b="1" baseline="-25000">
                <a:solidFill>
                  <a:srgbClr val="FF0000"/>
                </a:solidFill>
                <a:latin typeface="Calibri" panose="020F0502020204030204" pitchFamily="34" charset="0"/>
                <a:ea typeface="宋体" panose="02010600030101010101" pitchFamily="2" charset="-122"/>
                <a:sym typeface="Calibri" panose="020F0502020204030204" pitchFamily="34" charset="0"/>
              </a:rPr>
              <a:t>i</a:t>
            </a:r>
            <a:r>
              <a:rPr lang="zh-CN" altLang="en-US" sz="2000" b="1">
                <a:solidFill>
                  <a:srgbClr val="FF0000"/>
                </a:solidFill>
                <a:latin typeface="Calibri" panose="020F0502020204030204" pitchFamily="34" charset="0"/>
                <a:ea typeface="宋体" panose="02010600030101010101" pitchFamily="2" charset="-122"/>
                <a:sym typeface="Calibri" panose="020F0502020204030204" pitchFamily="34" charset="0"/>
              </a:rPr>
              <a:t>(t)</a:t>
            </a:r>
            <a:r>
              <a:rPr lang="zh-CN" altLang="en-US" sz="2000">
                <a:latin typeface="Calibri" panose="020F0502020204030204" pitchFamily="34" charset="0"/>
                <a:ea typeface="楷体" panose="02010609060101010101" pitchFamily="49" charset="-122"/>
                <a:sym typeface="Calibri" panose="020F0502020204030204" pitchFamily="34" charset="0"/>
              </a:rPr>
              <a:t> ： </a:t>
            </a:r>
            <a:endParaRPr lang="en-US" altLang="zh-CN" sz="2000">
              <a:latin typeface="Calibri" panose="020F0502020204030204" pitchFamily="34" charset="0"/>
              <a:ea typeface="楷体" panose="02010609060101010101" pitchFamily="49" charset="-122"/>
              <a:sym typeface="Calibri" panose="020F0502020204030204" pitchFamily="34" charset="0"/>
            </a:endParaRPr>
          </a:p>
          <a:p>
            <a:r>
              <a:rPr lang="zh-CN" altLang="en-US" sz="2000">
                <a:latin typeface="Arial" panose="020B0604020202020204" pitchFamily="34" charset="0"/>
                <a:ea typeface="楷体" panose="02010609060101010101" pitchFamily="49" charset="-122"/>
              </a:rPr>
              <a:t>已知观测序列</a:t>
            </a:r>
            <a:r>
              <a:rPr lang="en-US" altLang="zh-CN" sz="2000">
                <a:latin typeface="Arial" panose="020B0604020202020204" pitchFamily="34" charset="0"/>
                <a:ea typeface="楷体" panose="02010609060101010101" pitchFamily="49" charset="-122"/>
              </a:rPr>
              <a:t>O</a:t>
            </a:r>
            <a:r>
              <a:rPr lang="zh-CN" altLang="en-US" sz="2000">
                <a:latin typeface="Arial" panose="020B0604020202020204" pitchFamily="34" charset="0"/>
                <a:ea typeface="楷体" panose="02010609060101010101" pitchFamily="49" charset="-122"/>
              </a:rPr>
              <a:t>， </a:t>
            </a:r>
            <a:r>
              <a:rPr lang="en-US" altLang="zh-CN" sz="2000">
                <a:latin typeface="Calibri" panose="020F0502020204030204" pitchFamily="34" charset="0"/>
                <a:ea typeface="楷体" panose="02010609060101010101" pitchFamily="49" charset="-122"/>
              </a:rPr>
              <a:t>t</a:t>
            </a:r>
            <a:r>
              <a:rPr lang="zh-CN" altLang="en-US" sz="2000">
                <a:latin typeface="Calibri" panose="020F0502020204030204" pitchFamily="34" charset="0"/>
                <a:ea typeface="楷体" panose="02010609060101010101" pitchFamily="49" charset="-122"/>
              </a:rPr>
              <a:t>时刻位于状态</a:t>
            </a:r>
            <a:r>
              <a:rPr lang="en-US" altLang="zh-CN" sz="2000">
                <a:latin typeface="Calibri" panose="020F0502020204030204" pitchFamily="34" charset="0"/>
                <a:ea typeface="楷体" panose="02010609060101010101" pitchFamily="49" charset="-122"/>
              </a:rPr>
              <a:t>i</a:t>
            </a:r>
            <a:r>
              <a:rPr lang="zh-CN" altLang="en-US" sz="2000">
                <a:latin typeface="Calibri" panose="020F0502020204030204" pitchFamily="34" charset="0"/>
                <a:ea typeface="楷体" panose="02010609060101010101" pitchFamily="49" charset="-122"/>
              </a:rPr>
              <a:t>的概率</a:t>
            </a:r>
            <a:endParaRPr lang="zh-CN" altLang="en-US" sz="2000">
              <a:latin typeface="Calibri" panose="020F0502020204030204" pitchFamily="34" charset="0"/>
              <a:ea typeface="楷体" panose="02010609060101010101" pitchFamily="49" charset="-122"/>
            </a:endParaRPr>
          </a:p>
        </p:txBody>
      </p:sp>
      <p:graphicFrame>
        <p:nvGraphicFramePr>
          <p:cNvPr id="94212" name="Object 5">
            <a:hlinkClick r:id="" action="ppaction://ole?verb="/>
          </p:cNvPr>
          <p:cNvGraphicFramePr>
            <a:graphicFrameLocks noChangeAspect="1"/>
          </p:cNvGraphicFramePr>
          <p:nvPr/>
        </p:nvGraphicFramePr>
        <p:xfrm>
          <a:off x="2000250" y="1754188"/>
          <a:ext cx="3198813" cy="400050"/>
        </p:xfrm>
        <a:graphic>
          <a:graphicData uri="http://schemas.openxmlformats.org/presentationml/2006/ole">
            <mc:AlternateContent xmlns:mc="http://schemas.openxmlformats.org/markup-compatibility/2006">
              <mc:Choice xmlns:v="urn:schemas-microsoft-com:vml" Requires="v">
                <p:oleObj spid="_x0000_s3086" name="" r:id="rId1" imgW="48768000" imgH="6096000" progId="Equation.DSMT4">
                  <p:embed/>
                </p:oleObj>
              </mc:Choice>
              <mc:Fallback>
                <p:oleObj name="" r:id="rId1" imgW="48768000" imgH="6096000" progId="Equation.DSMT4">
                  <p:embed/>
                  <p:pic>
                    <p:nvPicPr>
                      <p:cNvPr id="0" name="图片 3085"/>
                      <p:cNvPicPr/>
                      <p:nvPr/>
                    </p:nvPicPr>
                    <p:blipFill>
                      <a:blip r:embed="rId2"/>
                      <a:stretch>
                        <a:fillRect/>
                      </a:stretch>
                    </p:blipFill>
                    <p:spPr>
                      <a:xfrm>
                        <a:off x="2000250" y="1754188"/>
                        <a:ext cx="3198813" cy="400050"/>
                      </a:xfrm>
                      <a:prstGeom prst="rect">
                        <a:avLst/>
                      </a:prstGeom>
                      <a:noFill/>
                      <a:ln w="38100">
                        <a:noFill/>
                        <a:miter/>
                      </a:ln>
                    </p:spPr>
                  </p:pic>
                </p:oleObj>
              </mc:Fallback>
            </mc:AlternateContent>
          </a:graphicData>
        </a:graphic>
      </p:graphicFrame>
      <p:graphicFrame>
        <p:nvGraphicFramePr>
          <p:cNvPr id="94213" name="Object 6">
            <a:hlinkClick r:id="" action="ppaction://ole?verb="/>
          </p:cNvPr>
          <p:cNvGraphicFramePr>
            <a:graphicFrameLocks noChangeAspect="1"/>
          </p:cNvGraphicFramePr>
          <p:nvPr/>
        </p:nvGraphicFramePr>
        <p:xfrm>
          <a:off x="2749550" y="2236788"/>
          <a:ext cx="2492375" cy="742950"/>
        </p:xfrm>
        <a:graphic>
          <a:graphicData uri="http://schemas.openxmlformats.org/presentationml/2006/ole">
            <mc:AlternateContent xmlns:mc="http://schemas.openxmlformats.org/markup-compatibility/2006">
              <mc:Choice xmlns:v="urn:schemas-microsoft-com:vml" Requires="v">
                <p:oleObj spid="_x0000_s3080" name="" r:id="rId3" imgW="37795200" imgH="11277600" progId="Equation.DSMT4">
                  <p:embed/>
                </p:oleObj>
              </mc:Choice>
              <mc:Fallback>
                <p:oleObj name="" r:id="rId3" imgW="37795200" imgH="11277600" progId="Equation.DSMT4">
                  <p:embed/>
                  <p:pic>
                    <p:nvPicPr>
                      <p:cNvPr id="0" name="图片 3079"/>
                      <p:cNvPicPr/>
                      <p:nvPr/>
                    </p:nvPicPr>
                    <p:blipFill>
                      <a:blip r:embed="rId4"/>
                      <a:stretch>
                        <a:fillRect/>
                      </a:stretch>
                    </p:blipFill>
                    <p:spPr>
                      <a:xfrm>
                        <a:off x="2749550" y="2236788"/>
                        <a:ext cx="2492375" cy="742950"/>
                      </a:xfrm>
                      <a:prstGeom prst="rect">
                        <a:avLst/>
                      </a:prstGeom>
                      <a:noFill/>
                      <a:ln w="38100">
                        <a:noFill/>
                        <a:miter/>
                      </a:ln>
                    </p:spPr>
                  </p:pic>
                </p:oleObj>
              </mc:Fallback>
            </mc:AlternateContent>
          </a:graphicData>
        </a:graphic>
      </p:graphicFrame>
      <p:graphicFrame>
        <p:nvGraphicFramePr>
          <p:cNvPr id="94214" name="Object 7">
            <a:hlinkClick r:id="" action="ppaction://ole?verb="/>
          </p:cNvPr>
          <p:cNvGraphicFramePr>
            <a:graphicFrameLocks noChangeAspect="1"/>
          </p:cNvGraphicFramePr>
          <p:nvPr/>
        </p:nvGraphicFramePr>
        <p:xfrm>
          <a:off x="2693988" y="4067175"/>
          <a:ext cx="3606800" cy="814388"/>
        </p:xfrm>
        <a:graphic>
          <a:graphicData uri="http://schemas.openxmlformats.org/presentationml/2006/ole">
            <mc:AlternateContent xmlns:mc="http://schemas.openxmlformats.org/markup-compatibility/2006">
              <mc:Choice xmlns:v="urn:schemas-microsoft-com:vml" Requires="v">
                <p:oleObj spid="_x0000_s3085" name="" r:id="rId5" imgW="55473600" imgH="12496800" progId="Equation.DSMT4">
                  <p:embed/>
                </p:oleObj>
              </mc:Choice>
              <mc:Fallback>
                <p:oleObj name="" r:id="rId5" imgW="55473600" imgH="12496800" progId="Equation.DSMT4">
                  <p:embed/>
                  <p:pic>
                    <p:nvPicPr>
                      <p:cNvPr id="0" name="图片 3084"/>
                      <p:cNvPicPr/>
                      <p:nvPr/>
                    </p:nvPicPr>
                    <p:blipFill>
                      <a:blip r:embed="rId6"/>
                      <a:stretch>
                        <a:fillRect/>
                      </a:stretch>
                    </p:blipFill>
                    <p:spPr>
                      <a:xfrm>
                        <a:off x="2693988" y="4067175"/>
                        <a:ext cx="3606800" cy="814388"/>
                      </a:xfrm>
                      <a:prstGeom prst="rect">
                        <a:avLst/>
                      </a:prstGeom>
                      <a:noFill/>
                      <a:ln w="38100">
                        <a:noFill/>
                        <a:miter/>
                      </a:ln>
                    </p:spPr>
                  </p:pic>
                </p:oleObj>
              </mc:Fallback>
            </mc:AlternateContent>
          </a:graphicData>
        </a:graphic>
      </p:graphicFrame>
      <p:graphicFrame>
        <p:nvGraphicFramePr>
          <p:cNvPr id="94215" name="Object 8">
            <a:hlinkClick r:id="" action="ppaction://ole?verb="/>
          </p:cNvPr>
          <p:cNvGraphicFramePr>
            <a:graphicFrameLocks noChangeAspect="1"/>
          </p:cNvGraphicFramePr>
          <p:nvPr/>
        </p:nvGraphicFramePr>
        <p:xfrm>
          <a:off x="2700338" y="3068638"/>
          <a:ext cx="2398712" cy="814387"/>
        </p:xfrm>
        <a:graphic>
          <a:graphicData uri="http://schemas.openxmlformats.org/presentationml/2006/ole">
            <mc:AlternateContent xmlns:mc="http://schemas.openxmlformats.org/markup-compatibility/2006">
              <mc:Choice xmlns:v="urn:schemas-microsoft-com:vml" Requires="v">
                <p:oleObj spid="_x0000_s3079" name="" r:id="rId7" imgW="36880800" imgH="12496800" progId="Equation.DSMT4">
                  <p:embed/>
                </p:oleObj>
              </mc:Choice>
              <mc:Fallback>
                <p:oleObj name="" r:id="rId7" imgW="36880800" imgH="12496800" progId="Equation.DSMT4">
                  <p:embed/>
                  <p:pic>
                    <p:nvPicPr>
                      <p:cNvPr id="0" name="图片 3078"/>
                      <p:cNvPicPr/>
                      <p:nvPr/>
                    </p:nvPicPr>
                    <p:blipFill>
                      <a:blip r:embed="rId8"/>
                      <a:stretch>
                        <a:fillRect/>
                      </a:stretch>
                    </p:blipFill>
                    <p:spPr>
                      <a:xfrm>
                        <a:off x="2700338" y="3068638"/>
                        <a:ext cx="2398712" cy="814387"/>
                      </a:xfrm>
                      <a:prstGeom prst="rect">
                        <a:avLst/>
                      </a:prstGeom>
                      <a:noFill/>
                      <a:ln w="38100">
                        <a:noFill/>
                        <a:miter/>
                      </a:ln>
                    </p:spPr>
                  </p:pic>
                </p:oleObj>
              </mc:Fallback>
            </mc:AlternateContent>
          </a:graphicData>
        </a:graphic>
      </p:graphicFrame>
      <p:graphicFrame>
        <p:nvGraphicFramePr>
          <p:cNvPr id="20486" name="Object 9">
            <a:hlinkClick r:id="" action="ppaction://ole?verb="/>
          </p:cNvPr>
          <p:cNvGraphicFramePr>
            <a:graphicFrameLocks noChangeAspect="1"/>
          </p:cNvGraphicFramePr>
          <p:nvPr/>
        </p:nvGraphicFramePr>
        <p:xfrm>
          <a:off x="1979613" y="5805488"/>
          <a:ext cx="3529012" cy="769937"/>
        </p:xfrm>
        <a:graphic>
          <a:graphicData uri="http://schemas.openxmlformats.org/presentationml/2006/ole">
            <mc:AlternateContent xmlns:mc="http://schemas.openxmlformats.org/markup-compatibility/2006">
              <mc:Choice xmlns:v="urn:schemas-microsoft-com:vml" Requires="v">
                <p:oleObj spid="_x0000_s3078" name="" r:id="rId9" imgW="53035200" imgH="11582400" progId="Equation.3">
                  <p:embed/>
                </p:oleObj>
              </mc:Choice>
              <mc:Fallback>
                <p:oleObj name="" r:id="rId9" imgW="53035200" imgH="11582400" progId="Equation.3">
                  <p:embed/>
                  <p:pic>
                    <p:nvPicPr>
                      <p:cNvPr id="0" name="图片 3077"/>
                      <p:cNvPicPr/>
                      <p:nvPr/>
                    </p:nvPicPr>
                    <p:blipFill>
                      <a:blip r:embed="rId10"/>
                      <a:stretch>
                        <a:fillRect/>
                      </a:stretch>
                    </p:blipFill>
                    <p:spPr>
                      <a:xfrm>
                        <a:off x="1979613" y="5805488"/>
                        <a:ext cx="3529012" cy="7699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bldLvl="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3"/>
          <p:cNvSpPr txBox="1"/>
          <p:nvPr/>
        </p:nvSpPr>
        <p:spPr>
          <a:xfrm>
            <a:off x="457200" y="1127125"/>
            <a:ext cx="8075613" cy="4318000"/>
          </a:xfrm>
          <a:prstGeom prst="rect">
            <a:avLst/>
          </a:prstGeom>
          <a:noFill/>
          <a:ln w="9525">
            <a:noFill/>
          </a:ln>
        </p:spPr>
        <p:txBody>
          <a:bodyPr anchor="t"/>
          <a:p>
            <a:pPr marL="342900" indent="-342900">
              <a:spcBef>
                <a:spcPct val="20000"/>
              </a:spcBef>
              <a:buChar char="•"/>
            </a:pPr>
            <a:r>
              <a:rPr lang="zh-CN" altLang="en-US" sz="2800">
                <a:latin typeface="Calibri" panose="020F0502020204030204" pitchFamily="34" charset="0"/>
                <a:ea typeface="楷体" panose="02010609060101010101" pitchFamily="49" charset="-122"/>
              </a:rPr>
              <a:t>已知观测</a:t>
            </a:r>
            <a:r>
              <a:rPr lang="en-US" altLang="zh-CN" sz="2800">
                <a:latin typeface="Calibri" panose="020F0502020204030204" pitchFamily="34" charset="0"/>
                <a:ea typeface="楷体" panose="02010609060101010101" pitchFamily="49" charset="-122"/>
              </a:rPr>
              <a:t>O</a:t>
            </a:r>
            <a:r>
              <a:rPr lang="zh-CN" altLang="en-US" sz="2800">
                <a:latin typeface="Calibri" panose="020F0502020204030204" pitchFamily="34" charset="0"/>
                <a:ea typeface="楷体" panose="02010609060101010101" pitchFamily="49" charset="-122"/>
              </a:rPr>
              <a:t>，对于时间叠加，可以得到：</a:t>
            </a:r>
            <a:endParaRPr lang="en-US" altLang="zh-CN" sz="28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2800">
              <a:latin typeface="Calibri" panose="020F0502020204030204" pitchFamily="34" charset="0"/>
              <a:ea typeface="楷体" panose="02010609060101010101" pitchFamily="49" charset="-122"/>
            </a:endParaRPr>
          </a:p>
          <a:p>
            <a:pPr marL="800100" lvl="1" indent="-342900">
              <a:spcBef>
                <a:spcPct val="20000"/>
              </a:spcBef>
              <a:buChar char="•"/>
            </a:pPr>
            <a:r>
              <a:rPr lang="zh-CN" altLang="en-US" sz="2400" b="1">
                <a:solidFill>
                  <a:srgbClr val="0000FF"/>
                </a:solidFill>
                <a:latin typeface="Calibri" panose="020F0502020204030204" pitchFamily="34" charset="0"/>
                <a:ea typeface="楷体" panose="02010609060101010101" pitchFamily="49" charset="-122"/>
                <a:sym typeface="Times New Roman" panose="02020603050405020304" pitchFamily="18" charset="0"/>
              </a:rPr>
              <a:t>由状态</a:t>
            </a:r>
            <a:r>
              <a:rPr lang="en-US" altLang="zh-CN" sz="2400" b="1">
                <a:solidFill>
                  <a:srgbClr val="0000FF"/>
                </a:solidFill>
                <a:latin typeface="Calibri" panose="020F0502020204030204" pitchFamily="34" charset="0"/>
                <a:ea typeface="楷体" panose="02010609060101010101" pitchFamily="49" charset="-122"/>
                <a:sym typeface="Times New Roman" panose="02020603050405020304" pitchFamily="18" charset="0"/>
              </a:rPr>
              <a:t>i</a:t>
            </a:r>
            <a:r>
              <a:rPr lang="zh-CN" altLang="en-US" sz="2400" b="1">
                <a:solidFill>
                  <a:srgbClr val="0000FF"/>
                </a:solidFill>
                <a:latin typeface="Calibri" panose="020F0502020204030204" pitchFamily="34" charset="0"/>
                <a:ea typeface="楷体" panose="02010609060101010101" pitchFamily="49" charset="-122"/>
                <a:sym typeface="Times New Roman" panose="02020603050405020304" pitchFamily="18" charset="0"/>
              </a:rPr>
              <a:t>转移到状态</a:t>
            </a:r>
            <a:r>
              <a:rPr lang="en-US" altLang="zh-CN" sz="2400" b="1">
                <a:solidFill>
                  <a:srgbClr val="0000FF"/>
                </a:solidFill>
                <a:latin typeface="Calibri" panose="020F0502020204030204" pitchFamily="34" charset="0"/>
                <a:ea typeface="楷体" panose="02010609060101010101" pitchFamily="49" charset="-122"/>
                <a:sym typeface="Times New Roman" panose="02020603050405020304" pitchFamily="18" charset="0"/>
              </a:rPr>
              <a:t>j</a:t>
            </a:r>
            <a:r>
              <a:rPr lang="zh-CN" altLang="en-US" sz="2400" b="1">
                <a:solidFill>
                  <a:srgbClr val="0000FF"/>
                </a:solidFill>
                <a:latin typeface="Calibri" panose="020F0502020204030204" pitchFamily="34" charset="0"/>
                <a:ea typeface="楷体" panose="02010609060101010101" pitchFamily="49" charset="-122"/>
                <a:sym typeface="Times New Roman" panose="02020603050405020304" pitchFamily="18" charset="0"/>
              </a:rPr>
              <a:t>的次数的期望：∑</a:t>
            </a:r>
            <a:r>
              <a:rPr lang="zh-CN" altLang="en-US" sz="2400" b="1" baseline="-25000">
                <a:solidFill>
                  <a:srgbClr val="0000FF"/>
                </a:solidFill>
                <a:latin typeface="Calibri" panose="020F0502020204030204" pitchFamily="34" charset="0"/>
                <a:ea typeface="楷体" panose="02010609060101010101" pitchFamily="49" charset="-122"/>
                <a:sym typeface="Times New Roman" panose="02020603050405020304" pitchFamily="18" charset="0"/>
              </a:rPr>
              <a:t>t=1,...,T</a:t>
            </a:r>
            <a:r>
              <a:rPr lang="zh-CN" altLang="en-US" sz="2400" b="1">
                <a:solidFill>
                  <a:srgbClr val="0000FF"/>
                </a:solidFill>
                <a:latin typeface="Calibri" panose="020F0502020204030204" pitchFamily="34" charset="0"/>
                <a:ea typeface="楷体" panose="02010609060101010101" pitchFamily="49" charset="-122"/>
                <a:sym typeface="Calibri" panose="020F0502020204030204" pitchFamily="34" charset="0"/>
              </a:rPr>
              <a:t>P</a:t>
            </a:r>
            <a:r>
              <a:rPr lang="zh-CN" altLang="en-US" sz="2400" b="1" baseline="-25000">
                <a:solidFill>
                  <a:srgbClr val="0000FF"/>
                </a:solidFill>
                <a:latin typeface="Calibri" panose="020F0502020204030204" pitchFamily="34" charset="0"/>
                <a:ea typeface="楷体" panose="02010609060101010101" pitchFamily="49" charset="-122"/>
                <a:sym typeface="Times New Roman" panose="02020603050405020304" pitchFamily="18" charset="0"/>
              </a:rPr>
              <a:t>t</a:t>
            </a:r>
            <a:r>
              <a:rPr lang="zh-CN" altLang="en-US" sz="2400" b="1">
                <a:solidFill>
                  <a:srgbClr val="0000FF"/>
                </a:solidFill>
                <a:latin typeface="Calibri" panose="020F0502020204030204" pitchFamily="34" charset="0"/>
                <a:ea typeface="楷体" panose="02010609060101010101" pitchFamily="49" charset="-122"/>
                <a:sym typeface="Calibri" panose="020F0502020204030204" pitchFamily="34" charset="0"/>
              </a:rPr>
              <a:t>(i,j)</a:t>
            </a:r>
            <a:endParaRPr lang="en-US" altLang="zh-CN" sz="2400" b="1">
              <a:solidFill>
                <a:srgbClr val="0000FF"/>
              </a:solidFill>
              <a:latin typeface="Calibri" panose="020F0502020204030204" pitchFamily="34" charset="0"/>
              <a:ea typeface="楷体" panose="02010609060101010101" pitchFamily="49" charset="-122"/>
              <a:sym typeface="Calibri" panose="020F0502020204030204" pitchFamily="34" charset="0"/>
            </a:endParaRPr>
          </a:p>
          <a:p>
            <a:pPr marL="800100" lvl="1" indent="-342900">
              <a:spcBef>
                <a:spcPct val="20000"/>
              </a:spcBef>
              <a:buChar char="•"/>
            </a:pPr>
            <a:endParaRPr lang="en-US" altLang="zh-CN" sz="2400" b="1">
              <a:solidFill>
                <a:srgbClr val="0000FF"/>
              </a:solidFill>
              <a:latin typeface="Calibri" panose="020F0502020204030204" pitchFamily="34" charset="0"/>
              <a:ea typeface="楷体" panose="02010609060101010101" pitchFamily="49" charset="-122"/>
              <a:sym typeface="Calibri" panose="020F0502020204030204" pitchFamily="34" charset="0"/>
            </a:endParaRPr>
          </a:p>
          <a:p>
            <a:pPr marL="800100" lvl="1" indent="-342900">
              <a:spcBef>
                <a:spcPct val="20000"/>
              </a:spcBef>
              <a:buChar char="•"/>
            </a:pPr>
            <a:r>
              <a:rPr lang="zh-CN" altLang="en-US" sz="2400" b="1">
                <a:solidFill>
                  <a:srgbClr val="0000FF"/>
                </a:solidFill>
                <a:latin typeface="Calibri" panose="020F0502020204030204" pitchFamily="34" charset="0"/>
                <a:ea typeface="楷体" panose="02010609060101010101" pitchFamily="49" charset="-122"/>
                <a:sym typeface="Times New Roman" panose="02020603050405020304" pitchFamily="18" charset="0"/>
              </a:rPr>
              <a:t>由状态</a:t>
            </a:r>
            <a:r>
              <a:rPr lang="en-US" altLang="zh-CN" sz="2400" b="1">
                <a:solidFill>
                  <a:srgbClr val="0000FF"/>
                </a:solidFill>
                <a:latin typeface="Calibri" panose="020F0502020204030204" pitchFamily="34" charset="0"/>
                <a:ea typeface="楷体" panose="02010609060101010101" pitchFamily="49" charset="-122"/>
                <a:sym typeface="Times New Roman" panose="02020603050405020304" pitchFamily="18" charset="0"/>
              </a:rPr>
              <a:t>i</a:t>
            </a:r>
            <a:r>
              <a:rPr lang="zh-CN" altLang="en-US" sz="2400" b="1">
                <a:solidFill>
                  <a:srgbClr val="0000FF"/>
                </a:solidFill>
                <a:latin typeface="Calibri" panose="020F0502020204030204" pitchFamily="34" charset="0"/>
                <a:ea typeface="楷体" panose="02010609060101010101" pitchFamily="49" charset="-122"/>
                <a:sym typeface="Times New Roman" panose="02020603050405020304" pitchFamily="18" charset="0"/>
              </a:rPr>
              <a:t>进行状态转移的次数的期望：∑</a:t>
            </a:r>
            <a:r>
              <a:rPr lang="zh-CN" altLang="en-US" sz="2400" b="1" baseline="-25000">
                <a:solidFill>
                  <a:srgbClr val="0000FF"/>
                </a:solidFill>
                <a:latin typeface="Calibri" panose="020F0502020204030204" pitchFamily="34" charset="0"/>
                <a:ea typeface="楷体" panose="02010609060101010101" pitchFamily="49" charset="-122"/>
                <a:sym typeface="Times New Roman" panose="02020603050405020304" pitchFamily="18" charset="0"/>
              </a:rPr>
              <a:t>t=1,...,T</a:t>
            </a:r>
            <a:r>
              <a:rPr lang="zh-CN" altLang="en-US" sz="2400" b="1">
                <a:solidFill>
                  <a:srgbClr val="0000FF"/>
                </a:solidFill>
                <a:latin typeface="Calibri" panose="020F0502020204030204" pitchFamily="34" charset="0"/>
                <a:ea typeface="楷体" panose="02010609060101010101" pitchFamily="49" charset="-122"/>
                <a:sym typeface="Calibri" panose="020F0502020204030204" pitchFamily="34" charset="0"/>
              </a:rPr>
              <a:t>γ</a:t>
            </a:r>
            <a:r>
              <a:rPr lang="zh-CN" altLang="en-US" sz="2400" b="1" baseline="-25000">
                <a:solidFill>
                  <a:srgbClr val="0000FF"/>
                </a:solidFill>
                <a:latin typeface="Calibri" panose="020F0502020204030204" pitchFamily="34" charset="0"/>
                <a:ea typeface="楷体" panose="02010609060101010101" pitchFamily="49" charset="-122"/>
                <a:sym typeface="Calibri" panose="020F0502020204030204" pitchFamily="34" charset="0"/>
              </a:rPr>
              <a:t>i</a:t>
            </a:r>
            <a:r>
              <a:rPr lang="zh-CN" altLang="en-US" sz="2400" b="1">
                <a:solidFill>
                  <a:srgbClr val="0000FF"/>
                </a:solidFill>
                <a:latin typeface="Calibri" panose="020F0502020204030204" pitchFamily="34" charset="0"/>
                <a:ea typeface="楷体" panose="02010609060101010101" pitchFamily="49" charset="-122"/>
                <a:sym typeface="Calibri" panose="020F0502020204030204" pitchFamily="34" charset="0"/>
              </a:rPr>
              <a:t>(t)</a:t>
            </a:r>
            <a:endParaRPr lang="zh-CN" altLang="en-US" sz="2400">
              <a:latin typeface="Calibri" panose="020F0502020204030204" pitchFamily="34" charset="0"/>
              <a:ea typeface="楷体" panose="02010609060101010101" pitchFamily="49" charset="-122"/>
            </a:endParaRPr>
          </a:p>
        </p:txBody>
      </p:sp>
      <p:sp>
        <p:nvSpPr>
          <p:cNvPr id="95234" name="Rectangle 2"/>
          <p:cNvSpPr txBox="1"/>
          <p:nvPr/>
        </p:nvSpPr>
        <p:spPr>
          <a:xfrm>
            <a:off x="0" y="0"/>
            <a:ext cx="9144000" cy="693738"/>
          </a:xfrm>
          <a:prstGeom prst="rect">
            <a:avLst/>
          </a:prstGeom>
          <a:gradFill rotWithShape="1">
            <a:gsLst>
              <a:gs pos="0">
                <a:srgbClr val="0000FF"/>
              </a:gs>
              <a:gs pos="100000">
                <a:schemeClr val="tx1"/>
              </a:gs>
            </a:gsLst>
            <a:lin ang="18900000" scaled="1"/>
            <a:tileRect/>
          </a:gradFill>
          <a:ln w="9525">
            <a:noFill/>
          </a:ln>
        </p:spPr>
        <p:txBody>
          <a:bodyPr anchor="ctr" anchorCtr="1"/>
          <a:p>
            <a:pPr algn="ctr"/>
            <a:r>
              <a:rPr lang="zh-CN" altLang="en-US" sz="3600">
                <a:solidFill>
                  <a:schemeClr val="bg1"/>
                </a:solidFill>
                <a:latin typeface="Calibri" panose="020F0502020204030204" pitchFamily="34" charset="0"/>
                <a:ea typeface="楷体" panose="02010609060101010101" pitchFamily="49" charset="-122"/>
              </a:rPr>
              <a:t>前向</a:t>
            </a:r>
            <a:r>
              <a:rPr lang="en-US" altLang="zh-CN" sz="3600">
                <a:solidFill>
                  <a:schemeClr val="bg1"/>
                </a:solidFill>
                <a:latin typeface="Calibri" panose="020F0502020204030204" pitchFamily="34" charset="0"/>
                <a:ea typeface="楷体" panose="02010609060101010101" pitchFamily="49" charset="-122"/>
              </a:rPr>
              <a:t>-</a:t>
            </a:r>
            <a:r>
              <a:rPr lang="zh-CN" altLang="en-US" sz="3600">
                <a:solidFill>
                  <a:schemeClr val="bg1"/>
                </a:solidFill>
                <a:latin typeface="Calibri" panose="020F0502020204030204" pitchFamily="34" charset="0"/>
                <a:ea typeface="楷体" panose="02010609060101010101" pitchFamily="49" charset="-122"/>
              </a:rPr>
              <a:t>后向算法</a:t>
            </a:r>
            <a:endParaRPr lang="en-US" altLang="zh-CN" sz="3600">
              <a:solidFill>
                <a:schemeClr val="bg1"/>
              </a:solidFill>
              <a:latin typeface="Calibri" panose="020F0502020204030204" pitchFamily="34" charset="0"/>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2">
                                            <p:txEl>
                                              <p:charRg st="20" end="5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62">
                                            <p:txEl>
                                              <p:charRg st="56" end="8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2"/>
          <p:cNvSpPr>
            <a:spLocks noGrp="1"/>
          </p:cNvSpPr>
          <p:nvPr>
            <p:ph type="title"/>
          </p:nvPr>
        </p:nvSpPr>
        <p:spPr/>
        <p:txBody>
          <a:bodyPr wrap="square" lIns="91440" tIns="45720" rIns="91440" bIns="45720" anchor="ctr"/>
          <a:p>
            <a:pPr eaLnBrk="1" hangingPunct="1"/>
            <a:r>
              <a:rPr lang="zh-CN" altLang="en-US" sz="3600"/>
              <a:t>前向</a:t>
            </a:r>
            <a:r>
              <a:rPr lang="en-US" altLang="zh-CN" sz="3600"/>
              <a:t>-</a:t>
            </a:r>
            <a:r>
              <a:rPr lang="zh-CN" altLang="en-US" sz="3600"/>
              <a:t>后向算法</a:t>
            </a:r>
            <a:endParaRPr lang="en-US" altLang="zh-CN" sz="3600"/>
          </a:p>
        </p:txBody>
      </p:sp>
      <p:sp>
        <p:nvSpPr>
          <p:cNvPr id="93187" name="Rectangle 3"/>
          <p:cNvSpPr>
            <a:spLocks noGrp="1"/>
          </p:cNvSpPr>
          <p:nvPr>
            <p:ph type="body"/>
          </p:nvPr>
        </p:nvSpPr>
        <p:spPr>
          <a:xfrm>
            <a:off x="457200" y="1127125"/>
            <a:ext cx="8075613" cy="5000625"/>
          </a:xfrm>
        </p:spPr>
        <p:txBody>
          <a:bodyPr wrap="square" lIns="91440" tIns="45720" rIns="91440" bIns="45720" anchor="t"/>
          <a:p>
            <a:pPr eaLnBrk="1" hangingPunct="1">
              <a:lnSpc>
                <a:spcPct val="90000"/>
              </a:lnSpc>
            </a:pPr>
            <a:r>
              <a:rPr lang="zh-CN" altLang="en-US" sz="2400">
                <a:solidFill>
                  <a:srgbClr val="FF0000"/>
                </a:solidFill>
              </a:rPr>
              <a:t>初始化：</a:t>
            </a:r>
            <a:r>
              <a:rPr lang="zh-CN" altLang="en-US" sz="2400"/>
              <a:t>给模型一个初始值 </a:t>
            </a:r>
            <a:r>
              <a:rPr lang="el-GR" altLang="zh-CN" sz="2000">
                <a:latin typeface="Times New Roman" panose="02020603050405020304" pitchFamily="18" charset="0"/>
                <a:sym typeface="Arial" panose="020B0604020202020204" pitchFamily="34" charset="0"/>
              </a:rPr>
              <a:t>λ</a:t>
            </a:r>
            <a:r>
              <a:rPr lang="zh-CN" altLang="en-US" sz="2000">
                <a:latin typeface="Symbol" panose="05050102010706020507" pitchFamily="18" charset="2"/>
                <a:sym typeface="Arial" panose="020B0604020202020204" pitchFamily="34" charset="0"/>
              </a:rPr>
              <a:t>=(A, B, </a:t>
            </a:r>
            <a:r>
              <a:rPr lang="en-US" altLang="zh-CN" sz="2000">
                <a:latin typeface="Symbol" panose="05050102010706020507" pitchFamily="18" charset="2"/>
                <a:sym typeface="Arial" panose="020B0604020202020204" pitchFamily="34" charset="0"/>
              </a:rPr>
              <a:t>p</a:t>
            </a:r>
            <a:r>
              <a:rPr lang="zh-CN" altLang="en-US" sz="2000">
                <a:latin typeface="Symbol" panose="05050102010706020507" pitchFamily="18" charset="2"/>
                <a:sym typeface="Arial" panose="020B0604020202020204" pitchFamily="34" charset="0"/>
              </a:rPr>
              <a:t>)</a:t>
            </a:r>
            <a:endParaRPr lang="zh-CN" altLang="en-US" sz="2000">
              <a:latin typeface="Symbol" panose="05050102010706020507" pitchFamily="18" charset="2"/>
              <a:sym typeface="Arial" panose="020B0604020202020204" pitchFamily="34" charset="0"/>
            </a:endParaRPr>
          </a:p>
          <a:p>
            <a:pPr eaLnBrk="1" hangingPunct="1">
              <a:lnSpc>
                <a:spcPct val="90000"/>
              </a:lnSpc>
            </a:pPr>
            <a:endParaRPr lang="en-US" altLang="zh-CN" sz="2400">
              <a:solidFill>
                <a:srgbClr val="FF0000"/>
              </a:solidFill>
            </a:endParaRPr>
          </a:p>
          <a:p>
            <a:pPr eaLnBrk="1" hangingPunct="1">
              <a:lnSpc>
                <a:spcPct val="90000"/>
              </a:lnSpc>
            </a:pPr>
            <a:r>
              <a:rPr lang="zh-CN" altLang="en-US" sz="2400">
                <a:solidFill>
                  <a:srgbClr val="FF0000"/>
                </a:solidFill>
              </a:rPr>
              <a:t>迭代：</a:t>
            </a:r>
            <a:r>
              <a:rPr lang="zh-CN" altLang="en-US" sz="2400">
                <a:sym typeface="Arial" panose="020B0604020202020204" pitchFamily="34" charset="0"/>
              </a:rPr>
              <a:t> </a:t>
            </a:r>
            <a:endParaRPr lang="en-US" altLang="zh-CN" sz="2400">
              <a:sym typeface="Arial" panose="020B0604020202020204" pitchFamily="34" charset="0"/>
            </a:endParaRPr>
          </a:p>
          <a:p>
            <a:pPr lvl="1" eaLnBrk="1" hangingPunct="1">
              <a:lnSpc>
                <a:spcPct val="90000"/>
              </a:lnSpc>
            </a:pPr>
            <a:r>
              <a:rPr lang="zh-CN" altLang="en-US" sz="2000">
                <a:sym typeface="Arial" panose="020B0604020202020204" pitchFamily="34" charset="0"/>
              </a:rPr>
              <a:t>采用当前的模型通过</a:t>
            </a:r>
            <a:r>
              <a:rPr lang="en-US" altLang="zh-CN" sz="2000">
                <a:sym typeface="Arial" panose="020B0604020202020204" pitchFamily="34" charset="0"/>
              </a:rPr>
              <a:t>O</a:t>
            </a:r>
            <a:r>
              <a:rPr lang="zh-CN" altLang="en-US" sz="2000">
                <a:sym typeface="Arial" panose="020B0604020202020204" pitchFamily="34" charset="0"/>
              </a:rPr>
              <a:t>估计参数期望（期望）</a:t>
            </a:r>
            <a:endParaRPr lang="en-US" altLang="zh-CN" sz="2000">
              <a:sym typeface="Arial" panose="020B0604020202020204" pitchFamily="34" charset="0"/>
            </a:endParaRPr>
          </a:p>
          <a:p>
            <a:pPr lvl="1" eaLnBrk="1" hangingPunct="1">
              <a:lnSpc>
                <a:spcPct val="90000"/>
              </a:lnSpc>
            </a:pPr>
            <a:r>
              <a:rPr lang="zh-CN" altLang="en-US" sz="2000">
                <a:sym typeface="Arial" panose="020B0604020202020204" pitchFamily="34" charset="0"/>
              </a:rPr>
              <a:t>更新模型参数：极大似然估计法（最大化）</a:t>
            </a:r>
            <a:endParaRPr lang="zh-CN" altLang="en-US" sz="2400">
              <a:sym typeface="Arial" panose="020B0604020202020204" pitchFamily="34" charset="0"/>
            </a:endParaRPr>
          </a:p>
          <a:p>
            <a:pPr eaLnBrk="1" hangingPunct="1">
              <a:lnSpc>
                <a:spcPct val="90000"/>
              </a:lnSpc>
            </a:pPr>
            <a:endParaRPr lang="en-US" altLang="zh-CN" sz="2400">
              <a:solidFill>
                <a:srgbClr val="FF0000"/>
              </a:solidFill>
            </a:endParaRPr>
          </a:p>
          <a:p>
            <a:pPr eaLnBrk="1" hangingPunct="1">
              <a:lnSpc>
                <a:spcPct val="90000"/>
              </a:lnSpc>
            </a:pPr>
            <a:r>
              <a:rPr lang="zh-CN" altLang="en-US" sz="2400">
                <a:solidFill>
                  <a:srgbClr val="FF0000"/>
                </a:solidFill>
              </a:rPr>
              <a:t>收敛：</a:t>
            </a:r>
            <a:r>
              <a:rPr lang="zh-CN" altLang="en-US" sz="2400"/>
              <a:t>重复以上过程，直至模型收敛到一个最优值 </a:t>
            </a:r>
            <a:r>
              <a:rPr lang="el-GR" altLang="zh-CN" sz="2400">
                <a:latin typeface="Times New Roman" panose="02020603050405020304" pitchFamily="18" charset="0"/>
                <a:sym typeface="Arial" panose="020B0604020202020204" pitchFamily="34" charset="0"/>
              </a:rPr>
              <a:t>λ</a:t>
            </a:r>
            <a:r>
              <a:rPr lang="zh-CN" altLang="en-US" sz="2400">
                <a:latin typeface="Symbol" panose="05050102010706020507" pitchFamily="18" charset="2"/>
                <a:sym typeface="Arial" panose="020B0604020202020204" pitchFamily="34" charset="0"/>
              </a:rPr>
              <a:t>*=(A*, B*, </a:t>
            </a:r>
            <a:r>
              <a:rPr lang="en-US" altLang="zh-CN" sz="2400">
                <a:latin typeface="Symbol" panose="05050102010706020507" pitchFamily="18" charset="2"/>
                <a:sym typeface="Arial" panose="020B0604020202020204" pitchFamily="34" charset="0"/>
              </a:rPr>
              <a:t>p</a:t>
            </a:r>
            <a:r>
              <a:rPr lang="zh-CN" altLang="en-US" sz="2400">
                <a:latin typeface="Symbol" panose="05050102010706020507" pitchFamily="18" charset="2"/>
                <a:sym typeface="Arial" panose="020B0604020202020204" pitchFamily="34" charset="0"/>
              </a:rPr>
              <a:t>*)</a:t>
            </a:r>
            <a:endParaRPr lang="en-US" altLang="zh-CN" sz="2400"/>
          </a:p>
          <a:p>
            <a:pPr lvl="1" eaLnBrk="1" hangingPunct="1"/>
            <a:r>
              <a:rPr lang="en-US" altLang="zh-CN" sz="2000"/>
              <a:t>Baum</a:t>
            </a:r>
            <a:r>
              <a:rPr lang="zh-CN" altLang="en-US" sz="2000"/>
              <a:t>证明了模型的收敛性，即：</a:t>
            </a:r>
            <a:endParaRPr lang="zh-CN" altLang="en-US" sz="2000"/>
          </a:p>
          <a:p>
            <a:pPr algn="ctr" eaLnBrk="1" hangingPunct="1">
              <a:buNone/>
            </a:pPr>
            <a:r>
              <a:rPr lang="zh-CN" altLang="en-US" sz="2000"/>
              <a:t>P(O|</a:t>
            </a:r>
            <a:r>
              <a:rPr lang="el-GR" altLang="zh-CN" sz="2000">
                <a:latin typeface="Times New Roman" panose="02020603050405020304" pitchFamily="18" charset="0"/>
                <a:sym typeface="Arial" panose="020B0604020202020204" pitchFamily="34" charset="0"/>
              </a:rPr>
              <a:t> λ</a:t>
            </a:r>
            <a:r>
              <a:rPr lang="zh-CN" altLang="en-US" sz="2000">
                <a:latin typeface="Symbol" panose="05050102010706020507" pitchFamily="18" charset="2"/>
                <a:sym typeface="Arial" panose="020B0604020202020204" pitchFamily="34" charset="0"/>
              </a:rPr>
              <a:t>*</a:t>
            </a:r>
            <a:r>
              <a:rPr lang="zh-CN" altLang="en-US" sz="2000"/>
              <a:t>) </a:t>
            </a:r>
            <a:r>
              <a:rPr lang="zh-CN" altLang="en-US" sz="2000">
                <a:sym typeface="Times New Roman" panose="02020603050405020304" pitchFamily="18" charset="0"/>
              </a:rPr>
              <a:t>≥</a:t>
            </a:r>
            <a:r>
              <a:rPr lang="zh-CN" altLang="en-US" sz="2000"/>
              <a:t>P(O|</a:t>
            </a:r>
            <a:r>
              <a:rPr lang="el-GR" altLang="zh-CN" sz="2000">
                <a:latin typeface="Times New Roman" panose="02020603050405020304" pitchFamily="18" charset="0"/>
                <a:sym typeface="Arial" panose="020B0604020202020204" pitchFamily="34" charset="0"/>
              </a:rPr>
              <a:t>λ</a:t>
            </a:r>
            <a:r>
              <a:rPr lang="zh-CN" altLang="en-US" sz="2000"/>
              <a:t>) </a:t>
            </a:r>
            <a:r>
              <a:rPr lang="zh-CN" altLang="en-US" sz="2000">
                <a:latin typeface="Georgia" panose="02040502050405020303" pitchFamily="18" charset="0"/>
              </a:rPr>
              <a:t></a:t>
            </a:r>
            <a:endParaRPr lang="zh-CN" altLang="en-US" sz="2000"/>
          </a:p>
          <a:p>
            <a:pPr eaLnBrk="1" hangingPunct="1">
              <a:lnSpc>
                <a:spcPct val="90000"/>
              </a:lnSpc>
            </a:pPr>
            <a:endParaRPr lang="zh-CN" altLang="en-US" sz="2400">
              <a:latin typeface="Symbol" panose="05050102010706020507" pitchFamily="18" charset="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charRg st="0" end="2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7">
                                            <p:txEl>
                                              <p:charRg st="26" end="3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7">
                                            <p:txEl>
                                              <p:charRg st="31" end="5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187">
                                            <p:txEl>
                                              <p:charRg st="52" end="7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187">
                                            <p:txEl>
                                              <p:charRg st="73" end="1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187">
                                            <p:txEl>
                                              <p:charRg st="112" end="12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187">
                                            <p:txEl>
                                              <p:charRg st="129" end="14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3"/>
          <p:cNvSpPr txBox="1"/>
          <p:nvPr/>
        </p:nvSpPr>
        <p:spPr>
          <a:xfrm>
            <a:off x="457200" y="1127125"/>
            <a:ext cx="8075613" cy="501650"/>
          </a:xfrm>
          <a:prstGeom prst="rect">
            <a:avLst/>
          </a:prstGeom>
          <a:noFill/>
          <a:ln w="9525">
            <a:noFill/>
          </a:ln>
        </p:spPr>
        <p:txBody>
          <a:bodyPr anchor="t"/>
          <a:p>
            <a:pPr marL="342900" indent="-342900">
              <a:lnSpc>
                <a:spcPct val="90000"/>
              </a:lnSpc>
              <a:spcBef>
                <a:spcPct val="20000"/>
              </a:spcBef>
              <a:buChar char="•"/>
            </a:pPr>
            <a:r>
              <a:rPr lang="zh-CN" altLang="en-US" sz="2400">
                <a:latin typeface="Calibri" panose="020F0502020204030204" pitchFamily="34" charset="0"/>
                <a:ea typeface="楷体" panose="02010609060101010101" pitchFamily="49" charset="-122"/>
              </a:rPr>
              <a:t>模型参数更新：</a:t>
            </a:r>
            <a:endParaRPr lang="en-US" altLang="zh-CN" sz="2400">
              <a:latin typeface="Calibri" panose="020F0502020204030204" pitchFamily="34" charset="0"/>
              <a:ea typeface="楷体" panose="02010609060101010101" pitchFamily="49" charset="-122"/>
            </a:endParaRPr>
          </a:p>
          <a:p>
            <a:pPr marL="342900" indent="-342900">
              <a:lnSpc>
                <a:spcPct val="90000"/>
              </a:lnSpc>
              <a:spcBef>
                <a:spcPct val="20000"/>
              </a:spcBef>
              <a:buChar char="•"/>
            </a:pPr>
            <a:endParaRPr lang="en-US" altLang="en-US" sz="2400">
              <a:latin typeface="Calibri" panose="020F0502020204030204" pitchFamily="34" charset="0"/>
              <a:ea typeface="楷体" panose="02010609060101010101" pitchFamily="49" charset="-122"/>
            </a:endParaRPr>
          </a:p>
        </p:txBody>
      </p:sp>
      <p:sp>
        <p:nvSpPr>
          <p:cNvPr id="97282" name="Rectangle 2"/>
          <p:cNvSpPr txBox="1"/>
          <p:nvPr/>
        </p:nvSpPr>
        <p:spPr>
          <a:xfrm>
            <a:off x="0" y="0"/>
            <a:ext cx="9144000" cy="693738"/>
          </a:xfrm>
          <a:prstGeom prst="rect">
            <a:avLst/>
          </a:prstGeom>
          <a:gradFill rotWithShape="1">
            <a:gsLst>
              <a:gs pos="0">
                <a:srgbClr val="0000FF"/>
              </a:gs>
              <a:gs pos="100000">
                <a:schemeClr val="tx1"/>
              </a:gs>
            </a:gsLst>
            <a:lin ang="18900000" scaled="1"/>
            <a:tileRect/>
          </a:gradFill>
          <a:ln w="9525">
            <a:noFill/>
          </a:ln>
        </p:spPr>
        <p:txBody>
          <a:bodyPr anchor="ctr" anchorCtr="1"/>
          <a:p>
            <a:pPr algn="ctr"/>
            <a:r>
              <a:rPr lang="zh-CN" altLang="en-US" sz="3600">
                <a:solidFill>
                  <a:schemeClr val="bg1"/>
                </a:solidFill>
                <a:latin typeface="Calibri" panose="020F0502020204030204" pitchFamily="34" charset="0"/>
                <a:ea typeface="楷体" panose="02010609060101010101" pitchFamily="49" charset="-122"/>
              </a:rPr>
              <a:t>前向</a:t>
            </a:r>
            <a:r>
              <a:rPr lang="en-US" altLang="zh-CN" sz="3600">
                <a:solidFill>
                  <a:schemeClr val="bg1"/>
                </a:solidFill>
                <a:latin typeface="Calibri" panose="020F0502020204030204" pitchFamily="34" charset="0"/>
                <a:ea typeface="楷体" panose="02010609060101010101" pitchFamily="49" charset="-122"/>
              </a:rPr>
              <a:t>-</a:t>
            </a:r>
            <a:r>
              <a:rPr lang="zh-CN" altLang="en-US" sz="3600">
                <a:solidFill>
                  <a:schemeClr val="bg1"/>
                </a:solidFill>
                <a:latin typeface="Calibri" panose="020F0502020204030204" pitchFamily="34" charset="0"/>
                <a:ea typeface="楷体" panose="02010609060101010101" pitchFamily="49" charset="-122"/>
              </a:rPr>
              <a:t>后向算法</a:t>
            </a:r>
            <a:endParaRPr lang="en-US" altLang="zh-CN" sz="3600">
              <a:solidFill>
                <a:schemeClr val="bg1"/>
              </a:solidFill>
              <a:latin typeface="Calibri" panose="020F0502020204030204" pitchFamily="34" charset="0"/>
              <a:ea typeface="楷体" panose="02010609060101010101" pitchFamily="49" charset="-122"/>
            </a:endParaRPr>
          </a:p>
        </p:txBody>
      </p:sp>
      <p:pic>
        <p:nvPicPr>
          <p:cNvPr id="94212" name="Picture 4"/>
          <p:cNvPicPr>
            <a:picLocks noChangeAspect="1"/>
          </p:cNvPicPr>
          <p:nvPr/>
        </p:nvPicPr>
        <p:blipFill>
          <a:blip r:embed="rId1"/>
          <a:stretch>
            <a:fillRect/>
          </a:stretch>
        </p:blipFill>
        <p:spPr>
          <a:xfrm>
            <a:off x="1625600" y="1917700"/>
            <a:ext cx="4735513" cy="608013"/>
          </a:xfrm>
          <a:prstGeom prst="rect">
            <a:avLst/>
          </a:prstGeom>
          <a:noFill/>
          <a:ln w="9525">
            <a:noFill/>
          </a:ln>
        </p:spPr>
      </p:pic>
      <p:pic>
        <p:nvPicPr>
          <p:cNvPr id="94213" name="Picture 5"/>
          <p:cNvPicPr>
            <a:picLocks noChangeAspect="1"/>
          </p:cNvPicPr>
          <p:nvPr/>
        </p:nvPicPr>
        <p:blipFill>
          <a:blip r:embed="rId2"/>
          <a:stretch>
            <a:fillRect/>
          </a:stretch>
        </p:blipFill>
        <p:spPr>
          <a:xfrm>
            <a:off x="1619250" y="2636838"/>
            <a:ext cx="4730750" cy="990600"/>
          </a:xfrm>
          <a:prstGeom prst="rect">
            <a:avLst/>
          </a:prstGeom>
          <a:noFill/>
          <a:ln w="9525">
            <a:noFill/>
          </a:ln>
        </p:spPr>
      </p:pic>
      <p:pic>
        <p:nvPicPr>
          <p:cNvPr id="94214" name="Picture 6"/>
          <p:cNvPicPr>
            <a:picLocks noChangeAspect="1"/>
          </p:cNvPicPr>
          <p:nvPr/>
        </p:nvPicPr>
        <p:blipFill>
          <a:blip r:embed="rId3"/>
          <a:stretch>
            <a:fillRect/>
          </a:stretch>
        </p:blipFill>
        <p:spPr>
          <a:xfrm>
            <a:off x="1547813" y="3716338"/>
            <a:ext cx="6124575" cy="1038225"/>
          </a:xfrm>
          <a:prstGeom prst="rect">
            <a:avLst/>
          </a:prstGeom>
          <a:noFill/>
          <a:ln w="9525">
            <a:noFill/>
          </a:ln>
        </p:spPr>
      </p:pic>
      <p:graphicFrame>
        <p:nvGraphicFramePr>
          <p:cNvPr id="97286" name="Object 7">
            <a:hlinkClick r:id="" action="ppaction://ole?verb="/>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3087" name="" r:id="rId4" imgW="2743200" imgH="5181600" progId="Equation.3">
                  <p:embed/>
                </p:oleObj>
              </mc:Choice>
              <mc:Fallback>
                <p:oleObj name="" r:id="rId4" imgW="2743200" imgH="5181600" progId="Equation.3">
                  <p:embed/>
                  <p:pic>
                    <p:nvPicPr>
                      <p:cNvPr id="0" name="图片 3086"/>
                      <p:cNvPicPr/>
                      <p:nvPr/>
                    </p:nvPicPr>
                    <p:blipFill>
                      <a:blip r:embed="rId5"/>
                      <a:stretch>
                        <a:fillRect/>
                      </a:stretch>
                    </p:blipFill>
                    <p:spPr>
                      <a:xfrm>
                        <a:off x="4114800" y="3321050"/>
                        <a:ext cx="914400" cy="2159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0">
                                            <p:txEl>
                                              <p:charRg st="0"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2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2"/>
          <p:cNvSpPr>
            <a:spLocks noGrp="1"/>
          </p:cNvSpPr>
          <p:nvPr>
            <p:ph type="title"/>
          </p:nvPr>
        </p:nvSpPr>
        <p:spPr/>
        <p:txBody>
          <a:bodyPr wrap="square" lIns="91440" tIns="45720" rIns="91440" bIns="45720" anchor="ctr"/>
          <a:p>
            <a:pPr eaLnBrk="1" hangingPunct="1"/>
            <a:r>
              <a:rPr lang="zh-CN" altLang="en-US" sz="3600"/>
              <a:t>前向</a:t>
            </a:r>
            <a:r>
              <a:rPr lang="en-US" altLang="zh-CN" sz="3600"/>
              <a:t>-</a:t>
            </a:r>
            <a:r>
              <a:rPr lang="zh-CN" altLang="en-US" sz="3600"/>
              <a:t>后向算法</a:t>
            </a:r>
            <a:endParaRPr lang="en-US" altLang="zh-CN" sz="3600"/>
          </a:p>
        </p:txBody>
      </p:sp>
      <p:sp>
        <p:nvSpPr>
          <p:cNvPr id="95235" name="Rectangle 3"/>
          <p:cNvSpPr>
            <a:spLocks noGrp="1"/>
          </p:cNvSpPr>
          <p:nvPr>
            <p:ph type="body"/>
          </p:nvPr>
        </p:nvSpPr>
        <p:spPr/>
        <p:txBody>
          <a:bodyPr wrap="square" lIns="91440" tIns="45720" rIns="91440" bIns="45720" anchor="t"/>
          <a:p>
            <a:pPr eaLnBrk="1" hangingPunct="1">
              <a:lnSpc>
                <a:spcPct val="90000"/>
              </a:lnSpc>
            </a:pPr>
            <a:r>
              <a:rPr lang="zh-CN" altLang="en-US" sz="3000"/>
              <a:t>期望最大化算法</a:t>
            </a:r>
            <a:r>
              <a:rPr lang="en-US" altLang="zh-CN" sz="3000"/>
              <a:t>(</a:t>
            </a:r>
            <a:r>
              <a:rPr lang="zh-CN" altLang="en-US" sz="3000">
                <a:solidFill>
                  <a:srgbClr val="FF0000"/>
                </a:solidFill>
              </a:rPr>
              <a:t>Expectation Maximization (EM)</a:t>
            </a:r>
            <a:r>
              <a:rPr lang="en-US" altLang="zh-CN" sz="3000"/>
              <a:t>)</a:t>
            </a:r>
            <a:r>
              <a:rPr lang="zh-CN" altLang="en-US" sz="3000"/>
              <a:t>的一个特例</a:t>
            </a:r>
            <a:endParaRPr lang="en-US" altLang="zh-CN" sz="3000"/>
          </a:p>
          <a:p>
            <a:pPr eaLnBrk="1" hangingPunct="1">
              <a:lnSpc>
                <a:spcPct val="90000"/>
              </a:lnSpc>
            </a:pPr>
            <a:endParaRPr lang="zh-CN" altLang="en-US" sz="3000">
              <a:solidFill>
                <a:srgbClr val="FF0000"/>
              </a:solidFill>
            </a:endParaRPr>
          </a:p>
          <a:p>
            <a:pPr eaLnBrk="1" hangingPunct="1">
              <a:lnSpc>
                <a:spcPct val="90000"/>
              </a:lnSpc>
            </a:pPr>
            <a:r>
              <a:rPr lang="zh-CN" altLang="en-US" sz="3000"/>
              <a:t>通过迭代可以改进模型参数</a:t>
            </a:r>
            <a:endParaRPr lang="en-US" altLang="zh-CN" sz="3000"/>
          </a:p>
          <a:p>
            <a:pPr eaLnBrk="1" hangingPunct="1">
              <a:lnSpc>
                <a:spcPct val="90000"/>
              </a:lnSpc>
            </a:pPr>
            <a:endParaRPr lang="zh-CN" altLang="en-US" sz="3000"/>
          </a:p>
          <a:p>
            <a:pPr eaLnBrk="1" hangingPunct="1">
              <a:lnSpc>
                <a:spcPct val="90000"/>
              </a:lnSpc>
            </a:pPr>
            <a:r>
              <a:rPr lang="zh-CN" altLang="en-US" sz="3000"/>
              <a:t>但这种参数迭代计算的过程不保证能找到参数的最优解</a:t>
            </a:r>
            <a:endParaRPr lang="zh-CN" alt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5">
                                            <p:txEl>
                                              <p:charRg st="45" end="5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5">
                                            <p:txEl>
                                              <p:charRg st="59" end="8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p:nvPr>
        </p:nvSpPr>
        <p:spPr/>
        <p:txBody>
          <a:bodyPr wrap="square" lIns="91440" tIns="45720" rIns="91440" bIns="45720" anchor="ctr"/>
          <a:p>
            <a:pPr eaLnBrk="1" hangingPunct="1"/>
            <a:r>
              <a:rPr lang="en-US" altLang="zh-CN" sz="3200"/>
              <a:t>HMM</a:t>
            </a:r>
            <a:r>
              <a:rPr lang="zh-CN" altLang="en-US" sz="3200"/>
              <a:t>应用于</a:t>
            </a:r>
            <a:r>
              <a:rPr lang="en-US" altLang="zh-CN" sz="3200"/>
              <a:t>POS Tagging</a:t>
            </a:r>
            <a:endParaRPr lang="zh-CN" altLang="en-US" sz="3200"/>
          </a:p>
        </p:txBody>
      </p:sp>
      <p:sp>
        <p:nvSpPr>
          <p:cNvPr id="99330" name="Rectangle 3"/>
          <p:cNvSpPr>
            <a:spLocks noGrp="1"/>
          </p:cNvSpPr>
          <p:nvPr>
            <p:ph type="body"/>
          </p:nvPr>
        </p:nvSpPr>
        <p:spPr/>
        <p:txBody>
          <a:bodyPr wrap="square" lIns="91440" tIns="45720" rIns="91440" bIns="45720" anchor="t"/>
          <a:p>
            <a:pPr eaLnBrk="1" hangingPunct="1"/>
            <a:r>
              <a:rPr lang="zh-CN" altLang="en-US"/>
              <a:t>Part</a:t>
            </a:r>
            <a:r>
              <a:rPr lang="en-US" altLang="zh-CN"/>
              <a:t>-</a:t>
            </a:r>
            <a:r>
              <a:rPr lang="zh-CN" altLang="en-US"/>
              <a:t>of</a:t>
            </a:r>
            <a:r>
              <a:rPr lang="en-US" altLang="zh-CN"/>
              <a:t>-</a:t>
            </a:r>
            <a:r>
              <a:rPr lang="zh-CN" altLang="en-US"/>
              <a:t>speech tagging</a:t>
            </a:r>
            <a:endParaRPr lang="zh-CN" altLang="en-US"/>
          </a:p>
          <a:p>
            <a:pPr lvl="1" eaLnBrk="1" hangingPunct="1"/>
            <a:r>
              <a:rPr lang="zh-CN" altLang="en-US"/>
              <a:t>8 个常用的英文词性类别</a:t>
            </a:r>
            <a:endParaRPr lang="zh-CN" altLang="en-US"/>
          </a:p>
          <a:p>
            <a:pPr lvl="2" eaLnBrk="1" hangingPunct="1"/>
            <a:r>
              <a:rPr lang="zh-CN" altLang="en-US" sz="2000"/>
              <a:t>N	</a:t>
            </a:r>
            <a:r>
              <a:rPr lang="en-US" altLang="zh-CN" sz="2000"/>
              <a:t>: </a:t>
            </a:r>
            <a:r>
              <a:rPr lang="zh-CN" altLang="en-US" sz="2000"/>
              <a:t>noun</a:t>
            </a:r>
            <a:r>
              <a:rPr lang="en-US" altLang="zh-CN" sz="2000"/>
              <a:t>	, </a:t>
            </a:r>
            <a:r>
              <a:rPr lang="zh-CN" altLang="en-US" sz="2000" i="1"/>
              <a:t>chair, bandwidth, pacing</a:t>
            </a:r>
            <a:endParaRPr lang="zh-CN" altLang="en-US" sz="2000" i="1"/>
          </a:p>
          <a:p>
            <a:pPr lvl="2" eaLnBrk="1" hangingPunct="1"/>
            <a:r>
              <a:rPr lang="zh-CN" altLang="en-US" sz="2000"/>
              <a:t>V	</a:t>
            </a:r>
            <a:r>
              <a:rPr lang="en-US" altLang="zh-CN" sz="2000">
                <a:sym typeface="Arial" panose="020B0604020202020204" pitchFamily="34" charset="0"/>
              </a:rPr>
              <a:t>: </a:t>
            </a:r>
            <a:r>
              <a:rPr lang="zh-CN" altLang="en-US" sz="2000"/>
              <a:t>verb</a:t>
            </a:r>
            <a:r>
              <a:rPr lang="en-US" altLang="zh-CN" sz="2000"/>
              <a:t>	</a:t>
            </a:r>
            <a:r>
              <a:rPr lang="en-US" altLang="zh-CN" sz="2000">
                <a:sym typeface="Arial" panose="020B0604020202020204" pitchFamily="34" charset="0"/>
              </a:rPr>
              <a:t>, </a:t>
            </a:r>
            <a:r>
              <a:rPr lang="zh-CN" altLang="en-US" sz="2000" i="1"/>
              <a:t>study, debate, munch</a:t>
            </a:r>
            <a:endParaRPr lang="zh-CN" altLang="en-US" sz="2000" i="1"/>
          </a:p>
          <a:p>
            <a:pPr lvl="2" eaLnBrk="1" hangingPunct="1"/>
            <a:r>
              <a:rPr lang="zh-CN" altLang="en-US" sz="2000"/>
              <a:t>ADJ	</a:t>
            </a:r>
            <a:r>
              <a:rPr lang="en-US" altLang="zh-CN" sz="2000">
                <a:sym typeface="Arial" panose="020B0604020202020204" pitchFamily="34" charset="0"/>
              </a:rPr>
              <a:t>: </a:t>
            </a:r>
            <a:r>
              <a:rPr lang="zh-CN" altLang="en-US" sz="2000"/>
              <a:t>adj</a:t>
            </a:r>
            <a:r>
              <a:rPr lang="en-US" altLang="zh-CN" sz="2000"/>
              <a:t>	</a:t>
            </a:r>
            <a:r>
              <a:rPr lang="en-US" altLang="zh-CN" sz="2000">
                <a:sym typeface="Arial" panose="020B0604020202020204" pitchFamily="34" charset="0"/>
              </a:rPr>
              <a:t>, </a:t>
            </a:r>
            <a:r>
              <a:rPr lang="zh-CN" altLang="en-US" sz="2000" i="1"/>
              <a:t>purple, tall, ridiculous</a:t>
            </a:r>
            <a:endParaRPr lang="zh-CN" altLang="en-US" sz="2000" i="1"/>
          </a:p>
          <a:p>
            <a:pPr lvl="2" eaLnBrk="1" hangingPunct="1"/>
            <a:r>
              <a:rPr lang="zh-CN" altLang="en-US" sz="2000"/>
              <a:t>ADV	</a:t>
            </a:r>
            <a:r>
              <a:rPr lang="en-US" altLang="zh-CN" sz="2000">
                <a:sym typeface="Arial" panose="020B0604020202020204" pitchFamily="34" charset="0"/>
              </a:rPr>
              <a:t>: </a:t>
            </a:r>
            <a:r>
              <a:rPr lang="zh-CN" altLang="en-US" sz="2000"/>
              <a:t>adverb</a:t>
            </a:r>
            <a:r>
              <a:rPr lang="en-US" altLang="zh-CN" sz="2000"/>
              <a:t>	</a:t>
            </a:r>
            <a:r>
              <a:rPr lang="en-US" altLang="zh-CN" sz="2000">
                <a:sym typeface="Arial" panose="020B0604020202020204" pitchFamily="34" charset="0"/>
              </a:rPr>
              <a:t>, </a:t>
            </a:r>
            <a:r>
              <a:rPr lang="zh-CN" altLang="en-US" sz="2000" i="1"/>
              <a:t>unfortunately, slowly,</a:t>
            </a:r>
            <a:endParaRPr lang="zh-CN" altLang="en-US" sz="2000" i="1"/>
          </a:p>
          <a:p>
            <a:pPr lvl="2" eaLnBrk="1" hangingPunct="1"/>
            <a:r>
              <a:rPr lang="zh-CN" altLang="en-US" sz="2000"/>
              <a:t>P	</a:t>
            </a:r>
            <a:r>
              <a:rPr lang="en-US" altLang="zh-CN" sz="2000">
                <a:sym typeface="Arial" panose="020B0604020202020204" pitchFamily="34" charset="0"/>
              </a:rPr>
              <a:t>: </a:t>
            </a:r>
            <a:r>
              <a:rPr lang="zh-CN" altLang="en-US" sz="2000"/>
              <a:t>preposition</a:t>
            </a:r>
            <a:r>
              <a:rPr lang="en-US" altLang="zh-CN" sz="2000"/>
              <a:t>	</a:t>
            </a:r>
            <a:r>
              <a:rPr lang="en-US" altLang="zh-CN" sz="2000">
                <a:sym typeface="Arial" panose="020B0604020202020204" pitchFamily="34" charset="0"/>
              </a:rPr>
              <a:t>, </a:t>
            </a:r>
            <a:r>
              <a:rPr lang="zh-CN" altLang="en-US" sz="2000" i="1"/>
              <a:t>of, by, to</a:t>
            </a:r>
            <a:endParaRPr lang="zh-CN" altLang="en-US" sz="2000" i="1"/>
          </a:p>
          <a:p>
            <a:pPr lvl="2" eaLnBrk="1" hangingPunct="1"/>
            <a:r>
              <a:rPr lang="zh-CN" altLang="en-US" sz="2000"/>
              <a:t>PRO	</a:t>
            </a:r>
            <a:r>
              <a:rPr lang="en-US" altLang="zh-CN" sz="2000">
                <a:sym typeface="Arial" panose="020B0604020202020204" pitchFamily="34" charset="0"/>
              </a:rPr>
              <a:t>: </a:t>
            </a:r>
            <a:r>
              <a:rPr lang="zh-CN" altLang="en-US" sz="2000"/>
              <a:t>pronoun	</a:t>
            </a:r>
            <a:r>
              <a:rPr lang="en-US" altLang="zh-CN" sz="2000"/>
              <a:t>	</a:t>
            </a:r>
            <a:r>
              <a:rPr lang="en-US" altLang="zh-CN" sz="2000">
                <a:sym typeface="Arial" panose="020B0604020202020204" pitchFamily="34" charset="0"/>
              </a:rPr>
              <a:t>, </a:t>
            </a:r>
            <a:r>
              <a:rPr lang="zh-CN" altLang="en-US" sz="2000" i="1"/>
              <a:t>I, me, mine</a:t>
            </a:r>
            <a:endParaRPr lang="zh-CN" altLang="en-US" sz="2000" i="1"/>
          </a:p>
          <a:p>
            <a:pPr lvl="2" eaLnBrk="1" hangingPunct="1"/>
            <a:r>
              <a:rPr lang="zh-CN" altLang="en-US" sz="2000"/>
              <a:t>DT	</a:t>
            </a:r>
            <a:r>
              <a:rPr lang="en-US" altLang="zh-CN" sz="2000">
                <a:sym typeface="Arial" panose="020B0604020202020204" pitchFamily="34" charset="0"/>
              </a:rPr>
              <a:t>: </a:t>
            </a:r>
            <a:r>
              <a:rPr lang="zh-CN" altLang="en-US" sz="2000"/>
              <a:t>determiner</a:t>
            </a:r>
            <a:r>
              <a:rPr lang="en-US" altLang="zh-CN" sz="2000"/>
              <a:t>	</a:t>
            </a:r>
            <a:r>
              <a:rPr lang="en-US" altLang="zh-CN" sz="2000">
                <a:sym typeface="Arial" panose="020B0604020202020204" pitchFamily="34" charset="0"/>
              </a:rPr>
              <a:t>, </a:t>
            </a:r>
            <a:r>
              <a:rPr lang="zh-CN" altLang="en-US" sz="2000" i="1"/>
              <a:t>the, a, that, those</a:t>
            </a:r>
            <a:endParaRPr lang="zh-CN" altLang="en-US"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179512" y="1571625"/>
            <a:ext cx="8464550" cy="391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855" indent="-363855" eaLnBrk="0" hangingPunct="0">
              <a:defRPr kumimoji="1" sz="2400">
                <a:solidFill>
                  <a:schemeClr val="tx1"/>
                </a:solidFill>
                <a:latin typeface="Tahoma" panose="020B0604030504040204" pitchFamily="34" charset="0"/>
                <a:ea typeface="宋体" panose="02010600030101010101" pitchFamily="2" charset="-122"/>
              </a:defRPr>
            </a:lvl1pPr>
            <a:lvl2pPr marL="914400" indent="-457200" eaLnBrk="0" hangingPunct="0">
              <a:defRPr kumimoji="1" sz="2400">
                <a:solidFill>
                  <a:schemeClr val="tx1"/>
                </a:solidFill>
                <a:latin typeface="Tahoma" panose="020B0604030504040204" pitchFamily="34" charset="0"/>
                <a:ea typeface="宋体" panose="02010600030101010101" pitchFamily="2" charset="-122"/>
              </a:defRPr>
            </a:lvl2pPr>
            <a:lvl3pPr marL="1371600" indent="-4572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dirty="0">
                <a:latin typeface="黑体" panose="02010609060101010101" pitchFamily="2" charset="-122"/>
                <a:ea typeface="黑体" panose="02010609060101010101" pitchFamily="2" charset="-122"/>
              </a:rPr>
              <a:t>汉语自动分词中的主要问题</a:t>
            </a:r>
            <a:endParaRPr lang="zh-CN" altLang="en-US" sz="3200" b="1" dirty="0">
              <a:latin typeface="黑体" panose="02010609060101010101" pitchFamily="2" charset="-122"/>
              <a:ea typeface="黑体" panose="02010609060101010101" pitchFamily="2" charset="-122"/>
            </a:endParaRPr>
          </a:p>
          <a:p>
            <a:pPr lvl="1" eaLnBrk="1" hangingPunct="1">
              <a:spcBef>
                <a:spcPct val="50000"/>
              </a:spcBef>
              <a:buFont typeface="Wingdings" panose="05000000000000000000" pitchFamily="2" charset="2"/>
              <a:buChar char="Ø"/>
            </a:pPr>
            <a:r>
              <a:rPr lang="zh-CN" altLang="en-US" sz="2800" b="1" dirty="0">
                <a:latin typeface="黑体" panose="02010609060101010101" pitchFamily="2" charset="-122"/>
                <a:ea typeface="黑体" panose="02010609060101010101" pitchFamily="2" charset="-122"/>
                <a:sym typeface="Wingdings" panose="05000000000000000000" pitchFamily="2" charset="2"/>
              </a:rPr>
              <a:t>汉语分词规范问题 </a:t>
            </a:r>
            <a:r>
              <a:rPr lang="en-US" altLang="zh-CN" sz="2800" b="1" dirty="0">
                <a:latin typeface="Times New Roman" panose="02020603050405020304" pitchFamily="18" charset="0"/>
                <a:ea typeface="黑体" panose="02010609060101010101" pitchFamily="2" charset="-122"/>
                <a:sym typeface="Wingdings" panose="05000000000000000000" pitchFamily="2" charset="2"/>
              </a:rPr>
              <a:t>(《</a:t>
            </a:r>
            <a:r>
              <a:rPr lang="zh-CN" altLang="en-US" sz="2800" b="1" dirty="0">
                <a:latin typeface="Times New Roman" panose="02020603050405020304" pitchFamily="18" charset="0"/>
                <a:ea typeface="黑体" panose="02010609060101010101" pitchFamily="2" charset="-122"/>
                <a:sym typeface="Wingdings" panose="05000000000000000000" pitchFamily="2" charset="2"/>
              </a:rPr>
              <a:t>信息处理用限定汉语分词规范</a:t>
            </a:r>
            <a:r>
              <a:rPr lang="zh-CN" altLang="en-US" sz="2800" dirty="0">
                <a:latin typeface="Times New Roman" panose="02020603050405020304" pitchFamily="18" charset="0"/>
                <a:ea typeface="黑体" panose="02010609060101010101" pitchFamily="2" charset="-122"/>
                <a:sym typeface="Wingdings" panose="05000000000000000000" pitchFamily="2" charset="2"/>
              </a:rPr>
              <a:t>（</a:t>
            </a:r>
            <a:r>
              <a:rPr lang="en-US" altLang="zh-CN" sz="2800" dirty="0">
                <a:latin typeface="Times New Roman" panose="02020603050405020304" pitchFamily="18" charset="0"/>
                <a:ea typeface="黑体" panose="02010609060101010101" pitchFamily="2" charset="-122"/>
                <a:sym typeface="Wingdings" panose="05000000000000000000" pitchFamily="2" charset="2"/>
              </a:rPr>
              <a:t>GB13715</a:t>
            </a:r>
            <a:r>
              <a:rPr lang="zh-CN" altLang="en-US" sz="2800" dirty="0">
                <a:latin typeface="Times New Roman" panose="02020603050405020304" pitchFamily="18" charset="0"/>
                <a:ea typeface="黑体" panose="02010609060101010101" pitchFamily="2" charset="-122"/>
                <a:sym typeface="Wingdings" panose="05000000000000000000" pitchFamily="2" charset="2"/>
              </a:rPr>
              <a:t>）</a:t>
            </a:r>
            <a:r>
              <a:rPr lang="en-US" altLang="zh-CN" sz="2800" b="1" dirty="0">
                <a:latin typeface="Times New Roman" panose="02020603050405020304" pitchFamily="18" charset="0"/>
                <a:ea typeface="黑体" panose="02010609060101010101" pitchFamily="2" charset="-122"/>
                <a:sym typeface="Wingdings" panose="05000000000000000000" pitchFamily="2" charset="2"/>
              </a:rPr>
              <a:t>》</a:t>
            </a:r>
            <a:r>
              <a:rPr lang="en-US" altLang="zh-CN" sz="2800" dirty="0">
                <a:latin typeface="Times New Roman" panose="02020603050405020304" pitchFamily="18" charset="0"/>
                <a:ea typeface="黑体" panose="02010609060101010101" pitchFamily="2" charset="-122"/>
                <a:sym typeface="Wingdings" panose="05000000000000000000" pitchFamily="2" charset="2"/>
              </a:rPr>
              <a:t> </a:t>
            </a:r>
            <a:r>
              <a:rPr lang="en-US" altLang="zh-CN" sz="2800" b="1" dirty="0">
                <a:latin typeface="Times New Roman" panose="02020603050405020304" pitchFamily="18" charset="0"/>
                <a:ea typeface="黑体" panose="02010609060101010101" pitchFamily="2" charset="-122"/>
                <a:sym typeface="Wingdings" panose="05000000000000000000" pitchFamily="2" charset="2"/>
              </a:rPr>
              <a:t>)</a:t>
            </a:r>
            <a:endParaRPr lang="en-US" altLang="zh-CN" sz="2800" b="1" dirty="0">
              <a:latin typeface="Times New Roman" panose="02020603050405020304" pitchFamily="18" charset="0"/>
              <a:ea typeface="黑体" panose="02010609060101010101" pitchFamily="2" charset="-122"/>
              <a:sym typeface="Wingdings" panose="05000000000000000000" pitchFamily="2" charset="2"/>
            </a:endParaRPr>
          </a:p>
          <a:p>
            <a:pPr lvl="2" eaLnBrk="1" hangingPunct="1">
              <a:lnSpc>
                <a:spcPct val="110000"/>
              </a:lnSpc>
              <a:spcBef>
                <a:spcPct val="30000"/>
              </a:spcBef>
            </a:pPr>
            <a:r>
              <a:rPr lang="zh-CN" altLang="en-US" sz="2800" b="1" dirty="0">
                <a:latin typeface="Times New Roman" panose="02020603050405020304" pitchFamily="18" charset="0"/>
                <a:sym typeface="Wingdings" panose="05000000000000000000" pitchFamily="2" charset="2"/>
              </a:rPr>
              <a:t>－ 汉语中什么是词？两个不清的界限：</a:t>
            </a:r>
            <a:endParaRPr lang="zh-CN" altLang="en-US" sz="2800" b="1" dirty="0">
              <a:latin typeface="Times New Roman" panose="02020603050405020304" pitchFamily="18" charset="0"/>
              <a:sym typeface="Wingdings" panose="05000000000000000000" pitchFamily="2" charset="2"/>
            </a:endParaRPr>
          </a:p>
          <a:p>
            <a:pPr lvl="1" eaLnBrk="1" hangingPunct="1">
              <a:lnSpc>
                <a:spcPct val="110000"/>
              </a:lnSpc>
              <a:spcBef>
                <a:spcPct val="30000"/>
              </a:spcBef>
            </a:pPr>
            <a:r>
              <a:rPr lang="en-US" altLang="zh-CN" sz="2800" b="1" dirty="0">
                <a:latin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sym typeface="Wingdings" panose="05000000000000000000" pitchFamily="2" charset="2"/>
              </a:rPr>
              <a:t>1</a:t>
            </a:r>
            <a:r>
              <a:rPr lang="en-US" altLang="zh-CN" sz="2800" b="1" dirty="0">
                <a:latin typeface="Times New Roman" panose="02020603050405020304" pitchFamily="18" charset="0"/>
                <a:sym typeface="Wingdings" panose="05000000000000000000" pitchFamily="2" charset="2"/>
              </a:rPr>
              <a:t>) </a:t>
            </a:r>
            <a:r>
              <a:rPr lang="zh-CN" altLang="en-US" sz="2800" b="1" dirty="0">
                <a:latin typeface="Times New Roman" panose="02020603050405020304" pitchFamily="18" charset="0"/>
                <a:sym typeface="Wingdings" panose="05000000000000000000" pitchFamily="2" charset="2"/>
              </a:rPr>
              <a:t>单字词与词素，如：新华社</a:t>
            </a:r>
            <a:r>
              <a:rPr lang="en-US" altLang="zh-CN" sz="2800" dirty="0">
                <a:latin typeface="Times New Roman" panose="02020603050405020304" pitchFamily="18" charset="0"/>
                <a:sym typeface="Wingdings" panose="05000000000000000000" pitchFamily="2" charset="2"/>
              </a:rPr>
              <a:t>25</a:t>
            </a:r>
            <a:r>
              <a:rPr lang="zh-CN" altLang="en-US" sz="2800" b="1" dirty="0">
                <a:latin typeface="Times New Roman" panose="02020603050405020304" pitchFamily="18" charset="0"/>
                <a:sym typeface="Wingdings" panose="05000000000000000000" pitchFamily="2" charset="2"/>
              </a:rPr>
              <a:t>日</a:t>
            </a:r>
            <a:r>
              <a:rPr lang="zh-CN" altLang="en-US" sz="2800" b="1" u="sng" dirty="0">
                <a:solidFill>
                  <a:schemeClr val="hlink"/>
                </a:solidFill>
                <a:latin typeface="Times New Roman" panose="02020603050405020304" pitchFamily="18" charset="0"/>
                <a:sym typeface="Wingdings" panose="05000000000000000000" pitchFamily="2" charset="2"/>
              </a:rPr>
              <a:t>讯</a:t>
            </a:r>
            <a:endParaRPr lang="zh-CN" altLang="en-US" sz="2800" b="1" u="sng" dirty="0">
              <a:solidFill>
                <a:schemeClr val="hlink"/>
              </a:solidFill>
              <a:latin typeface="Times New Roman" panose="02020603050405020304" pitchFamily="18" charset="0"/>
              <a:sym typeface="Wingdings" panose="05000000000000000000" pitchFamily="2" charset="2"/>
            </a:endParaRPr>
          </a:p>
          <a:p>
            <a:pPr lvl="1" eaLnBrk="1" hangingPunct="1">
              <a:lnSpc>
                <a:spcPct val="110000"/>
              </a:lnSpc>
              <a:spcBef>
                <a:spcPct val="30000"/>
              </a:spcBef>
            </a:pPr>
            <a:r>
              <a:rPr lang="en-US" altLang="zh-CN" sz="2800" b="1" dirty="0">
                <a:latin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sym typeface="Wingdings" panose="05000000000000000000" pitchFamily="2" charset="2"/>
              </a:rPr>
              <a:t>2</a:t>
            </a:r>
            <a:r>
              <a:rPr lang="en-US" altLang="zh-CN" sz="2800" b="1" dirty="0">
                <a:latin typeface="Times New Roman" panose="02020603050405020304" pitchFamily="18" charset="0"/>
                <a:sym typeface="Wingdings" panose="05000000000000000000" pitchFamily="2" charset="2"/>
              </a:rPr>
              <a:t>) </a:t>
            </a:r>
            <a:r>
              <a:rPr lang="zh-CN" altLang="en-US" sz="2800" b="1" dirty="0">
                <a:latin typeface="Times New Roman" panose="02020603050405020304" pitchFamily="18" charset="0"/>
                <a:sym typeface="Wingdings" panose="05000000000000000000" pitchFamily="2" charset="2"/>
              </a:rPr>
              <a:t>词与短语，如：花草，湖边，房顶，鸭蛋，小鸟，担水，一层，翻过？</a:t>
            </a:r>
            <a:endParaRPr lang="zh-CN" altLang="en-US" sz="2800" b="1" dirty="0">
              <a:latin typeface="Times New Roman" panose="02020603050405020304" pitchFamily="18" charset="0"/>
              <a:sym typeface="Wingdings" panose="05000000000000000000" pitchFamily="2"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2"/>
          <p:cNvSpPr>
            <a:spLocks noGrp="1"/>
          </p:cNvSpPr>
          <p:nvPr>
            <p:ph type="title"/>
          </p:nvPr>
        </p:nvSpPr>
        <p:spPr/>
        <p:txBody>
          <a:bodyPr wrap="square" lIns="91440" tIns="45720" rIns="91440" bIns="45720" anchor="ctr"/>
          <a:p>
            <a:pPr eaLnBrk="1" hangingPunct="1"/>
            <a:r>
              <a:rPr lang="en-US" altLang="zh-CN" sz="3200"/>
              <a:t>HMM</a:t>
            </a:r>
            <a:r>
              <a:rPr lang="zh-CN" altLang="en-US" sz="3200"/>
              <a:t>应用于</a:t>
            </a:r>
            <a:r>
              <a:rPr lang="en-US" altLang="zh-CN" sz="3200"/>
              <a:t>POS Tagging</a:t>
            </a:r>
            <a:endParaRPr lang="zh-CN" altLang="en-US" sz="3200"/>
          </a:p>
        </p:txBody>
      </p:sp>
      <p:sp>
        <p:nvSpPr>
          <p:cNvPr id="101378" name="Rectangle 3"/>
          <p:cNvSpPr>
            <a:spLocks noGrp="1"/>
          </p:cNvSpPr>
          <p:nvPr>
            <p:ph type="body"/>
          </p:nvPr>
        </p:nvSpPr>
        <p:spPr/>
        <p:txBody>
          <a:bodyPr wrap="square" lIns="91440" tIns="45720" rIns="91440" bIns="45720" anchor="t"/>
          <a:p>
            <a:pPr eaLnBrk="1" hangingPunct="1">
              <a:lnSpc>
                <a:spcPct val="90000"/>
              </a:lnSpc>
              <a:buClr>
                <a:schemeClr val="tx1"/>
              </a:buClr>
              <a:buNone/>
            </a:pPr>
            <a:r>
              <a:rPr lang="zh-CN" altLang="en-US" sz="2000"/>
              <a:t>			</a:t>
            </a:r>
            <a:r>
              <a:rPr lang="zh-CN" altLang="en-US" sz="2800"/>
              <a:t>WORD	tag</a:t>
            </a:r>
            <a:endParaRPr lang="zh-CN" altLang="en-US" sz="2800"/>
          </a:p>
          <a:p>
            <a:pPr eaLnBrk="1" hangingPunct="1">
              <a:lnSpc>
                <a:spcPct val="90000"/>
              </a:lnSpc>
              <a:buClr>
                <a:schemeClr val="tx1"/>
              </a:buClr>
              <a:buNone/>
            </a:pPr>
            <a:endParaRPr lang="zh-CN" altLang="en-US" sz="2800"/>
          </a:p>
          <a:p>
            <a:pPr eaLnBrk="1" hangingPunct="1">
              <a:lnSpc>
                <a:spcPct val="90000"/>
              </a:lnSpc>
              <a:buClr>
                <a:schemeClr val="tx1"/>
              </a:buClr>
              <a:buNone/>
            </a:pPr>
            <a:r>
              <a:rPr lang="zh-CN" altLang="en-US" sz="2800" b="1"/>
              <a:t>			the		DT</a:t>
            </a:r>
            <a:endParaRPr lang="zh-CN" altLang="en-US" sz="2800" b="1"/>
          </a:p>
          <a:p>
            <a:pPr eaLnBrk="1" hangingPunct="1">
              <a:lnSpc>
                <a:spcPct val="90000"/>
              </a:lnSpc>
              <a:buClr>
                <a:schemeClr val="tx1"/>
              </a:buClr>
              <a:buNone/>
            </a:pPr>
            <a:r>
              <a:rPr lang="zh-CN" altLang="en-US" sz="2800" b="1"/>
              <a:t>			koala		N</a:t>
            </a:r>
            <a:endParaRPr lang="zh-CN" altLang="en-US" sz="2800" b="1"/>
          </a:p>
          <a:p>
            <a:pPr eaLnBrk="1" hangingPunct="1">
              <a:lnSpc>
                <a:spcPct val="90000"/>
              </a:lnSpc>
              <a:buClr>
                <a:schemeClr val="tx1"/>
              </a:buClr>
              <a:buNone/>
            </a:pPr>
            <a:r>
              <a:rPr lang="zh-CN" altLang="en-US" sz="2800" b="1"/>
              <a:t>			put 		V</a:t>
            </a:r>
            <a:endParaRPr lang="zh-CN" altLang="en-US" sz="2800" b="1"/>
          </a:p>
          <a:p>
            <a:pPr eaLnBrk="1" hangingPunct="1">
              <a:lnSpc>
                <a:spcPct val="90000"/>
              </a:lnSpc>
              <a:buClr>
                <a:schemeClr val="tx1"/>
              </a:buClr>
              <a:buNone/>
            </a:pPr>
            <a:r>
              <a:rPr lang="zh-CN" altLang="en-US" sz="2800" b="1"/>
              <a:t>			the 		DT</a:t>
            </a:r>
            <a:endParaRPr lang="zh-CN" altLang="en-US" sz="2800" b="1"/>
          </a:p>
          <a:p>
            <a:pPr eaLnBrk="1" hangingPunct="1">
              <a:lnSpc>
                <a:spcPct val="90000"/>
              </a:lnSpc>
              <a:buClr>
                <a:schemeClr val="tx1"/>
              </a:buClr>
              <a:buNone/>
            </a:pPr>
            <a:r>
              <a:rPr lang="zh-CN" altLang="en-US" sz="2800" b="1"/>
              <a:t>			keys		N</a:t>
            </a:r>
            <a:endParaRPr lang="zh-CN" altLang="en-US" sz="2800" b="1"/>
          </a:p>
          <a:p>
            <a:pPr eaLnBrk="1" hangingPunct="1">
              <a:lnSpc>
                <a:spcPct val="90000"/>
              </a:lnSpc>
              <a:buClr>
                <a:schemeClr val="tx1"/>
              </a:buClr>
              <a:buNone/>
            </a:pPr>
            <a:r>
              <a:rPr lang="zh-CN" altLang="en-US" sz="2800" b="1"/>
              <a:t>			on		P</a:t>
            </a:r>
            <a:endParaRPr lang="zh-CN" altLang="en-US" sz="2800" b="1"/>
          </a:p>
          <a:p>
            <a:pPr eaLnBrk="1" hangingPunct="1">
              <a:lnSpc>
                <a:spcPct val="90000"/>
              </a:lnSpc>
              <a:buClr>
                <a:schemeClr val="tx1"/>
              </a:buClr>
              <a:buNone/>
            </a:pPr>
            <a:r>
              <a:rPr lang="zh-CN" altLang="en-US" sz="2800" b="1"/>
              <a:t>			the		DT</a:t>
            </a:r>
            <a:endParaRPr lang="zh-CN" altLang="en-US" sz="2800" b="1"/>
          </a:p>
          <a:p>
            <a:pPr eaLnBrk="1" hangingPunct="1">
              <a:lnSpc>
                <a:spcPct val="90000"/>
              </a:lnSpc>
              <a:buClr>
                <a:schemeClr val="tx1"/>
              </a:buClr>
              <a:buNone/>
            </a:pPr>
            <a:r>
              <a:rPr lang="zh-CN" altLang="en-US" sz="2800" b="1"/>
              <a:t>			table		N</a:t>
            </a:r>
            <a:endParaRPr lang="zh-CN"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2"/>
          <p:cNvSpPr>
            <a:spLocks noGrp="1"/>
          </p:cNvSpPr>
          <p:nvPr>
            <p:ph type="title"/>
          </p:nvPr>
        </p:nvSpPr>
        <p:spPr/>
        <p:txBody>
          <a:bodyPr wrap="square" lIns="91440" tIns="45720" rIns="91440" bIns="45720" anchor="ctr"/>
          <a:p>
            <a:pPr eaLnBrk="1" hangingPunct="1"/>
            <a:r>
              <a:rPr lang="en-US" altLang="zh-CN" sz="3200"/>
              <a:t>HMM</a:t>
            </a:r>
            <a:r>
              <a:rPr lang="zh-CN" altLang="en-US" sz="3200"/>
              <a:t>应用于</a:t>
            </a:r>
            <a:r>
              <a:rPr lang="en-US" altLang="zh-CN" sz="3200"/>
              <a:t>POS Tagging</a:t>
            </a:r>
            <a:endParaRPr lang="zh-CN" altLang="en-US" sz="3200"/>
          </a:p>
        </p:txBody>
      </p:sp>
      <p:sp>
        <p:nvSpPr>
          <p:cNvPr id="99331" name="Rectangle 3"/>
          <p:cNvSpPr>
            <a:spLocks noGrp="1"/>
          </p:cNvSpPr>
          <p:nvPr>
            <p:ph type="body"/>
          </p:nvPr>
        </p:nvSpPr>
        <p:spPr/>
        <p:txBody>
          <a:bodyPr wrap="square" lIns="91440" tIns="45720" rIns="91440" bIns="45720" anchor="t"/>
          <a:p>
            <a:pPr eaLnBrk="1" hangingPunct="1"/>
            <a:r>
              <a:rPr lang="zh-CN" altLang="en-US" sz="2800"/>
              <a:t>给定句子（观测词序列）</a:t>
            </a:r>
            <a:endParaRPr lang="zh-CN" altLang="en-US" sz="2800"/>
          </a:p>
          <a:p>
            <a:pPr lvl="1" eaLnBrk="1" hangingPunct="1"/>
            <a:r>
              <a:rPr lang="zh-CN" altLang="en-US" sz="2400" i="1"/>
              <a:t>Secretariat is expected to race tomorrow</a:t>
            </a:r>
            <a:endParaRPr lang="zh-CN" altLang="en-US" sz="2400" i="1"/>
          </a:p>
          <a:p>
            <a:pPr lvl="1" eaLnBrk="1" hangingPunct="1"/>
            <a:r>
              <a:rPr lang="zh-CN" altLang="en-US" sz="2400" i="1"/>
              <a:t>She promised to back the bill</a:t>
            </a:r>
            <a:endParaRPr lang="zh-CN" altLang="en-US" sz="2400" i="1"/>
          </a:p>
          <a:p>
            <a:pPr eaLnBrk="1" hangingPunct="1"/>
            <a:r>
              <a:rPr lang="zh-CN" altLang="en-US" sz="2800">
                <a:solidFill>
                  <a:srgbClr val="FF0000"/>
                </a:solidFill>
              </a:rPr>
              <a:t>如何求解最能解释当前观测的</a:t>
            </a:r>
            <a:r>
              <a:rPr lang="en-US" altLang="zh-CN" sz="2800">
                <a:solidFill>
                  <a:srgbClr val="FF0000"/>
                </a:solidFill>
              </a:rPr>
              <a:t>tag</a:t>
            </a:r>
            <a:r>
              <a:rPr lang="zh-CN" altLang="en-US" sz="2800">
                <a:solidFill>
                  <a:srgbClr val="FF0000"/>
                </a:solidFill>
              </a:rPr>
              <a:t>序列？</a:t>
            </a:r>
            <a:endParaRPr lang="zh-CN" altLang="en-US" sz="2800"/>
          </a:p>
          <a:p>
            <a:pPr eaLnBrk="1" hangingPunct="1"/>
            <a:r>
              <a:rPr lang="zh-CN" altLang="en-US" sz="2800"/>
              <a:t>从概率模型的角度：</a:t>
            </a:r>
            <a:endParaRPr lang="zh-CN" altLang="en-US" sz="2800"/>
          </a:p>
          <a:p>
            <a:pPr lvl="1" eaLnBrk="1" hangingPunct="1"/>
            <a:r>
              <a:rPr lang="zh-CN" altLang="en-US" sz="2400"/>
              <a:t>考察所有可能的</a:t>
            </a:r>
            <a:r>
              <a:rPr lang="en-US" altLang="zh-CN" sz="2400"/>
              <a:t>tag</a:t>
            </a:r>
            <a:r>
              <a:rPr lang="zh-CN" altLang="en-US" sz="2400"/>
              <a:t>序列</a:t>
            </a:r>
            <a:endParaRPr lang="zh-CN" altLang="en-US" sz="2400"/>
          </a:p>
          <a:p>
            <a:pPr lvl="1" eaLnBrk="1" hangingPunct="1"/>
            <a:r>
              <a:rPr lang="zh-CN" altLang="en-US" sz="2400"/>
              <a:t>从中选取“给定词序列，最可能的</a:t>
            </a:r>
            <a:r>
              <a:rPr lang="en-US" altLang="zh-CN" sz="2400"/>
              <a:t>tag</a:t>
            </a:r>
            <a:r>
              <a:rPr lang="zh-CN" altLang="en-US" sz="2400"/>
              <a:t>序列”，即给定观测的词</a:t>
            </a:r>
            <a:r>
              <a:rPr lang="zh-CN" altLang="en-US" sz="2400">
                <a:solidFill>
                  <a:srgbClr val="FF0000"/>
                </a:solidFill>
              </a:rPr>
              <a:t>w</a:t>
            </a:r>
            <a:r>
              <a:rPr lang="zh-CN" altLang="en-US" sz="2400" baseline="-25000">
                <a:solidFill>
                  <a:srgbClr val="FF0000"/>
                </a:solidFill>
              </a:rPr>
              <a:t>1</a:t>
            </a:r>
            <a:r>
              <a:rPr lang="zh-CN" altLang="en-US" sz="2400">
                <a:solidFill>
                  <a:srgbClr val="FF0000"/>
                </a:solidFill>
              </a:rPr>
              <a:t>…w</a:t>
            </a:r>
            <a:r>
              <a:rPr lang="zh-CN" altLang="en-US" sz="2400" baseline="-25000">
                <a:solidFill>
                  <a:srgbClr val="FF0000"/>
                </a:solidFill>
              </a:rPr>
              <a:t>n</a:t>
            </a:r>
            <a:r>
              <a:rPr lang="zh-CN" altLang="en-US" sz="2400"/>
              <a:t>序列，找到其对应的最可能的</a:t>
            </a:r>
            <a:r>
              <a:rPr lang="en-US" altLang="zh-CN" sz="2400"/>
              <a:t>tag</a:t>
            </a:r>
            <a:r>
              <a:rPr lang="zh-CN" altLang="en-US" sz="2400"/>
              <a:t>序列t</a:t>
            </a:r>
            <a:r>
              <a:rPr lang="zh-CN" altLang="en-US" sz="2400" baseline="-25000"/>
              <a:t>1</a:t>
            </a:r>
            <a:r>
              <a:rPr lang="zh-CN" altLang="en-US" sz="2400"/>
              <a:t>…t</a:t>
            </a:r>
            <a:r>
              <a:rPr lang="zh-CN" altLang="en-US" sz="2400" baseline="-25000"/>
              <a:t>n</a:t>
            </a:r>
            <a:r>
              <a:rPr lang="zh-CN" altLang="en-US" sz="2400"/>
              <a:t> ，使得</a:t>
            </a:r>
            <a:r>
              <a:rPr lang="zh-CN" altLang="en-US" sz="2400">
                <a:solidFill>
                  <a:srgbClr val="FF0000"/>
                </a:solidFill>
              </a:rPr>
              <a:t>P(t</a:t>
            </a:r>
            <a:r>
              <a:rPr lang="zh-CN" altLang="en-US" sz="2400" baseline="-25000">
                <a:solidFill>
                  <a:srgbClr val="FF0000"/>
                </a:solidFill>
              </a:rPr>
              <a:t>1</a:t>
            </a:r>
            <a:r>
              <a:rPr lang="zh-CN" altLang="en-US" sz="2400">
                <a:solidFill>
                  <a:srgbClr val="FF0000"/>
                </a:solidFill>
              </a:rPr>
              <a:t>…t</a:t>
            </a:r>
            <a:r>
              <a:rPr lang="zh-CN" altLang="en-US" sz="2400" baseline="-25000">
                <a:solidFill>
                  <a:srgbClr val="FF0000"/>
                </a:solidFill>
              </a:rPr>
              <a:t>n</a:t>
            </a:r>
            <a:r>
              <a:rPr lang="zh-CN" altLang="en-US" sz="2400">
                <a:solidFill>
                  <a:srgbClr val="FF0000"/>
                </a:solidFill>
              </a:rPr>
              <a:t>|w</a:t>
            </a:r>
            <a:r>
              <a:rPr lang="zh-CN" altLang="en-US" sz="2400" baseline="-25000">
                <a:solidFill>
                  <a:srgbClr val="FF0000"/>
                </a:solidFill>
              </a:rPr>
              <a:t>1</a:t>
            </a:r>
            <a:r>
              <a:rPr lang="zh-CN" altLang="en-US" sz="2400">
                <a:solidFill>
                  <a:srgbClr val="FF0000"/>
                </a:solidFill>
              </a:rPr>
              <a:t>…w</a:t>
            </a:r>
            <a:r>
              <a:rPr lang="zh-CN" altLang="en-US" sz="2400" baseline="-25000">
                <a:solidFill>
                  <a:srgbClr val="FF0000"/>
                </a:solidFill>
              </a:rPr>
              <a:t>n</a:t>
            </a:r>
            <a:r>
              <a:rPr lang="zh-CN" altLang="en-US" sz="2400">
                <a:solidFill>
                  <a:srgbClr val="FF0000"/>
                </a:solidFill>
              </a:rPr>
              <a:t>)</a:t>
            </a:r>
            <a:r>
              <a:rPr lang="zh-CN" altLang="en-US" sz="2400"/>
              <a:t>最大：</a:t>
            </a:r>
            <a:endParaRPr lang="en-US" altLang="zh-CN" sz="2400"/>
          </a:p>
          <a:p>
            <a:pPr lvl="1" eaLnBrk="1" hangingPunct="1"/>
            <a:endParaRPr lang="zh-CN" altLang="en-US"/>
          </a:p>
        </p:txBody>
      </p:sp>
      <p:graphicFrame>
        <p:nvGraphicFramePr>
          <p:cNvPr id="22531" name="Object 5">
            <a:hlinkClick r:id="" action="ppaction://ole?verb="/>
          </p:cNvPr>
          <p:cNvGraphicFramePr>
            <a:graphicFrameLocks noChangeAspect="1"/>
          </p:cNvGraphicFramePr>
          <p:nvPr/>
        </p:nvGraphicFramePr>
        <p:xfrm>
          <a:off x="2339975" y="5229225"/>
          <a:ext cx="2925763" cy="676275"/>
        </p:xfrm>
        <a:graphic>
          <a:graphicData uri="http://schemas.openxmlformats.org/presentationml/2006/ole">
            <mc:AlternateContent xmlns:mc="http://schemas.openxmlformats.org/markup-compatibility/2006">
              <mc:Choice xmlns:v="urn:schemas-microsoft-com:vml" Requires="v">
                <p:oleObj spid="_x0000_s3097" name="" r:id="rId1" imgW="32918400" imgH="7620000" progId="Equation.3">
                  <p:embed/>
                </p:oleObj>
              </mc:Choice>
              <mc:Fallback>
                <p:oleObj name="" r:id="rId1" imgW="32918400" imgH="7620000" progId="Equation.3">
                  <p:embed/>
                  <p:pic>
                    <p:nvPicPr>
                      <p:cNvPr id="0" name="图片 3096"/>
                      <p:cNvPicPr/>
                      <p:nvPr/>
                    </p:nvPicPr>
                    <p:blipFill>
                      <a:blip r:embed="rId2"/>
                      <a:stretch>
                        <a:fillRect/>
                      </a:stretch>
                    </p:blipFill>
                    <p:spPr>
                      <a:xfrm>
                        <a:off x="2339975" y="5229225"/>
                        <a:ext cx="2925763" cy="6762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xEl>
                                              <p:charRg st="83" end="10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331">
                                            <p:txEl>
                                              <p:charRg st="103" end="1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331">
                                            <p:txEl>
                                              <p:charRg st="113" end="12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331">
                                            <p:txEl>
                                              <p:charRg st="126" end="20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2"/>
          <p:cNvSpPr>
            <a:spLocks noGrp="1"/>
          </p:cNvSpPr>
          <p:nvPr>
            <p:ph type="title"/>
          </p:nvPr>
        </p:nvSpPr>
        <p:spPr/>
        <p:txBody>
          <a:bodyPr wrap="square" lIns="91440" tIns="45720" rIns="91440" bIns="45720" anchor="ctr"/>
          <a:p>
            <a:pPr eaLnBrk="1" hangingPunct="1"/>
            <a:r>
              <a:rPr lang="en-US" altLang="zh-CN" sz="3200"/>
              <a:t>HMM</a:t>
            </a:r>
            <a:r>
              <a:rPr lang="zh-CN" altLang="en-US" sz="3200"/>
              <a:t>应用于</a:t>
            </a:r>
            <a:r>
              <a:rPr lang="en-US" altLang="zh-CN" sz="3200"/>
              <a:t>POS Tagging</a:t>
            </a:r>
            <a:endParaRPr lang="zh-CN" altLang="en-US" sz="3200"/>
          </a:p>
        </p:txBody>
      </p:sp>
      <p:sp>
        <p:nvSpPr>
          <p:cNvPr id="101379" name="Rectangle 3"/>
          <p:cNvSpPr txBox="1"/>
          <p:nvPr/>
        </p:nvSpPr>
        <p:spPr>
          <a:xfrm>
            <a:off x="539750" y="1125538"/>
            <a:ext cx="8147050" cy="5000625"/>
          </a:xfrm>
          <a:prstGeom prst="rect">
            <a:avLst/>
          </a:prstGeom>
          <a:noFill/>
          <a:ln w="9525">
            <a:noFill/>
          </a:ln>
        </p:spPr>
        <p:txBody>
          <a:bodyPr anchor="t"/>
          <a:p>
            <a:pPr marL="342900" indent="-342900">
              <a:spcBef>
                <a:spcPct val="20000"/>
              </a:spcBef>
              <a:buChar char="•"/>
            </a:pPr>
            <a:r>
              <a:rPr lang="zh-CN" altLang="en-US" sz="2800">
                <a:latin typeface="Calibri" panose="020F0502020204030204" pitchFamily="34" charset="0"/>
                <a:ea typeface="楷体" panose="02010609060101010101" pitchFamily="49" charset="-122"/>
              </a:rPr>
              <a:t>由</a:t>
            </a:r>
            <a:r>
              <a:rPr lang="en-US" altLang="zh-CN" sz="2800">
                <a:latin typeface="Calibri" panose="020F0502020204030204" pitchFamily="34" charset="0"/>
                <a:ea typeface="楷体" panose="02010609060101010101" pitchFamily="49" charset="-122"/>
              </a:rPr>
              <a:t>Bayes</a:t>
            </a:r>
            <a:r>
              <a:rPr lang="zh-CN" altLang="en-US" sz="2800">
                <a:latin typeface="Calibri" panose="020F0502020204030204" pitchFamily="34" charset="0"/>
                <a:ea typeface="楷体" panose="02010609060101010101" pitchFamily="49" charset="-122"/>
              </a:rPr>
              <a:t>法则：</a:t>
            </a:r>
            <a:endParaRPr lang="en-US" altLang="zh-CN" sz="28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2800">
              <a:latin typeface="Calibri" panose="020F0502020204030204" pitchFamily="34" charset="0"/>
              <a:ea typeface="楷体" panose="02010609060101010101" pitchFamily="49" charset="-122"/>
            </a:endParaRPr>
          </a:p>
          <a:p>
            <a:pPr marL="342900" indent="-342900">
              <a:spcBef>
                <a:spcPct val="20000"/>
              </a:spcBef>
              <a:buChar char="•"/>
            </a:pPr>
            <a:endParaRPr lang="en-US" altLang="zh-CN" sz="2800">
              <a:latin typeface="Calibri" panose="020F0502020204030204" pitchFamily="34" charset="0"/>
              <a:ea typeface="楷体" panose="02010609060101010101" pitchFamily="49" charset="-122"/>
            </a:endParaRPr>
          </a:p>
          <a:p>
            <a:pPr marL="342900" indent="-342900">
              <a:spcBef>
                <a:spcPct val="20000"/>
              </a:spcBef>
              <a:buChar char="•"/>
            </a:pPr>
            <a:r>
              <a:rPr lang="zh-CN" altLang="en-US" sz="2800">
                <a:latin typeface="Calibri" panose="020F0502020204030204" pitchFamily="34" charset="0"/>
                <a:ea typeface="楷体" panose="02010609060101010101" pitchFamily="49" charset="-122"/>
              </a:rPr>
              <a:t>得：</a:t>
            </a:r>
            <a:endParaRPr lang="zh-CN" altLang="en-US" sz="2800">
              <a:latin typeface="Calibri" panose="020F0502020204030204" pitchFamily="34" charset="0"/>
              <a:ea typeface="楷体" panose="02010609060101010101" pitchFamily="49" charset="-122"/>
            </a:endParaRPr>
          </a:p>
          <a:p>
            <a:pPr marL="342900" indent="-342900">
              <a:spcBef>
                <a:spcPct val="20000"/>
              </a:spcBef>
            </a:pPr>
            <a:endParaRPr lang="zh-CN" altLang="en-US" sz="2800">
              <a:latin typeface="Calibri" panose="020F0502020204030204" pitchFamily="34" charset="0"/>
              <a:ea typeface="楷体" panose="02010609060101010101" pitchFamily="49" charset="-122"/>
            </a:endParaRPr>
          </a:p>
        </p:txBody>
      </p:sp>
      <p:graphicFrame>
        <p:nvGraphicFramePr>
          <p:cNvPr id="104451" name="Object 4">
            <a:hlinkClick r:id="" action="ppaction://ole?verb="/>
          </p:cNvPr>
          <p:cNvGraphicFramePr>
            <a:graphicFrameLocks noChangeAspect="1"/>
          </p:cNvGraphicFramePr>
          <p:nvPr/>
        </p:nvGraphicFramePr>
        <p:xfrm>
          <a:off x="1547813" y="1773238"/>
          <a:ext cx="2663825" cy="806450"/>
        </p:xfrm>
        <a:graphic>
          <a:graphicData uri="http://schemas.openxmlformats.org/presentationml/2006/ole">
            <mc:AlternateContent xmlns:mc="http://schemas.openxmlformats.org/markup-compatibility/2006">
              <mc:Choice xmlns:v="urn:schemas-microsoft-com:vml" Requires="v">
                <p:oleObj spid="_x0000_s3094" name="" r:id="rId1" imgW="33223200" imgH="10058400" progId="Equation.3">
                  <p:embed/>
                </p:oleObj>
              </mc:Choice>
              <mc:Fallback>
                <p:oleObj name="" r:id="rId1" imgW="33223200" imgH="10058400" progId="Equation.3">
                  <p:embed/>
                  <p:pic>
                    <p:nvPicPr>
                      <p:cNvPr id="0" name="图片 3093"/>
                      <p:cNvPicPr/>
                      <p:nvPr/>
                    </p:nvPicPr>
                    <p:blipFill>
                      <a:blip r:embed="rId2"/>
                      <a:stretch>
                        <a:fillRect/>
                      </a:stretch>
                    </p:blipFill>
                    <p:spPr>
                      <a:xfrm>
                        <a:off x="1547813" y="1773238"/>
                        <a:ext cx="2663825" cy="806450"/>
                      </a:xfrm>
                      <a:prstGeom prst="rect">
                        <a:avLst/>
                      </a:prstGeom>
                      <a:noFill/>
                      <a:ln w="38100">
                        <a:noFill/>
                        <a:miter/>
                      </a:ln>
                    </p:spPr>
                  </p:pic>
                </p:oleObj>
              </mc:Fallback>
            </mc:AlternateContent>
          </a:graphicData>
        </a:graphic>
      </p:graphicFrame>
      <p:graphicFrame>
        <p:nvGraphicFramePr>
          <p:cNvPr id="23555" name="Object 5">
            <a:hlinkClick r:id="" action="ppaction://ole?verb="/>
          </p:cNvPr>
          <p:cNvGraphicFramePr>
            <a:graphicFrameLocks noChangeAspect="1"/>
          </p:cNvGraphicFramePr>
          <p:nvPr/>
        </p:nvGraphicFramePr>
        <p:xfrm>
          <a:off x="1619250" y="3214688"/>
          <a:ext cx="2881313" cy="935037"/>
        </p:xfrm>
        <a:graphic>
          <a:graphicData uri="http://schemas.openxmlformats.org/presentationml/2006/ole">
            <mc:AlternateContent xmlns:mc="http://schemas.openxmlformats.org/markup-compatibility/2006">
              <mc:Choice xmlns:v="urn:schemas-microsoft-com:vml" Requires="v">
                <p:oleObj spid="_x0000_s3092" name="" r:id="rId3" imgW="32918400" imgH="10668000" progId="Equation.3">
                  <p:embed/>
                </p:oleObj>
              </mc:Choice>
              <mc:Fallback>
                <p:oleObj name="" r:id="rId3" imgW="32918400" imgH="10668000" progId="Equation.3">
                  <p:embed/>
                  <p:pic>
                    <p:nvPicPr>
                      <p:cNvPr id="0" name="图片 3091"/>
                      <p:cNvPicPr/>
                      <p:nvPr/>
                    </p:nvPicPr>
                    <p:blipFill>
                      <a:blip r:embed="rId4"/>
                      <a:stretch>
                        <a:fillRect/>
                      </a:stretch>
                    </p:blipFill>
                    <p:spPr>
                      <a:xfrm>
                        <a:off x="1619250" y="3214688"/>
                        <a:ext cx="2881313" cy="935037"/>
                      </a:xfrm>
                      <a:prstGeom prst="rect">
                        <a:avLst/>
                      </a:prstGeom>
                      <a:noFill/>
                      <a:ln w="38100">
                        <a:noFill/>
                        <a:miter/>
                      </a:ln>
                    </p:spPr>
                  </p:pic>
                </p:oleObj>
              </mc:Fallback>
            </mc:AlternateContent>
          </a:graphicData>
        </a:graphic>
      </p:graphicFrame>
      <p:graphicFrame>
        <p:nvGraphicFramePr>
          <p:cNvPr id="23556" name="Object 6">
            <a:hlinkClick r:id="" action="ppaction://ole?verb="/>
          </p:cNvPr>
          <p:cNvGraphicFramePr>
            <a:graphicFrameLocks noChangeAspect="1"/>
          </p:cNvGraphicFramePr>
          <p:nvPr/>
        </p:nvGraphicFramePr>
        <p:xfrm>
          <a:off x="1981200" y="4365625"/>
          <a:ext cx="6335713" cy="950913"/>
        </p:xfrm>
        <a:graphic>
          <a:graphicData uri="http://schemas.openxmlformats.org/presentationml/2006/ole">
            <mc:AlternateContent xmlns:mc="http://schemas.openxmlformats.org/markup-compatibility/2006">
              <mc:Choice xmlns:v="urn:schemas-microsoft-com:vml" Requires="v">
                <p:oleObj spid="_x0000_s3090" name="" r:id="rId5" imgW="73152000" imgH="10972800" progId="Equation.3">
                  <p:embed/>
                </p:oleObj>
              </mc:Choice>
              <mc:Fallback>
                <p:oleObj name="" r:id="rId5" imgW="73152000" imgH="10972800" progId="Equation.3">
                  <p:embed/>
                  <p:pic>
                    <p:nvPicPr>
                      <p:cNvPr id="0" name="图片 3089"/>
                      <p:cNvPicPr/>
                      <p:nvPr/>
                    </p:nvPicPr>
                    <p:blipFill>
                      <a:blip r:embed="rId6"/>
                      <a:stretch>
                        <a:fillRect/>
                      </a:stretch>
                    </p:blipFill>
                    <p:spPr>
                      <a:xfrm>
                        <a:off x="1981200" y="4365625"/>
                        <a:ext cx="6335713" cy="9509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9">
                                            <p:txEl>
                                              <p:charRg st="12" end="1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Rectangle 2"/>
          <p:cNvSpPr>
            <a:spLocks noGrp="1"/>
          </p:cNvSpPr>
          <p:nvPr>
            <p:ph type="title"/>
          </p:nvPr>
        </p:nvSpPr>
        <p:spPr/>
        <p:txBody>
          <a:bodyPr wrap="square" lIns="91440" tIns="45720" rIns="91440" bIns="45720" anchor="ctr"/>
          <a:p>
            <a:pPr eaLnBrk="1" hangingPunct="1"/>
            <a:r>
              <a:rPr lang="zh-CN" altLang="en-US" sz="3600"/>
              <a:t>Likelihood和prior</a:t>
            </a:r>
            <a:endParaRPr lang="zh-CN" altLang="en-US" sz="3600"/>
          </a:p>
        </p:txBody>
      </p:sp>
      <p:graphicFrame>
        <p:nvGraphicFramePr>
          <p:cNvPr id="105474" name="Object 3">
            <a:hlinkClick r:id="" action="ppaction://ole?verb="/>
          </p:cNvPr>
          <p:cNvGraphicFramePr>
            <a:graphicFrameLocks noChangeAspect="1"/>
          </p:cNvGraphicFramePr>
          <p:nvPr/>
        </p:nvGraphicFramePr>
        <p:xfrm>
          <a:off x="2362200" y="1412875"/>
          <a:ext cx="4349750" cy="1195388"/>
        </p:xfrm>
        <a:graphic>
          <a:graphicData uri="http://schemas.openxmlformats.org/presentationml/2006/ole">
            <mc:AlternateContent xmlns:mc="http://schemas.openxmlformats.org/markup-compatibility/2006">
              <mc:Choice xmlns:v="urn:schemas-microsoft-com:vml" Requires="v">
                <p:oleObj spid="_x0000_s3089" name="" r:id="rId1" imgW="43281600" imgH="11887200" progId="Equation.DSMT4">
                  <p:embed/>
                </p:oleObj>
              </mc:Choice>
              <mc:Fallback>
                <p:oleObj name="" r:id="rId1" imgW="43281600" imgH="11887200" progId="Equation.DSMT4">
                  <p:embed/>
                  <p:pic>
                    <p:nvPicPr>
                      <p:cNvPr id="0" name="图片 3088"/>
                      <p:cNvPicPr/>
                      <p:nvPr/>
                    </p:nvPicPr>
                    <p:blipFill>
                      <a:blip r:embed="rId2"/>
                      <a:stretch>
                        <a:fillRect/>
                      </a:stretch>
                    </p:blipFill>
                    <p:spPr>
                      <a:xfrm>
                        <a:off x="2362200" y="1412875"/>
                        <a:ext cx="4349750" cy="1195388"/>
                      </a:xfrm>
                      <a:prstGeom prst="rect">
                        <a:avLst/>
                      </a:prstGeom>
                      <a:noFill/>
                      <a:ln w="38100">
                        <a:noFill/>
                        <a:miter/>
                      </a:ln>
                    </p:spPr>
                  </p:pic>
                </p:oleObj>
              </mc:Fallback>
            </mc:AlternateContent>
          </a:graphicData>
        </a:graphic>
      </p:graphicFrame>
      <p:graphicFrame>
        <p:nvGraphicFramePr>
          <p:cNvPr id="105475" name="Object 4">
            <a:hlinkClick r:id="" action="ppaction://ole?verb="/>
          </p:cNvPr>
          <p:cNvGraphicFramePr>
            <a:graphicFrameLocks noChangeAspect="1"/>
          </p:cNvGraphicFramePr>
          <p:nvPr/>
        </p:nvGraphicFramePr>
        <p:xfrm>
          <a:off x="2484438" y="2565400"/>
          <a:ext cx="3313112" cy="777875"/>
        </p:xfrm>
        <a:graphic>
          <a:graphicData uri="http://schemas.openxmlformats.org/presentationml/2006/ole">
            <mc:AlternateContent xmlns:mc="http://schemas.openxmlformats.org/markup-compatibility/2006">
              <mc:Choice xmlns:v="urn:schemas-microsoft-com:vml" Requires="v">
                <p:oleObj spid="_x0000_s3093" name="" r:id="rId3" imgW="35052000" imgH="8229600" progId="Equation.3">
                  <p:embed/>
                </p:oleObj>
              </mc:Choice>
              <mc:Fallback>
                <p:oleObj name="" r:id="rId3" imgW="35052000" imgH="8229600" progId="Equation.3">
                  <p:embed/>
                  <p:pic>
                    <p:nvPicPr>
                      <p:cNvPr id="0" name="图片 3092"/>
                      <p:cNvPicPr/>
                      <p:nvPr/>
                    </p:nvPicPr>
                    <p:blipFill>
                      <a:blip r:embed="rId4"/>
                      <a:stretch>
                        <a:fillRect/>
                      </a:stretch>
                    </p:blipFill>
                    <p:spPr>
                      <a:xfrm>
                        <a:off x="2484438" y="2565400"/>
                        <a:ext cx="3313112" cy="777875"/>
                      </a:xfrm>
                      <a:prstGeom prst="rect">
                        <a:avLst/>
                      </a:prstGeom>
                      <a:noFill/>
                      <a:ln w="38100">
                        <a:noFill/>
                        <a:miter/>
                      </a:ln>
                    </p:spPr>
                  </p:pic>
                </p:oleObj>
              </mc:Fallback>
            </mc:AlternateContent>
          </a:graphicData>
        </a:graphic>
      </p:graphicFrame>
      <p:graphicFrame>
        <p:nvGraphicFramePr>
          <p:cNvPr id="105476" name="Object 5">
            <a:hlinkClick r:id="" action="ppaction://ole?verb="/>
          </p:cNvPr>
          <p:cNvGraphicFramePr>
            <a:graphicFrameLocks noChangeAspect="1"/>
          </p:cNvGraphicFramePr>
          <p:nvPr/>
        </p:nvGraphicFramePr>
        <p:xfrm>
          <a:off x="2484438" y="3357563"/>
          <a:ext cx="2806700" cy="984250"/>
        </p:xfrm>
        <a:graphic>
          <a:graphicData uri="http://schemas.openxmlformats.org/presentationml/2006/ole">
            <mc:AlternateContent xmlns:mc="http://schemas.openxmlformats.org/markup-compatibility/2006">
              <mc:Choice xmlns:v="urn:schemas-microsoft-com:vml" Requires="v">
                <p:oleObj spid="_x0000_s3095" name="" r:id="rId5" imgW="29565600" imgH="10363200" progId="Equation.3">
                  <p:embed/>
                </p:oleObj>
              </mc:Choice>
              <mc:Fallback>
                <p:oleObj name="" r:id="rId5" imgW="29565600" imgH="10363200" progId="Equation.3">
                  <p:embed/>
                  <p:pic>
                    <p:nvPicPr>
                      <p:cNvPr id="0" name="图片 3094"/>
                      <p:cNvPicPr/>
                      <p:nvPr/>
                    </p:nvPicPr>
                    <p:blipFill>
                      <a:blip r:embed="rId6"/>
                      <a:stretch>
                        <a:fillRect/>
                      </a:stretch>
                    </p:blipFill>
                    <p:spPr>
                      <a:xfrm>
                        <a:off x="2484438" y="3357563"/>
                        <a:ext cx="2806700" cy="984250"/>
                      </a:xfrm>
                      <a:prstGeom prst="rect">
                        <a:avLst/>
                      </a:prstGeom>
                      <a:noFill/>
                      <a:ln w="38100">
                        <a:noFill/>
                        <a:miter/>
                      </a:ln>
                    </p:spPr>
                  </p:pic>
                </p:oleObj>
              </mc:Fallback>
            </mc:AlternateContent>
          </a:graphicData>
        </a:graphic>
      </p:graphicFrame>
      <p:graphicFrame>
        <p:nvGraphicFramePr>
          <p:cNvPr id="105477" name="Object 6">
            <a:hlinkClick r:id="" action="ppaction://ole?verb="/>
          </p:cNvPr>
          <p:cNvGraphicFramePr>
            <a:graphicFrameLocks noChangeAspect="1"/>
          </p:cNvGraphicFramePr>
          <p:nvPr/>
        </p:nvGraphicFramePr>
        <p:xfrm>
          <a:off x="1044575" y="4797425"/>
          <a:ext cx="7931150" cy="1079500"/>
        </p:xfrm>
        <a:graphic>
          <a:graphicData uri="http://schemas.openxmlformats.org/presentationml/2006/ole">
            <mc:AlternateContent xmlns:mc="http://schemas.openxmlformats.org/markup-compatibility/2006">
              <mc:Choice xmlns:v="urn:schemas-microsoft-com:vml" Requires="v">
                <p:oleObj spid="_x0000_s3091" name="" r:id="rId7" imgW="78333600" imgH="10668000" progId="Equation.3">
                  <p:embed/>
                </p:oleObj>
              </mc:Choice>
              <mc:Fallback>
                <p:oleObj name="" r:id="rId7" imgW="78333600" imgH="10668000" progId="Equation.3">
                  <p:embed/>
                  <p:pic>
                    <p:nvPicPr>
                      <p:cNvPr id="0" name="图片 3090"/>
                      <p:cNvPicPr/>
                      <p:nvPr/>
                    </p:nvPicPr>
                    <p:blipFill>
                      <a:blip r:embed="rId8"/>
                      <a:stretch>
                        <a:fillRect/>
                      </a:stretch>
                    </p:blipFill>
                    <p:spPr>
                      <a:xfrm>
                        <a:off x="1044575" y="4797425"/>
                        <a:ext cx="7931150" cy="1079500"/>
                      </a:xfrm>
                      <a:prstGeom prst="rect">
                        <a:avLst/>
                      </a:prstGeom>
                      <a:noFill/>
                      <a:ln w="38100">
                        <a:noFill/>
                        <a:miter/>
                      </a:ln>
                    </p:spPr>
                  </p:pic>
                </p:oleObj>
              </mc:Fallback>
            </mc:AlternateContent>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Rectangle 2"/>
          <p:cNvSpPr>
            <a:spLocks noGrp="1"/>
          </p:cNvSpPr>
          <p:nvPr>
            <p:ph type="title"/>
          </p:nvPr>
        </p:nvSpPr>
        <p:spPr/>
        <p:txBody>
          <a:bodyPr wrap="square" lIns="91440" tIns="45720" rIns="91440" bIns="45720" anchor="ctr"/>
          <a:p>
            <a:pPr eaLnBrk="1" hangingPunct="1"/>
            <a:r>
              <a:rPr lang="zh-CN" altLang="en-US" sz="3600"/>
              <a:t>两类概率 (1)</a:t>
            </a:r>
            <a:endParaRPr lang="zh-CN" altLang="en-US" sz="3600"/>
          </a:p>
        </p:txBody>
      </p:sp>
      <p:sp>
        <p:nvSpPr>
          <p:cNvPr id="103427" name="Rectangle 3"/>
          <p:cNvSpPr>
            <a:spLocks noGrp="1"/>
          </p:cNvSpPr>
          <p:nvPr>
            <p:ph type="body"/>
          </p:nvPr>
        </p:nvSpPr>
        <p:spPr>
          <a:xfrm>
            <a:off x="457200" y="1127125"/>
            <a:ext cx="8229600" cy="2590800"/>
          </a:xfrm>
        </p:spPr>
        <p:txBody>
          <a:bodyPr wrap="square" lIns="91440" tIns="45720" rIns="91440" bIns="45720" anchor="t"/>
          <a:p>
            <a:pPr eaLnBrk="1" hangingPunct="1">
              <a:lnSpc>
                <a:spcPct val="80000"/>
              </a:lnSpc>
            </a:pPr>
            <a:r>
              <a:rPr lang="en-US" altLang="zh-CN" sz="2800"/>
              <a:t>Tag</a:t>
            </a:r>
            <a:r>
              <a:rPr lang="zh-CN" altLang="en-US" sz="2800"/>
              <a:t>之间的转移概率p(t</a:t>
            </a:r>
            <a:r>
              <a:rPr lang="zh-CN" altLang="en-US" sz="2800" baseline="-25000"/>
              <a:t>i</a:t>
            </a:r>
            <a:r>
              <a:rPr lang="zh-CN" altLang="en-US" sz="2800"/>
              <a:t>|t</a:t>
            </a:r>
            <a:r>
              <a:rPr lang="zh-CN" altLang="en-US" sz="2800" baseline="-25000"/>
              <a:t>i-1</a:t>
            </a:r>
            <a:r>
              <a:rPr lang="zh-CN" altLang="en-US" sz="2800"/>
              <a:t>)</a:t>
            </a:r>
            <a:endParaRPr lang="zh-CN" altLang="en-US" sz="2800"/>
          </a:p>
          <a:p>
            <a:pPr lvl="1" eaLnBrk="1" hangingPunct="1">
              <a:lnSpc>
                <a:spcPct val="80000"/>
              </a:lnSpc>
            </a:pPr>
            <a:r>
              <a:rPr lang="zh-CN" altLang="en-US" sz="2400"/>
              <a:t>例：冠词后</a:t>
            </a:r>
            <a:r>
              <a:rPr lang="zh-CN" altLang="en-US" sz="2400" i="1"/>
              <a:t>DT</a:t>
            </a:r>
            <a:r>
              <a:rPr lang="zh-CN" altLang="en-US" sz="2400"/>
              <a:t>面接形容词</a:t>
            </a:r>
            <a:r>
              <a:rPr lang="zh-CN" altLang="en-US" sz="2400" i="1"/>
              <a:t>J</a:t>
            </a:r>
            <a:r>
              <a:rPr lang="en-US" altLang="zh-CN" sz="2400" i="1"/>
              <a:t>J</a:t>
            </a:r>
            <a:r>
              <a:rPr lang="zh-CN" altLang="en-US" sz="2400"/>
              <a:t>和名词</a:t>
            </a:r>
            <a:r>
              <a:rPr lang="en-US" altLang="zh-CN" sz="2400" i="1"/>
              <a:t>NN</a:t>
            </a:r>
            <a:r>
              <a:rPr lang="zh-CN" altLang="en-US" sz="2400"/>
              <a:t>的概率</a:t>
            </a:r>
            <a:endParaRPr lang="zh-CN" altLang="en-US" sz="2400"/>
          </a:p>
          <a:p>
            <a:pPr lvl="2" eaLnBrk="1" hangingPunct="1">
              <a:lnSpc>
                <a:spcPct val="80000"/>
              </a:lnSpc>
            </a:pPr>
            <a:r>
              <a:rPr lang="zh-CN" altLang="en-US" sz="2000" i="1"/>
              <a:t>That/DT flight/NN</a:t>
            </a:r>
            <a:endParaRPr lang="zh-CN" altLang="en-US" sz="2000" i="1"/>
          </a:p>
          <a:p>
            <a:pPr lvl="2" eaLnBrk="1" hangingPunct="1">
              <a:lnSpc>
                <a:spcPct val="80000"/>
              </a:lnSpc>
            </a:pPr>
            <a:r>
              <a:rPr lang="zh-CN" altLang="en-US" sz="2000" i="1"/>
              <a:t>The/DT yellow/JJ hat/NN</a:t>
            </a:r>
            <a:endParaRPr lang="zh-CN" altLang="en-US" sz="2000" i="1"/>
          </a:p>
          <a:p>
            <a:pPr lvl="1" eaLnBrk="1" hangingPunct="1">
              <a:lnSpc>
                <a:spcPct val="80000"/>
              </a:lnSpc>
            </a:pPr>
            <a:r>
              <a:rPr lang="zh-CN" altLang="en-US" sz="2300"/>
              <a:t>极大似然估计法：通过有标记语料估计</a:t>
            </a:r>
            <a:r>
              <a:rPr lang="zh-CN" altLang="en-US" sz="2400"/>
              <a:t> P(NN|DT)</a:t>
            </a:r>
            <a:endParaRPr lang="zh-CN" altLang="en-US" sz="2400"/>
          </a:p>
        </p:txBody>
      </p:sp>
      <p:graphicFrame>
        <p:nvGraphicFramePr>
          <p:cNvPr id="25602" name="Object 4">
            <a:hlinkClick r:id="" action="ppaction://ole?verb="/>
          </p:cNvPr>
          <p:cNvGraphicFramePr>
            <a:graphicFrameLocks noChangeAspect="1"/>
          </p:cNvGraphicFramePr>
          <p:nvPr/>
        </p:nvGraphicFramePr>
        <p:xfrm>
          <a:off x="2700338" y="3141663"/>
          <a:ext cx="2447925" cy="831850"/>
        </p:xfrm>
        <a:graphic>
          <a:graphicData uri="http://schemas.openxmlformats.org/presentationml/2006/ole">
            <mc:AlternateContent xmlns:mc="http://schemas.openxmlformats.org/markup-compatibility/2006">
              <mc:Choice xmlns:v="urn:schemas-microsoft-com:vml" Requires="v">
                <p:oleObj spid="_x0000_s3088" name="" r:id="rId1" imgW="30480000" imgH="10363200" progId="Equation.3">
                  <p:embed/>
                </p:oleObj>
              </mc:Choice>
              <mc:Fallback>
                <p:oleObj name="" r:id="rId1" imgW="30480000" imgH="10363200" progId="Equation.3">
                  <p:embed/>
                  <p:pic>
                    <p:nvPicPr>
                      <p:cNvPr id="0" name="图片 3087"/>
                      <p:cNvPicPr/>
                      <p:nvPr/>
                    </p:nvPicPr>
                    <p:blipFill>
                      <a:blip r:embed="rId2"/>
                      <a:stretch>
                        <a:fillRect/>
                      </a:stretch>
                    </p:blipFill>
                    <p:spPr>
                      <a:xfrm>
                        <a:off x="2700338" y="3141663"/>
                        <a:ext cx="2447925" cy="831850"/>
                      </a:xfrm>
                      <a:prstGeom prst="rect">
                        <a:avLst/>
                      </a:prstGeom>
                      <a:noFill/>
                      <a:ln w="38100">
                        <a:noFill/>
                        <a:miter/>
                      </a:ln>
                    </p:spPr>
                  </p:pic>
                </p:oleObj>
              </mc:Fallback>
            </mc:AlternateContent>
          </a:graphicData>
        </a:graphic>
      </p:graphicFrame>
      <p:graphicFrame>
        <p:nvGraphicFramePr>
          <p:cNvPr id="25603" name="Object 5">
            <a:hlinkClick r:id="" action="ppaction://ole?verb="/>
          </p:cNvPr>
          <p:cNvGraphicFramePr>
            <a:graphicFrameLocks noChangeAspect="1"/>
          </p:cNvGraphicFramePr>
          <p:nvPr/>
        </p:nvGraphicFramePr>
        <p:xfrm>
          <a:off x="2124075" y="4437063"/>
          <a:ext cx="4895850" cy="776287"/>
        </p:xfrm>
        <a:graphic>
          <a:graphicData uri="http://schemas.openxmlformats.org/presentationml/2006/ole">
            <mc:AlternateContent xmlns:mc="http://schemas.openxmlformats.org/markup-compatibility/2006">
              <mc:Choice xmlns:v="urn:schemas-microsoft-com:vml" Requires="v">
                <p:oleObj spid="_x0000_s3096" name="" r:id="rId3" imgW="63398400" imgH="10058400" progId="Equation.3">
                  <p:embed/>
                </p:oleObj>
              </mc:Choice>
              <mc:Fallback>
                <p:oleObj name="" r:id="rId3" imgW="63398400" imgH="10058400" progId="Equation.3">
                  <p:embed/>
                  <p:pic>
                    <p:nvPicPr>
                      <p:cNvPr id="0" name="图片 3095"/>
                      <p:cNvPicPr/>
                      <p:nvPr/>
                    </p:nvPicPr>
                    <p:blipFill>
                      <a:blip r:embed="rId4"/>
                      <a:stretch>
                        <a:fillRect/>
                      </a:stretch>
                    </p:blipFill>
                    <p:spPr>
                      <a:xfrm>
                        <a:off x="2124075" y="4437063"/>
                        <a:ext cx="4895850" cy="7762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charRg st="21" end="4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27">
                                            <p:txEl>
                                              <p:charRg st="44" end="6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427">
                                            <p:txEl>
                                              <p:charRg st="62" end="8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27">
                                            <p:txEl>
                                              <p:charRg st="86" end="1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2"/>
          <p:cNvSpPr>
            <a:spLocks noGrp="1"/>
          </p:cNvSpPr>
          <p:nvPr>
            <p:ph type="title"/>
          </p:nvPr>
        </p:nvSpPr>
        <p:spPr/>
        <p:txBody>
          <a:bodyPr wrap="square" lIns="91440" tIns="45720" rIns="91440" bIns="45720" anchor="ctr"/>
          <a:p>
            <a:pPr eaLnBrk="1" hangingPunct="1"/>
            <a:r>
              <a:rPr lang="zh-CN" altLang="en-US" sz="3600"/>
              <a:t>两类概率 (</a:t>
            </a:r>
            <a:r>
              <a:rPr lang="en-US" altLang="zh-CN" sz="3600"/>
              <a:t>2</a:t>
            </a:r>
            <a:r>
              <a:rPr lang="zh-CN" altLang="en-US" sz="3600"/>
              <a:t>)</a:t>
            </a:r>
            <a:endParaRPr lang="zh-CN" altLang="en-US" sz="3600"/>
          </a:p>
        </p:txBody>
      </p:sp>
      <p:sp>
        <p:nvSpPr>
          <p:cNvPr id="104451" name="Rectangle 3"/>
          <p:cNvSpPr>
            <a:spLocks noGrp="1"/>
          </p:cNvSpPr>
          <p:nvPr>
            <p:ph type="body"/>
          </p:nvPr>
        </p:nvSpPr>
        <p:spPr>
          <a:xfrm>
            <a:off x="457200" y="1127125"/>
            <a:ext cx="8229600" cy="1870075"/>
          </a:xfrm>
        </p:spPr>
        <p:txBody>
          <a:bodyPr wrap="square" lIns="91440" tIns="45720" rIns="91440" bIns="45720" anchor="t"/>
          <a:p>
            <a:pPr eaLnBrk="1" hangingPunct="1">
              <a:lnSpc>
                <a:spcPct val="90000"/>
              </a:lnSpc>
            </a:pPr>
            <a:r>
              <a:rPr lang="zh-CN" altLang="en-US"/>
              <a:t>词的似然概率：p(w</a:t>
            </a:r>
            <a:r>
              <a:rPr lang="zh-CN" altLang="en-US" baseline="-25000"/>
              <a:t>i</a:t>
            </a:r>
            <a:r>
              <a:rPr lang="zh-CN" altLang="en-US"/>
              <a:t>|t</a:t>
            </a:r>
            <a:r>
              <a:rPr lang="zh-CN" altLang="en-US" baseline="-25000"/>
              <a:t>i</a:t>
            </a:r>
            <a:r>
              <a:rPr lang="zh-CN" altLang="en-US"/>
              <a:t>)</a:t>
            </a:r>
            <a:endParaRPr lang="zh-CN" altLang="en-US"/>
          </a:p>
          <a:p>
            <a:pPr lvl="1" eaLnBrk="1" hangingPunct="1">
              <a:lnSpc>
                <a:spcPct val="90000"/>
              </a:lnSpc>
            </a:pPr>
            <a:r>
              <a:rPr lang="zh-CN" altLang="en-US"/>
              <a:t>系动词VBZ 为</a:t>
            </a:r>
            <a:r>
              <a:rPr lang="en-US" altLang="en-US"/>
              <a:t>“</a:t>
            </a:r>
            <a:r>
              <a:rPr lang="zh-CN" altLang="en-US"/>
              <a:t>is</a:t>
            </a:r>
            <a:r>
              <a:rPr lang="en-US" altLang="zh-CN"/>
              <a:t>”</a:t>
            </a:r>
            <a:r>
              <a:rPr lang="zh-CN" altLang="en-US"/>
              <a:t>的概率</a:t>
            </a:r>
            <a:endParaRPr lang="zh-CN" altLang="en-US"/>
          </a:p>
          <a:p>
            <a:pPr lvl="1" eaLnBrk="1" hangingPunct="1">
              <a:lnSpc>
                <a:spcPct val="90000"/>
              </a:lnSpc>
            </a:pPr>
            <a:r>
              <a:rPr lang="zh-CN" altLang="en-US"/>
              <a:t>极大似然估计法：通过有标记语料估计P(is|VBZ)</a:t>
            </a:r>
            <a:endParaRPr lang="zh-CN" altLang="en-US"/>
          </a:p>
        </p:txBody>
      </p:sp>
      <p:graphicFrame>
        <p:nvGraphicFramePr>
          <p:cNvPr id="26626" name="Object 4">
            <a:hlinkClick r:id="" action="ppaction://ole?verb="/>
          </p:cNvPr>
          <p:cNvGraphicFramePr>
            <a:graphicFrameLocks noChangeAspect="1"/>
          </p:cNvGraphicFramePr>
          <p:nvPr/>
        </p:nvGraphicFramePr>
        <p:xfrm>
          <a:off x="1981200" y="3357563"/>
          <a:ext cx="2519363" cy="901700"/>
        </p:xfrm>
        <a:graphic>
          <a:graphicData uri="http://schemas.openxmlformats.org/presentationml/2006/ole">
            <mc:AlternateContent xmlns:mc="http://schemas.openxmlformats.org/markup-compatibility/2006">
              <mc:Choice xmlns:v="urn:schemas-microsoft-com:vml" Requires="v">
                <p:oleObj spid="_x0000_s3098" name="" r:id="rId1" imgW="28956000" imgH="10363200" progId="Equation.3">
                  <p:embed/>
                </p:oleObj>
              </mc:Choice>
              <mc:Fallback>
                <p:oleObj name="" r:id="rId1" imgW="28956000" imgH="10363200" progId="Equation.3">
                  <p:embed/>
                  <p:pic>
                    <p:nvPicPr>
                      <p:cNvPr id="0" name="图片 3097"/>
                      <p:cNvPicPr/>
                      <p:nvPr/>
                    </p:nvPicPr>
                    <p:blipFill>
                      <a:blip r:embed="rId2"/>
                      <a:stretch>
                        <a:fillRect/>
                      </a:stretch>
                    </p:blipFill>
                    <p:spPr>
                      <a:xfrm>
                        <a:off x="1981200" y="3357563"/>
                        <a:ext cx="2519363" cy="901700"/>
                      </a:xfrm>
                      <a:prstGeom prst="rect">
                        <a:avLst/>
                      </a:prstGeom>
                      <a:noFill/>
                      <a:ln w="38100">
                        <a:noFill/>
                        <a:miter/>
                      </a:ln>
                    </p:spPr>
                  </p:pic>
                </p:oleObj>
              </mc:Fallback>
            </mc:AlternateContent>
          </a:graphicData>
        </a:graphic>
      </p:graphicFrame>
      <p:graphicFrame>
        <p:nvGraphicFramePr>
          <p:cNvPr id="26627" name="Object 5">
            <a:hlinkClick r:id="" action="ppaction://ole?verb="/>
          </p:cNvPr>
          <p:cNvGraphicFramePr>
            <a:graphicFrameLocks noChangeAspect="1"/>
          </p:cNvGraphicFramePr>
          <p:nvPr/>
        </p:nvGraphicFramePr>
        <p:xfrm>
          <a:off x="1979613" y="4510088"/>
          <a:ext cx="5113337" cy="882650"/>
        </p:xfrm>
        <a:graphic>
          <a:graphicData uri="http://schemas.openxmlformats.org/presentationml/2006/ole">
            <mc:AlternateContent xmlns:mc="http://schemas.openxmlformats.org/markup-compatibility/2006">
              <mc:Choice xmlns:v="urn:schemas-microsoft-com:vml" Requires="v">
                <p:oleObj spid="_x0000_s3099" name="" r:id="rId3" imgW="58216800" imgH="10058400" progId="Equation.3">
                  <p:embed/>
                </p:oleObj>
              </mc:Choice>
              <mc:Fallback>
                <p:oleObj name="" r:id="rId3" imgW="58216800" imgH="10058400" progId="Equation.3">
                  <p:embed/>
                  <p:pic>
                    <p:nvPicPr>
                      <p:cNvPr id="0" name="图片 3098"/>
                      <p:cNvPicPr/>
                      <p:nvPr/>
                    </p:nvPicPr>
                    <p:blipFill>
                      <a:blip r:embed="rId4"/>
                      <a:stretch>
                        <a:fillRect/>
                      </a:stretch>
                    </p:blipFill>
                    <p:spPr>
                      <a:xfrm>
                        <a:off x="1979613" y="4510088"/>
                        <a:ext cx="5113337" cy="8826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charRg st="32" end="5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2"/>
          <p:cNvSpPr>
            <a:spLocks noGrp="1"/>
          </p:cNvSpPr>
          <p:nvPr>
            <p:ph type="title"/>
          </p:nvPr>
        </p:nvSpPr>
        <p:spPr/>
        <p:txBody>
          <a:bodyPr wrap="square" lIns="91440" tIns="45720" rIns="91440" bIns="45720" anchor="ctr"/>
          <a:p>
            <a:pPr eaLnBrk="1" hangingPunct="1"/>
            <a:r>
              <a:rPr lang="zh-CN" altLang="en-US" sz="3600"/>
              <a:t>一个例子：the verb </a:t>
            </a:r>
            <a:r>
              <a:rPr lang="en-US" altLang="zh-CN" sz="3600"/>
              <a:t>"</a:t>
            </a:r>
            <a:r>
              <a:rPr lang="zh-CN" altLang="en-US" sz="3600"/>
              <a:t>race</a:t>
            </a:r>
            <a:r>
              <a:rPr lang="en-US" altLang="zh-CN" sz="3600"/>
              <a:t>"</a:t>
            </a:r>
            <a:endParaRPr lang="zh-CN" altLang="en-US" sz="3600"/>
          </a:p>
        </p:txBody>
      </p:sp>
      <p:sp>
        <p:nvSpPr>
          <p:cNvPr id="105475" name="Rectangle 3"/>
          <p:cNvSpPr>
            <a:spLocks noGrp="1"/>
          </p:cNvSpPr>
          <p:nvPr>
            <p:ph type="body"/>
          </p:nvPr>
        </p:nvSpPr>
        <p:spPr/>
        <p:txBody>
          <a:bodyPr wrap="square" lIns="91440" tIns="45720" rIns="91440" bIns="45720" anchor="t"/>
          <a:p>
            <a:pPr eaLnBrk="1" hangingPunct="1">
              <a:lnSpc>
                <a:spcPct val="80000"/>
              </a:lnSpc>
            </a:pPr>
            <a:r>
              <a:rPr lang="zh-CN" altLang="en-US" sz="2600"/>
              <a:t>训练数据：</a:t>
            </a:r>
            <a:r>
              <a:rPr lang="en-US" altLang="zh-CN" sz="2600"/>
              <a:t> </a:t>
            </a:r>
            <a:endParaRPr lang="en-US" altLang="zh-CN" sz="2600"/>
          </a:p>
          <a:p>
            <a:pPr lvl="1" eaLnBrk="1" hangingPunct="1">
              <a:lnSpc>
                <a:spcPct val="80000"/>
              </a:lnSpc>
            </a:pPr>
            <a:r>
              <a:rPr lang="zh-CN" altLang="en-US" sz="2200"/>
              <a:t>People/</a:t>
            </a:r>
            <a:r>
              <a:rPr lang="zh-CN" altLang="en-US" sz="2200">
                <a:solidFill>
                  <a:schemeClr val="accent2"/>
                </a:solidFill>
              </a:rPr>
              <a:t>NN</a:t>
            </a:r>
            <a:r>
              <a:rPr lang="en-US" altLang="zh-CN" sz="2200">
                <a:solidFill>
                  <a:schemeClr val="accent2"/>
                </a:solidFill>
              </a:rPr>
              <a:t>P</a:t>
            </a:r>
            <a:r>
              <a:rPr lang="zh-CN" altLang="en-US" sz="2200"/>
              <a:t> continue/</a:t>
            </a:r>
            <a:r>
              <a:rPr lang="zh-CN" altLang="en-US" sz="2200">
                <a:solidFill>
                  <a:schemeClr val="accent2"/>
                </a:solidFill>
              </a:rPr>
              <a:t>VB</a:t>
            </a:r>
            <a:r>
              <a:rPr lang="zh-CN" altLang="en-US" sz="2200"/>
              <a:t> to/</a:t>
            </a:r>
            <a:r>
              <a:rPr lang="zh-CN" altLang="en-US" sz="2200">
                <a:solidFill>
                  <a:schemeClr val="accent2"/>
                </a:solidFill>
              </a:rPr>
              <a:t>TO</a:t>
            </a:r>
            <a:r>
              <a:rPr lang="zh-CN" altLang="en-US" sz="2200"/>
              <a:t> inquire/</a:t>
            </a:r>
            <a:r>
              <a:rPr lang="zh-CN" altLang="en-US" sz="2200">
                <a:solidFill>
                  <a:schemeClr val="accent2"/>
                </a:solidFill>
              </a:rPr>
              <a:t>VB</a:t>
            </a:r>
            <a:r>
              <a:rPr lang="zh-CN" altLang="en-US" sz="2200"/>
              <a:t> the/</a:t>
            </a:r>
            <a:r>
              <a:rPr lang="zh-CN" altLang="en-US" sz="2200">
                <a:solidFill>
                  <a:schemeClr val="accent2"/>
                </a:solidFill>
              </a:rPr>
              <a:t>DT</a:t>
            </a:r>
            <a:r>
              <a:rPr lang="zh-CN" altLang="en-US" sz="2200"/>
              <a:t> reason/</a:t>
            </a:r>
            <a:r>
              <a:rPr lang="zh-CN" altLang="en-US" sz="2200">
                <a:solidFill>
                  <a:schemeClr val="accent2"/>
                </a:solidFill>
              </a:rPr>
              <a:t>NN</a:t>
            </a:r>
            <a:r>
              <a:rPr lang="zh-CN" altLang="en-US" sz="2200"/>
              <a:t> for/</a:t>
            </a:r>
            <a:r>
              <a:rPr lang="zh-CN" altLang="en-US" sz="2200">
                <a:solidFill>
                  <a:schemeClr val="accent2"/>
                </a:solidFill>
              </a:rPr>
              <a:t>IN</a:t>
            </a:r>
            <a:r>
              <a:rPr lang="zh-CN" altLang="en-US" sz="2200"/>
              <a:t> the/</a:t>
            </a:r>
            <a:r>
              <a:rPr lang="zh-CN" altLang="en-US" sz="2200">
                <a:solidFill>
                  <a:schemeClr val="accent2"/>
                </a:solidFill>
              </a:rPr>
              <a:t>DT</a:t>
            </a:r>
            <a:r>
              <a:rPr lang="zh-CN" altLang="en-US" sz="2200"/>
              <a:t> </a:t>
            </a:r>
            <a:r>
              <a:rPr lang="zh-CN" altLang="en-US" sz="2200" b="1">
                <a:solidFill>
                  <a:srgbClr val="A50021"/>
                </a:solidFill>
              </a:rPr>
              <a:t>race</a:t>
            </a:r>
            <a:r>
              <a:rPr lang="zh-CN" altLang="en-US" sz="2200"/>
              <a:t>/</a:t>
            </a:r>
            <a:r>
              <a:rPr lang="zh-CN" altLang="en-US" sz="2200">
                <a:solidFill>
                  <a:schemeClr val="accent2"/>
                </a:solidFill>
              </a:rPr>
              <a:t>NN</a:t>
            </a:r>
            <a:r>
              <a:rPr lang="zh-CN" altLang="en-US" sz="2200"/>
              <a:t> for/</a:t>
            </a:r>
            <a:r>
              <a:rPr lang="zh-CN" altLang="en-US" sz="2200">
                <a:solidFill>
                  <a:schemeClr val="accent2"/>
                </a:solidFill>
              </a:rPr>
              <a:t>IN</a:t>
            </a:r>
            <a:r>
              <a:rPr lang="zh-CN" altLang="en-US" sz="2200"/>
              <a:t> outer/</a:t>
            </a:r>
            <a:r>
              <a:rPr lang="zh-CN" altLang="en-US" sz="2200">
                <a:solidFill>
                  <a:schemeClr val="accent2"/>
                </a:solidFill>
              </a:rPr>
              <a:t>JJ</a:t>
            </a:r>
            <a:r>
              <a:rPr lang="zh-CN" altLang="en-US" sz="2200"/>
              <a:t> space/</a:t>
            </a:r>
            <a:r>
              <a:rPr lang="zh-CN" altLang="en-US" sz="2200">
                <a:solidFill>
                  <a:schemeClr val="accent2"/>
                </a:solidFill>
              </a:rPr>
              <a:t>NN</a:t>
            </a:r>
            <a:endParaRPr lang="zh-CN" altLang="en-US" sz="2200">
              <a:solidFill>
                <a:schemeClr val="accent2"/>
              </a:solidFill>
            </a:endParaRPr>
          </a:p>
          <a:p>
            <a:pPr lvl="1" eaLnBrk="1" hangingPunct="1">
              <a:lnSpc>
                <a:spcPct val="80000"/>
              </a:lnSpc>
            </a:pPr>
            <a:r>
              <a:rPr lang="en-US" altLang="zh-CN" sz="2200"/>
              <a:t>They</a:t>
            </a:r>
            <a:r>
              <a:rPr lang="zh-CN" altLang="en-US" sz="2200"/>
              <a:t>/</a:t>
            </a:r>
            <a:r>
              <a:rPr lang="en-US" altLang="zh-CN" sz="2200">
                <a:solidFill>
                  <a:schemeClr val="accent2"/>
                </a:solidFill>
              </a:rPr>
              <a:t>NNS </a:t>
            </a:r>
            <a:r>
              <a:rPr lang="en-US" altLang="zh-CN" sz="2200"/>
              <a:t>'ll/</a:t>
            </a:r>
            <a:r>
              <a:rPr lang="en-US" altLang="zh-CN" sz="2200">
                <a:solidFill>
                  <a:srgbClr val="222268"/>
                </a:solidFill>
              </a:rPr>
              <a:t>MD</a:t>
            </a:r>
            <a:r>
              <a:rPr lang="en-US" altLang="zh-CN" sz="2200"/>
              <a:t> never/</a:t>
            </a:r>
            <a:r>
              <a:rPr lang="en-US" altLang="zh-CN" sz="2200">
                <a:solidFill>
                  <a:srgbClr val="222268"/>
                </a:solidFill>
              </a:rPr>
              <a:t>ADV</a:t>
            </a:r>
            <a:r>
              <a:rPr lang="en-US" altLang="zh-CN" sz="2200"/>
              <a:t> be/</a:t>
            </a:r>
            <a:r>
              <a:rPr lang="en-US" altLang="zh-CN" sz="2200">
                <a:solidFill>
                  <a:srgbClr val="222268"/>
                </a:solidFill>
              </a:rPr>
              <a:t>VBZ</a:t>
            </a:r>
            <a:r>
              <a:rPr lang="en-US" altLang="zh-CN" sz="2200"/>
              <a:t> able/</a:t>
            </a:r>
            <a:r>
              <a:rPr lang="en-US" altLang="zh-CN" sz="2200">
                <a:solidFill>
                  <a:srgbClr val="222268"/>
                </a:solidFill>
              </a:rPr>
              <a:t>ADJ</a:t>
            </a:r>
            <a:r>
              <a:rPr lang="en-US" altLang="zh-CN" sz="2200"/>
              <a:t> to/TO stop/VB using/</a:t>
            </a:r>
            <a:r>
              <a:rPr lang="en-US" altLang="zh-CN" sz="2200">
                <a:solidFill>
                  <a:srgbClr val="222268"/>
                </a:solidFill>
              </a:rPr>
              <a:t>VBG</a:t>
            </a:r>
            <a:r>
              <a:rPr lang="en-US" altLang="zh-CN" sz="2200"/>
              <a:t> / the/</a:t>
            </a:r>
            <a:r>
              <a:rPr lang="en-US" altLang="zh-CN" sz="2200">
                <a:solidFill>
                  <a:srgbClr val="222268"/>
                </a:solidFill>
              </a:rPr>
              <a:t>DT</a:t>
            </a:r>
            <a:r>
              <a:rPr lang="en-US" altLang="zh-CN" sz="2200"/>
              <a:t> word/</a:t>
            </a:r>
            <a:r>
              <a:rPr lang="en-US" altLang="zh-CN" sz="2200">
                <a:solidFill>
                  <a:srgbClr val="222268"/>
                </a:solidFill>
              </a:rPr>
              <a:t>NN</a:t>
            </a:r>
            <a:r>
              <a:rPr lang="en-US" altLang="zh-CN" sz="2200"/>
              <a:t>  </a:t>
            </a:r>
            <a:r>
              <a:rPr lang="en-US" altLang="zh-CN" sz="2200" b="1">
                <a:solidFill>
                  <a:srgbClr val="A50021"/>
                </a:solidFill>
              </a:rPr>
              <a:t>race</a:t>
            </a:r>
            <a:r>
              <a:rPr lang="en-US" altLang="zh-CN" sz="2200">
                <a:solidFill>
                  <a:srgbClr val="222268"/>
                </a:solidFill>
              </a:rPr>
              <a:t>/NN</a:t>
            </a:r>
            <a:r>
              <a:rPr lang="en-US" altLang="zh-CN" sz="2200"/>
              <a:t> as/</a:t>
            </a:r>
            <a:r>
              <a:rPr lang="en-US" altLang="zh-CN" sz="2200">
                <a:solidFill>
                  <a:srgbClr val="222268"/>
                </a:solidFill>
              </a:rPr>
              <a:t>PP</a:t>
            </a:r>
            <a:r>
              <a:rPr lang="en-US" altLang="zh-CN" sz="2200"/>
              <a:t> a/</a:t>
            </a:r>
            <a:r>
              <a:rPr lang="en-US" altLang="zh-CN" sz="2200">
                <a:solidFill>
                  <a:srgbClr val="222268"/>
                </a:solidFill>
              </a:rPr>
              <a:t>DT</a:t>
            </a:r>
            <a:r>
              <a:rPr lang="en-US" altLang="zh-CN" sz="2200"/>
              <a:t> cultural/</a:t>
            </a:r>
            <a:r>
              <a:rPr lang="en-US" altLang="zh-CN" sz="2200">
                <a:solidFill>
                  <a:srgbClr val="222268"/>
                </a:solidFill>
              </a:rPr>
              <a:t>ADJ</a:t>
            </a:r>
            <a:r>
              <a:rPr lang="en-US" altLang="zh-CN" sz="2200"/>
              <a:t> determinant/</a:t>
            </a:r>
            <a:r>
              <a:rPr lang="en-US" altLang="zh-CN" sz="2200">
                <a:solidFill>
                  <a:srgbClr val="222268"/>
                </a:solidFill>
              </a:rPr>
              <a:t>NN</a:t>
            </a:r>
            <a:r>
              <a:rPr lang="en-US" altLang="zh-CN" sz="2200"/>
              <a:t>.</a:t>
            </a:r>
            <a:endParaRPr lang="en-US" altLang="zh-CN" sz="2200">
              <a:solidFill>
                <a:schemeClr val="accent2"/>
              </a:solidFill>
            </a:endParaRPr>
          </a:p>
          <a:p>
            <a:pPr lvl="1" eaLnBrk="1" hangingPunct="1">
              <a:lnSpc>
                <a:spcPct val="80000"/>
              </a:lnSpc>
            </a:pPr>
            <a:r>
              <a:rPr lang="en-US" altLang="zh-CN" sz="2200"/>
              <a:t>Two/</a:t>
            </a:r>
            <a:r>
              <a:rPr lang="en-US" altLang="zh-CN" sz="2200">
                <a:solidFill>
                  <a:srgbClr val="222268"/>
                </a:solidFill>
              </a:rPr>
              <a:t>QU</a:t>
            </a:r>
            <a:r>
              <a:rPr lang="en-US" altLang="zh-CN" sz="2200"/>
              <a:t> scientists/</a:t>
            </a:r>
            <a:r>
              <a:rPr lang="en-US" altLang="zh-CN" sz="2200">
                <a:solidFill>
                  <a:srgbClr val="222268"/>
                </a:solidFill>
              </a:rPr>
              <a:t>NNP</a:t>
            </a:r>
            <a:r>
              <a:rPr lang="en-US" altLang="zh-CN" sz="2200"/>
              <a:t> </a:t>
            </a:r>
            <a:r>
              <a:rPr lang="en-US" altLang="zh-CN" sz="2200" b="1">
                <a:solidFill>
                  <a:srgbClr val="A50021"/>
                </a:solidFill>
              </a:rPr>
              <a:t>race</a:t>
            </a:r>
            <a:r>
              <a:rPr lang="en-US" altLang="zh-CN" sz="2200">
                <a:solidFill>
                  <a:srgbClr val="222268"/>
                </a:solidFill>
              </a:rPr>
              <a:t>/VB</a:t>
            </a:r>
            <a:r>
              <a:rPr lang="en-US" altLang="zh-CN" sz="2200"/>
              <a:t> for/</a:t>
            </a:r>
            <a:r>
              <a:rPr lang="en-US" altLang="zh-CN" sz="2200">
                <a:solidFill>
                  <a:srgbClr val="222268"/>
                </a:solidFill>
              </a:rPr>
              <a:t>PP</a:t>
            </a:r>
            <a:r>
              <a:rPr lang="en-US" altLang="zh-CN" sz="2200"/>
              <a:t> the/</a:t>
            </a:r>
            <a:r>
              <a:rPr lang="en-US" altLang="zh-CN" sz="2200">
                <a:solidFill>
                  <a:srgbClr val="222268"/>
                </a:solidFill>
              </a:rPr>
              <a:t>DT</a:t>
            </a:r>
            <a:r>
              <a:rPr lang="en-US" altLang="zh-CN" sz="2200"/>
              <a:t> prize/</a:t>
            </a:r>
            <a:r>
              <a:rPr lang="en-US" altLang="zh-CN" sz="2200">
                <a:solidFill>
                  <a:srgbClr val="222268"/>
                </a:solidFill>
              </a:rPr>
              <a:t>NN</a:t>
            </a:r>
            <a:endParaRPr lang="en-US" altLang="zh-CN" sz="2200">
              <a:solidFill>
                <a:srgbClr val="222268"/>
              </a:solidFill>
            </a:endParaRPr>
          </a:p>
          <a:p>
            <a:pPr lvl="1" eaLnBrk="1" hangingPunct="1">
              <a:lnSpc>
                <a:spcPct val="80000"/>
              </a:lnSpc>
            </a:pPr>
            <a:r>
              <a:rPr lang="en-US" altLang="zh-CN" sz="2200">
                <a:solidFill>
                  <a:srgbClr val="222268"/>
                </a:solidFill>
              </a:rPr>
              <a:t>…</a:t>
            </a:r>
            <a:endParaRPr lang="en-US" altLang="zh-CN" sz="2200">
              <a:solidFill>
                <a:srgbClr val="222268"/>
              </a:solidFill>
            </a:endParaRPr>
          </a:p>
          <a:p>
            <a:pPr eaLnBrk="1" hangingPunct="1">
              <a:lnSpc>
                <a:spcPct val="80000"/>
              </a:lnSpc>
            </a:pPr>
            <a:r>
              <a:rPr lang="zh-CN" altLang="en-US" sz="2600"/>
              <a:t>任务：</a:t>
            </a:r>
            <a:endParaRPr lang="en-US" altLang="zh-CN" sz="2600"/>
          </a:p>
          <a:p>
            <a:pPr lvl="1" eaLnBrk="1" hangingPunct="1">
              <a:lnSpc>
                <a:spcPct val="80000"/>
              </a:lnSpc>
            </a:pPr>
            <a:r>
              <a:rPr lang="en-US" altLang="zh-CN" sz="2200">
                <a:solidFill>
                  <a:schemeClr val="accent2"/>
                </a:solidFill>
              </a:rPr>
              <a:t>Secretariat will race tomorrow.</a:t>
            </a:r>
            <a:endParaRPr lang="en-US" altLang="zh-CN" sz="2200">
              <a:solidFill>
                <a:schemeClr val="accent2"/>
              </a:solidFill>
            </a:endParaRPr>
          </a:p>
          <a:p>
            <a:pPr lvl="1" eaLnBrk="1" hangingPunct="1">
              <a:lnSpc>
                <a:spcPct val="80000"/>
              </a:lnSpc>
            </a:pPr>
            <a:r>
              <a:rPr lang="en-US" altLang="zh-CN" sz="2200">
                <a:solidFill>
                  <a:schemeClr val="accent2"/>
                </a:solidFill>
              </a:rPr>
              <a:t>I want to race.</a:t>
            </a:r>
            <a:endParaRPr lang="en-US" altLang="zh-CN" sz="2200">
              <a:solidFill>
                <a:schemeClr val="accent2"/>
              </a:solidFill>
            </a:endParaRPr>
          </a:p>
          <a:p>
            <a:pPr lvl="1" eaLnBrk="1" hangingPunct="1">
              <a:lnSpc>
                <a:spcPct val="80000"/>
              </a:lnSpc>
            </a:pPr>
            <a:r>
              <a:rPr lang="en-US" altLang="zh-CN" sz="2200">
                <a:solidFill>
                  <a:schemeClr val="accent2"/>
                </a:solidFill>
              </a:rPr>
              <a:t>Do you know how much energy you will burn up during the relay race?</a:t>
            </a:r>
            <a:endParaRPr lang="en-US" altLang="zh-CN" sz="2600"/>
          </a:p>
          <a:p>
            <a:pPr lvl="1" eaLnBrk="1" hangingPunct="1">
              <a:lnSpc>
                <a:spcPct val="80000"/>
              </a:lnSpc>
            </a:pPr>
            <a:r>
              <a:rPr lang="en-US" altLang="zh-CN" sz="2200">
                <a:solidFill>
                  <a:schemeClr val="accent2"/>
                </a:solidFill>
              </a:rPr>
              <a:t>…</a:t>
            </a:r>
            <a:endParaRPr lang="zh-CN" altLang="en-US" sz="22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475">
                                            <p:txEl>
                                              <p:charRg st="298" end="30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475">
                                            <p:txEl>
                                              <p:charRg st="302" end="33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475">
                                            <p:txEl>
                                              <p:charRg st="334" end="35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475">
                                            <p:txEl>
                                              <p:charRg st="350" end="41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475">
                                            <p:txEl>
                                              <p:charRg st="418" end="4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Rectangle 2"/>
          <p:cNvSpPr>
            <a:spLocks noGrp="1"/>
          </p:cNvSpPr>
          <p:nvPr>
            <p:ph type="title"/>
          </p:nvPr>
        </p:nvSpPr>
        <p:spPr/>
        <p:txBody>
          <a:bodyPr wrap="square" lIns="91440" tIns="45720" rIns="91440" bIns="45720" anchor="ctr"/>
          <a:p>
            <a:pPr eaLnBrk="1" hangingPunct="1"/>
            <a:r>
              <a:rPr lang="zh-CN" altLang="en-US"/>
              <a:t>词性的歧义</a:t>
            </a:r>
            <a:endParaRPr lang="zh-CN" altLang="en-US"/>
          </a:p>
        </p:txBody>
      </p:sp>
      <p:pic>
        <p:nvPicPr>
          <p:cNvPr id="110594" name="Picture 4"/>
          <p:cNvPicPr>
            <a:picLocks noGrp="1" noChangeAspect="1"/>
          </p:cNvPicPr>
          <p:nvPr>
            <p:ph sz="half" idx="4294967295"/>
          </p:nvPr>
        </p:nvPicPr>
        <p:blipFill>
          <a:blip r:embed="rId1"/>
          <a:stretch>
            <a:fillRect/>
          </a:stretch>
        </p:blipFill>
        <p:spPr>
          <a:xfrm>
            <a:off x="1260475" y="1341438"/>
            <a:ext cx="5930900" cy="1512887"/>
          </a:xfrm>
        </p:spPr>
      </p:pic>
      <p:pic>
        <p:nvPicPr>
          <p:cNvPr id="110595" name="Picture 5"/>
          <p:cNvPicPr>
            <a:picLocks noGrp="1" noChangeAspect="1"/>
          </p:cNvPicPr>
          <p:nvPr>
            <p:ph sz="half" idx="4294967295"/>
          </p:nvPr>
        </p:nvPicPr>
        <p:blipFill>
          <a:blip r:embed="rId2"/>
          <a:stretch>
            <a:fillRect/>
          </a:stretch>
        </p:blipFill>
        <p:spPr>
          <a:xfrm>
            <a:off x="1260475" y="3429000"/>
            <a:ext cx="5930900" cy="1512888"/>
          </a:xfr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Rectangle 2"/>
          <p:cNvSpPr>
            <a:spLocks noGrp="1"/>
          </p:cNvSpPr>
          <p:nvPr>
            <p:ph type="title"/>
          </p:nvPr>
        </p:nvSpPr>
        <p:spPr/>
        <p:txBody>
          <a:bodyPr wrap="square" lIns="91440" tIns="45720" rIns="91440" bIns="45720" anchor="ctr"/>
          <a:p>
            <a:pPr eaLnBrk="1" hangingPunct="1"/>
            <a:r>
              <a:rPr lang="zh-CN" altLang="en-US" sz="3600"/>
              <a:t>A矩阵</a:t>
            </a:r>
            <a:endParaRPr lang="zh-CN" altLang="en-US" sz="3600"/>
          </a:p>
        </p:txBody>
      </p:sp>
      <p:pic>
        <p:nvPicPr>
          <p:cNvPr id="111618" name="Picture 5"/>
          <p:cNvPicPr>
            <a:picLocks noGrp="1" noChangeAspect="1"/>
          </p:cNvPicPr>
          <p:nvPr>
            <p:ph idx="4294967295"/>
          </p:nvPr>
        </p:nvPicPr>
        <p:blipFill>
          <a:blip r:embed="rId1"/>
          <a:stretch>
            <a:fillRect/>
          </a:stretch>
        </p:blipFill>
        <p:spPr>
          <a:xfrm>
            <a:off x="457200" y="2717800"/>
            <a:ext cx="8229600" cy="1816100"/>
          </a:xfr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Rectangle 2"/>
          <p:cNvSpPr>
            <a:spLocks noGrp="1"/>
          </p:cNvSpPr>
          <p:nvPr>
            <p:ph type="title"/>
          </p:nvPr>
        </p:nvSpPr>
        <p:spPr/>
        <p:txBody>
          <a:bodyPr wrap="square" lIns="91440" tIns="45720" rIns="91440" bIns="45720" anchor="ctr"/>
          <a:p>
            <a:pPr eaLnBrk="1" hangingPunct="1"/>
            <a:r>
              <a:rPr lang="zh-CN" altLang="en-US" sz="3600"/>
              <a:t>B矩阵</a:t>
            </a:r>
            <a:endParaRPr lang="zh-CN" altLang="en-US" sz="3600"/>
          </a:p>
        </p:txBody>
      </p:sp>
      <p:pic>
        <p:nvPicPr>
          <p:cNvPr id="112642" name="Picture 6"/>
          <p:cNvPicPr>
            <a:picLocks noGrp="1" noChangeAspect="1"/>
          </p:cNvPicPr>
          <p:nvPr>
            <p:ph idx="4294967295"/>
          </p:nvPr>
        </p:nvPicPr>
        <p:blipFill>
          <a:blip r:embed="rId1"/>
          <a:stretch>
            <a:fillRect/>
          </a:stretch>
        </p:blipFill>
        <p:spPr>
          <a:xfrm>
            <a:off x="457200" y="2857500"/>
            <a:ext cx="8229600" cy="15367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3"/>
          <p:cNvSpPr txBox="1">
            <a:spLocks noChangeArrowheads="1"/>
          </p:cNvSpPr>
          <p:nvPr/>
        </p:nvSpPr>
        <p:spPr bwMode="auto">
          <a:xfrm>
            <a:off x="323850" y="1571625"/>
            <a:ext cx="8569325" cy="4579938"/>
          </a:xfrm>
          <a:prstGeom prst="rect">
            <a:avLst/>
          </a:prstGeom>
          <a:solidFill>
            <a:schemeClr val="bg1"/>
          </a:solidFill>
          <a:ln w="9525">
            <a:noFill/>
            <a:miter lim="800000"/>
          </a:ln>
        </p:spPr>
        <p:txBody>
          <a:bodyPr>
            <a:spAutoFit/>
          </a:bodyPr>
          <a:lstStyle/>
          <a:p>
            <a:pPr marL="363855" indent="-363855">
              <a:spcBef>
                <a:spcPct val="50000"/>
              </a:spcBef>
              <a:buFont typeface="Wingdings" panose="05000000000000000000" pitchFamily="2" charset="2"/>
              <a:buChar char="Ø"/>
              <a:defRPr/>
            </a:pPr>
            <a:r>
              <a:rPr lang="zh-CN" altLang="en-US" sz="2800" b="1" dirty="0">
                <a:latin typeface="Times New Roman" panose="02020603050405020304" pitchFamily="18" charset="0"/>
                <a:ea typeface="黑体" panose="02010609060101010101" pitchFamily="2" charset="-122"/>
                <a:sym typeface="Wingdings" panose="05000000000000000000" pitchFamily="2" charset="2"/>
              </a:rPr>
              <a:t>歧义切分字段处理</a:t>
            </a:r>
            <a:endParaRPr lang="zh-CN" altLang="en-US" sz="2800" b="1" dirty="0">
              <a:latin typeface="Times New Roman" panose="02020603050405020304" pitchFamily="18" charset="0"/>
              <a:ea typeface="黑体" panose="02010609060101010101" pitchFamily="2" charset="-122"/>
              <a:sym typeface="Wingdings" panose="05000000000000000000" pitchFamily="2" charset="2"/>
            </a:endParaRPr>
          </a:p>
          <a:p>
            <a:pPr marL="457200" indent="-457200">
              <a:spcBef>
                <a:spcPct val="50000"/>
              </a:spcBef>
              <a:buFont typeface="Wingdings" panose="05000000000000000000" pitchFamily="2" charset="2"/>
              <a:buNone/>
              <a:defRPr/>
            </a:pPr>
            <a:r>
              <a:rPr lang="zh-CN" altLang="en-US" sz="2800" b="1" dirty="0">
                <a:latin typeface="Times New Roman" panose="02020603050405020304" pitchFamily="18" charset="0"/>
                <a:ea typeface="宋体" panose="02010600030101010101" pitchFamily="2" charset="-122"/>
                <a:sym typeface="Wingdings" panose="05000000000000000000" pitchFamily="2" charset="2"/>
              </a:rPr>
              <a:t>  1、中国人为了实现自己的梦想   </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a:t>
            </a:r>
            <a:r>
              <a:rPr lang="zh-CN" altLang="en-US" sz="3200" b="1" u="sng" dirty="0">
                <a:solidFill>
                  <a:srgbClr val="0000FF"/>
                </a:solidFill>
                <a:latin typeface="黑体" panose="02010609060101010101" pitchFamily="2" charset="-122"/>
                <a:ea typeface="黑体" panose="02010609060101010101" pitchFamily="2" charset="-122"/>
                <a:sym typeface="Wingdings" panose="05000000000000000000" pitchFamily="2" charset="2"/>
              </a:rPr>
              <a:t>交集型歧义</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a:t>
            </a:r>
            <a:endParaRPr lang="en-US" altLang="zh-CN" sz="2800" b="1" dirty="0">
              <a:latin typeface="Times New Roman" panose="02020603050405020304" pitchFamily="18" charset="0"/>
              <a:ea typeface="宋体" panose="02010600030101010101" pitchFamily="2" charset="-122"/>
              <a:sym typeface="Wingdings" panose="05000000000000000000" pitchFamily="2" charset="2"/>
            </a:endParaRPr>
          </a:p>
          <a:p>
            <a:pPr marL="914400" lvl="1" indent="-457200">
              <a:lnSpc>
                <a:spcPct val="110000"/>
              </a:lnSpc>
              <a:spcBef>
                <a:spcPct val="20000"/>
              </a:spcBef>
              <a:buFont typeface="Wingdings" panose="05000000000000000000" pitchFamily="2" charset="2"/>
              <a:buNone/>
              <a:defRPr/>
            </a:pPr>
            <a:r>
              <a:rPr lang="zh-CN" altLang="en-US" sz="2800" b="1" dirty="0">
                <a:latin typeface="Times New Roman" panose="02020603050405020304" pitchFamily="18" charset="0"/>
                <a:ea typeface="宋体" panose="02010600030101010101" pitchFamily="2" charset="-122"/>
                <a:sym typeface="Wingdings" panose="05000000000000000000" pitchFamily="2" charset="2"/>
              </a:rPr>
              <a:t>   中国/ 人为/ 了/ 实现/ 自己/ 的/ 梦想</a:t>
            </a:r>
            <a:endParaRPr lang="zh-CN" altLang="en-US" sz="2800" b="1" dirty="0">
              <a:latin typeface="Times New Roman" panose="02020603050405020304" pitchFamily="18" charset="0"/>
              <a:ea typeface="宋体" panose="02010600030101010101" pitchFamily="2" charset="-122"/>
              <a:sym typeface="Wingdings" panose="05000000000000000000" pitchFamily="2" charset="2"/>
            </a:endParaRPr>
          </a:p>
          <a:p>
            <a:pPr marL="914400" lvl="1" indent="-457200">
              <a:lnSpc>
                <a:spcPct val="110000"/>
              </a:lnSpc>
              <a:spcBef>
                <a:spcPct val="20000"/>
              </a:spcBef>
              <a:buFont typeface="Wingdings" panose="05000000000000000000" pitchFamily="2" charset="2"/>
              <a:buNone/>
              <a:defRPr/>
            </a:pPr>
            <a:r>
              <a:rPr lang="zh-CN" altLang="en-US" sz="2800" b="1" dirty="0">
                <a:latin typeface="Times New Roman" panose="02020603050405020304" pitchFamily="18" charset="0"/>
                <a:ea typeface="宋体" panose="02010600030101010101" pitchFamily="2" charset="-122"/>
                <a:sym typeface="Wingdings" panose="05000000000000000000" pitchFamily="2" charset="2"/>
              </a:rPr>
              <a:t>   中国人/ 为了/ 实现/ 自己/ 的/ 梦想</a:t>
            </a:r>
            <a:endParaRPr lang="zh-CN" altLang="en-US" sz="2800" b="1" dirty="0">
              <a:latin typeface="Times New Roman" panose="02020603050405020304" pitchFamily="18" charset="0"/>
              <a:ea typeface="宋体" panose="02010600030101010101" pitchFamily="2" charset="-122"/>
              <a:sym typeface="Wingdings" panose="05000000000000000000" pitchFamily="2" charset="2"/>
            </a:endParaRPr>
          </a:p>
          <a:p>
            <a:pPr marL="914400" lvl="1" indent="-457200">
              <a:lnSpc>
                <a:spcPct val="110000"/>
              </a:lnSpc>
              <a:spcBef>
                <a:spcPct val="20000"/>
              </a:spcBef>
              <a:buFont typeface="Wingdings" panose="05000000000000000000" pitchFamily="2" charset="2"/>
              <a:buNone/>
              <a:defRPr/>
            </a:pPr>
            <a:r>
              <a:rPr lang="zh-CN" altLang="en-US" sz="2800" b="1" dirty="0">
                <a:latin typeface="Times New Roman" panose="02020603050405020304" pitchFamily="18" charset="0"/>
                <a:ea typeface="宋体" panose="02010600030101010101" pitchFamily="2" charset="-122"/>
                <a:sym typeface="Wingdings" panose="05000000000000000000" pitchFamily="2" charset="2"/>
              </a:rPr>
              <a:t>   中/ 国人/ 为了/ 实现/ 自己/ 的/ 梦想</a:t>
            </a:r>
            <a:endParaRPr lang="zh-CN" altLang="en-US" sz="2800" b="1" dirty="0">
              <a:latin typeface="Times New Roman" panose="02020603050405020304" pitchFamily="18" charset="0"/>
              <a:ea typeface="宋体" panose="02010600030101010101" pitchFamily="2" charset="-122"/>
              <a:sym typeface="Wingdings" panose="05000000000000000000" pitchFamily="2" charset="2"/>
            </a:endParaRPr>
          </a:p>
          <a:p>
            <a:pPr marL="536575" indent="-536575">
              <a:lnSpc>
                <a:spcPct val="110000"/>
              </a:lnSpc>
              <a:spcBef>
                <a:spcPct val="50000"/>
              </a:spcBef>
              <a:buFont typeface="Wingdings" panose="05000000000000000000" pitchFamily="2" charset="2"/>
              <a:buNone/>
              <a:defRPr/>
            </a:pPr>
            <a:r>
              <a:rPr lang="zh-CN" altLang="en-US" sz="2800" b="1" dirty="0">
                <a:latin typeface="宋体" panose="02010600030101010101" pitchFamily="2" charset="-122"/>
                <a:ea typeface="宋体" panose="02010600030101010101" pitchFamily="2" charset="-122"/>
                <a:sym typeface="Wingdings" panose="05000000000000000000" pitchFamily="2" charset="2"/>
              </a:rPr>
              <a:t>   例如：“大学生”、“研究生物”、“从小学起”、“为人民工作”、“中国产品质量”、“部分居民生活水平”等等 </a:t>
            </a:r>
            <a:endParaRPr lang="zh-CN" altLang="en-US" sz="2800" b="1" dirty="0">
              <a:latin typeface="宋体" panose="02010600030101010101" pitchFamily="2" charset="-122"/>
              <a:ea typeface="宋体" panose="02010600030101010101" pitchFamily="2" charset="-122"/>
              <a:sym typeface="Wingdings" panose="05000000000000000000" pitchFamily="2"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3665" name="Picture 5"/>
          <p:cNvPicPr>
            <a:picLocks noGrp="1" noChangeAspect="1"/>
          </p:cNvPicPr>
          <p:nvPr>
            <p:ph idx="4294967295"/>
          </p:nvPr>
        </p:nvPicPr>
        <p:blipFill>
          <a:blip r:embed="rId1"/>
          <a:stretch>
            <a:fillRect/>
          </a:stretch>
        </p:blipFill>
        <p:spPr>
          <a:xfrm>
            <a:off x="971550" y="692150"/>
            <a:ext cx="7345363" cy="5905500"/>
          </a:xfrm>
        </p:spPr>
      </p:pic>
      <p:sp>
        <p:nvSpPr>
          <p:cNvPr id="113666" name="Rectangle 2"/>
          <p:cNvSpPr txBox="1"/>
          <p:nvPr/>
        </p:nvSpPr>
        <p:spPr>
          <a:xfrm>
            <a:off x="0" y="0"/>
            <a:ext cx="9144000" cy="693738"/>
          </a:xfrm>
          <a:prstGeom prst="rect">
            <a:avLst/>
          </a:prstGeom>
          <a:gradFill rotWithShape="1">
            <a:gsLst>
              <a:gs pos="0">
                <a:srgbClr val="0000FF"/>
              </a:gs>
              <a:gs pos="100000">
                <a:schemeClr val="tx1"/>
              </a:gs>
            </a:gsLst>
            <a:lin ang="18900000" scaled="1"/>
            <a:tileRect/>
          </a:gradFill>
          <a:ln w="9525">
            <a:noFill/>
          </a:ln>
        </p:spPr>
        <p:txBody>
          <a:bodyPr anchor="ctr" anchorCtr="1"/>
          <a:p>
            <a:pPr algn="ctr"/>
            <a:r>
              <a:rPr lang="zh-CN" altLang="en-US" sz="3200">
                <a:solidFill>
                  <a:schemeClr val="bg1"/>
                </a:solidFill>
                <a:latin typeface="Calibri" panose="020F0502020204030204" pitchFamily="34" charset="0"/>
                <a:ea typeface="楷体" panose="02010609060101010101" pitchFamily="49" charset="-122"/>
              </a:rPr>
              <a:t>Viterbi 算法：寻找最优的“路径”</a:t>
            </a:r>
            <a:endParaRPr lang="zh-CN" altLang="en-US" sz="3200">
              <a:solidFill>
                <a:schemeClr val="bg1"/>
              </a:solidFill>
              <a:latin typeface="Calibri" panose="020F0502020204030204" pitchFamily="34" charset="0"/>
              <a:ea typeface="楷体" panose="02010609060101010101" pitchFamily="49" charset="-122"/>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2"/>
          <p:cNvSpPr>
            <a:spLocks noGrp="1"/>
          </p:cNvSpPr>
          <p:nvPr>
            <p:ph type="title"/>
          </p:nvPr>
        </p:nvSpPr>
        <p:spPr/>
        <p:txBody>
          <a:bodyPr wrap="square" lIns="91440" tIns="45720" rIns="91440" bIns="45720" anchor="ctr"/>
          <a:p>
            <a:pPr eaLnBrk="1" hangingPunct="1"/>
            <a:r>
              <a:rPr lang="zh-CN" altLang="en-US" sz="3200"/>
              <a:t>Viterbi 算法：寻找最优的“路径”</a:t>
            </a:r>
            <a:endParaRPr lang="zh-CN" altLang="en-US" sz="3200"/>
          </a:p>
        </p:txBody>
      </p:sp>
      <p:pic>
        <p:nvPicPr>
          <p:cNvPr id="114690" name="Picture 3"/>
          <p:cNvPicPr>
            <a:picLocks noGrp="1" noChangeAspect="1"/>
          </p:cNvPicPr>
          <p:nvPr>
            <p:ph idx="4294967295"/>
          </p:nvPr>
        </p:nvPicPr>
        <p:blipFill>
          <a:blip r:embed="rId1"/>
          <a:stretch>
            <a:fillRect/>
          </a:stretch>
        </p:blipFill>
        <p:spPr>
          <a:xfrm>
            <a:off x="1044575" y="1557338"/>
            <a:ext cx="6854825" cy="3816350"/>
          </a:xfr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3"/>
          <p:cNvSpPr txBox="1"/>
          <p:nvPr/>
        </p:nvSpPr>
        <p:spPr>
          <a:xfrm>
            <a:off x="457200" y="1125538"/>
            <a:ext cx="8229600" cy="5000625"/>
          </a:xfrm>
          <a:prstGeom prst="rect">
            <a:avLst/>
          </a:prstGeom>
          <a:noFill/>
          <a:ln w="9525">
            <a:noFill/>
          </a:ln>
        </p:spPr>
        <p:txBody>
          <a:bodyPr anchor="t"/>
          <a:p>
            <a:pPr marL="342900" indent="-342900" eaLnBrk="0" hangingPunct="0">
              <a:lnSpc>
                <a:spcPct val="90000"/>
              </a:lnSpc>
              <a:spcBef>
                <a:spcPct val="20000"/>
              </a:spcBef>
              <a:buChar char="•"/>
            </a:pPr>
            <a:r>
              <a:rPr lang="zh-CN" altLang="en-US" sz="2800">
                <a:latin typeface="Calibri" panose="020F0502020204030204" pitchFamily="34" charset="0"/>
                <a:ea typeface="楷体" panose="02010609060101010101" pitchFamily="49" charset="-122"/>
                <a:sym typeface="Arial" panose="020B0604020202020204" pitchFamily="34" charset="0"/>
              </a:rPr>
              <a:t>命名实体识别</a:t>
            </a:r>
            <a:endParaRPr lang="en-US" altLang="zh-CN" sz="2800">
              <a:latin typeface="Calibri" panose="020F0502020204030204" pitchFamily="34" charset="0"/>
              <a:ea typeface="楷体" panose="02010609060101010101" pitchFamily="49" charset="-122"/>
              <a:sym typeface="Arial" panose="020B0604020202020204" pitchFamily="34" charset="0"/>
            </a:endParaRPr>
          </a:p>
          <a:p>
            <a:pPr marL="800100" lvl="1" indent="-342900" eaLnBrk="0" hangingPunct="0">
              <a:lnSpc>
                <a:spcPct val="90000"/>
              </a:lnSpc>
              <a:spcBef>
                <a:spcPct val="20000"/>
              </a:spcBef>
              <a:buChar char="•"/>
            </a:pPr>
            <a:r>
              <a:rPr lang="en-US" altLang="zh-CN" sz="2400">
                <a:latin typeface="Calibri" panose="020F0502020204030204" pitchFamily="34" charset="0"/>
                <a:ea typeface="楷体" panose="02010609060101010101" pitchFamily="49" charset="-122"/>
                <a:sym typeface="Arial" panose="020B0604020202020204" pitchFamily="34" charset="0"/>
              </a:rPr>
              <a:t>INPUT: Proﬁts soared at Boeing Co., easily topping forecasts on Wall Street, as their CEO Alan Mulally announced ﬁrst quarter results.</a:t>
            </a:r>
            <a:endParaRPr lang="en-US" altLang="zh-CN" sz="2400">
              <a:latin typeface="Calibri" panose="020F0502020204030204" pitchFamily="34" charset="0"/>
              <a:ea typeface="楷体" panose="02010609060101010101" pitchFamily="49" charset="-122"/>
              <a:sym typeface="Arial" panose="020B0604020202020204" pitchFamily="34" charset="0"/>
            </a:endParaRPr>
          </a:p>
          <a:p>
            <a:pPr marL="800100" lvl="1" indent="-342900" eaLnBrk="0" hangingPunct="0">
              <a:lnSpc>
                <a:spcPct val="90000"/>
              </a:lnSpc>
              <a:spcBef>
                <a:spcPct val="20000"/>
              </a:spcBef>
              <a:buChar char="•"/>
            </a:pPr>
            <a:r>
              <a:rPr lang="en-US" altLang="zh-CN" sz="2400">
                <a:latin typeface="Calibri" panose="020F0502020204030204" pitchFamily="34" charset="0"/>
                <a:ea typeface="楷体" panose="02010609060101010101" pitchFamily="49" charset="-122"/>
                <a:sym typeface="Arial" panose="020B0604020202020204" pitchFamily="34" charset="0"/>
              </a:rPr>
              <a:t>OUTPUT: Proﬁts soared at [</a:t>
            </a:r>
            <a:r>
              <a:rPr lang="en-US" altLang="zh-CN" sz="2400">
                <a:solidFill>
                  <a:srgbClr val="FF0000"/>
                </a:solidFill>
                <a:latin typeface="Calibri" panose="020F0502020204030204" pitchFamily="34" charset="0"/>
                <a:ea typeface="楷体" panose="02010609060101010101" pitchFamily="49" charset="-122"/>
                <a:sym typeface="Arial" panose="020B0604020202020204" pitchFamily="34" charset="0"/>
              </a:rPr>
              <a:t>Company</a:t>
            </a:r>
            <a:r>
              <a:rPr lang="en-US" altLang="zh-CN" sz="2400">
                <a:latin typeface="Calibri" panose="020F0502020204030204" pitchFamily="34" charset="0"/>
                <a:ea typeface="楷体" panose="02010609060101010101" pitchFamily="49" charset="-122"/>
                <a:sym typeface="Arial" panose="020B0604020202020204" pitchFamily="34" charset="0"/>
              </a:rPr>
              <a:t> Boeing Co.], easily topping forecasts on [</a:t>
            </a:r>
            <a:r>
              <a:rPr lang="en-US" altLang="zh-CN" sz="2400">
                <a:solidFill>
                  <a:srgbClr val="FF0000"/>
                </a:solidFill>
                <a:latin typeface="Calibri" panose="020F0502020204030204" pitchFamily="34" charset="0"/>
                <a:ea typeface="楷体" panose="02010609060101010101" pitchFamily="49" charset="-122"/>
                <a:sym typeface="Arial" panose="020B0604020202020204" pitchFamily="34" charset="0"/>
              </a:rPr>
              <a:t>Location</a:t>
            </a:r>
            <a:r>
              <a:rPr lang="en-US" altLang="zh-CN" sz="2400">
                <a:latin typeface="Calibri" panose="020F0502020204030204" pitchFamily="34" charset="0"/>
                <a:ea typeface="楷体" panose="02010609060101010101" pitchFamily="49" charset="-122"/>
                <a:sym typeface="Arial" panose="020B0604020202020204" pitchFamily="34" charset="0"/>
              </a:rPr>
              <a:t> Wall Street], as their CEO [</a:t>
            </a:r>
            <a:r>
              <a:rPr lang="en-US" altLang="zh-CN" sz="2400">
                <a:solidFill>
                  <a:srgbClr val="FF0000"/>
                </a:solidFill>
                <a:latin typeface="Calibri" panose="020F0502020204030204" pitchFamily="34" charset="0"/>
                <a:ea typeface="楷体" panose="02010609060101010101" pitchFamily="49" charset="-122"/>
                <a:sym typeface="Arial" panose="020B0604020202020204" pitchFamily="34" charset="0"/>
              </a:rPr>
              <a:t>Person</a:t>
            </a:r>
            <a:r>
              <a:rPr lang="en-US" altLang="zh-CN" sz="2400">
                <a:latin typeface="Calibri" panose="020F0502020204030204" pitchFamily="34" charset="0"/>
                <a:ea typeface="楷体" panose="02010609060101010101" pitchFamily="49" charset="-122"/>
                <a:sym typeface="Arial" panose="020B0604020202020204" pitchFamily="34" charset="0"/>
              </a:rPr>
              <a:t> Alan Mulally] announced ﬁrst quarter results.</a:t>
            </a:r>
            <a:endParaRPr lang="en-US" altLang="zh-CN" sz="2400">
              <a:latin typeface="Calibri" panose="020F0502020204030204" pitchFamily="34" charset="0"/>
              <a:ea typeface="楷体" panose="02010609060101010101" pitchFamily="49" charset="-122"/>
              <a:sym typeface="Arial" panose="020B0604020202020204" pitchFamily="34" charset="0"/>
            </a:endParaRPr>
          </a:p>
          <a:p>
            <a:pPr marL="342900" indent="-342900" eaLnBrk="0" hangingPunct="0">
              <a:lnSpc>
                <a:spcPct val="90000"/>
              </a:lnSpc>
              <a:spcBef>
                <a:spcPct val="20000"/>
              </a:spcBef>
              <a:buChar char="•"/>
            </a:pPr>
            <a:r>
              <a:rPr lang="zh-CN" altLang="en-US" sz="2800">
                <a:latin typeface="Calibri" panose="020F0502020204030204" pitchFamily="34" charset="0"/>
                <a:ea typeface="楷体" panose="02010609060101010101" pitchFamily="49" charset="-122"/>
                <a:sym typeface="Arial" panose="020B0604020202020204" pitchFamily="34" charset="0"/>
              </a:rPr>
              <a:t>分词：</a:t>
            </a:r>
            <a:endParaRPr lang="en-US" altLang="zh-CN" sz="2800">
              <a:latin typeface="Calibri" panose="020F0502020204030204" pitchFamily="34" charset="0"/>
              <a:ea typeface="楷体" panose="02010609060101010101" pitchFamily="49" charset="-122"/>
              <a:sym typeface="Arial" panose="020B0604020202020204" pitchFamily="34" charset="0"/>
            </a:endParaRPr>
          </a:p>
          <a:p>
            <a:pPr marL="800100" lvl="1" indent="-342900" eaLnBrk="0" hangingPunct="0">
              <a:lnSpc>
                <a:spcPct val="90000"/>
              </a:lnSpc>
              <a:spcBef>
                <a:spcPct val="20000"/>
              </a:spcBef>
              <a:buChar char="•"/>
            </a:pPr>
            <a:r>
              <a:rPr lang="en-US" altLang="zh-CN" sz="2400">
                <a:latin typeface="Calibri" panose="020F0502020204030204" pitchFamily="34" charset="0"/>
                <a:ea typeface="楷体" panose="02010609060101010101" pitchFamily="49" charset="-122"/>
                <a:sym typeface="Arial" panose="020B0604020202020204" pitchFamily="34" charset="0"/>
              </a:rPr>
              <a:t>INPUT:</a:t>
            </a:r>
            <a:r>
              <a:rPr lang="zh-CN" altLang="en-US" sz="2400">
                <a:latin typeface="Calibri" panose="020F0502020204030204" pitchFamily="34" charset="0"/>
                <a:ea typeface="楷体" panose="02010609060101010101" pitchFamily="49" charset="-122"/>
              </a:rPr>
              <a:t>富士山和涩谷风景是日本的重要标志</a:t>
            </a:r>
            <a:endParaRPr lang="en-US" altLang="zh-CN" sz="2400">
              <a:latin typeface="Calibri" panose="020F0502020204030204" pitchFamily="34" charset="0"/>
              <a:ea typeface="楷体" panose="02010609060101010101" pitchFamily="49" charset="-122"/>
              <a:sym typeface="Arial" panose="020B0604020202020204" pitchFamily="34" charset="0"/>
            </a:endParaRPr>
          </a:p>
          <a:p>
            <a:pPr marL="800100" lvl="1" indent="-342900" eaLnBrk="0" hangingPunct="0">
              <a:lnSpc>
                <a:spcPct val="90000"/>
              </a:lnSpc>
              <a:spcBef>
                <a:spcPct val="20000"/>
              </a:spcBef>
              <a:buChar char="•"/>
            </a:pPr>
            <a:r>
              <a:rPr lang="en-US" altLang="zh-CN" sz="2400">
                <a:latin typeface="Calibri" panose="020F0502020204030204" pitchFamily="34" charset="0"/>
                <a:ea typeface="楷体" panose="02010609060101010101" pitchFamily="49" charset="-122"/>
                <a:sym typeface="Arial" panose="020B0604020202020204" pitchFamily="34" charset="0"/>
              </a:rPr>
              <a:t>OUTPUT:</a:t>
            </a:r>
            <a:r>
              <a:rPr lang="zh-CN" altLang="en-US" sz="2400">
                <a:latin typeface="Calibri" panose="020F0502020204030204" pitchFamily="34" charset="0"/>
                <a:ea typeface="楷体" panose="02010609060101010101" pitchFamily="49" charset="-122"/>
              </a:rPr>
              <a:t>富</a:t>
            </a:r>
            <a:r>
              <a:rPr lang="en-US" altLang="zh-CN" sz="2400">
                <a:latin typeface="Calibri" panose="020F0502020204030204" pitchFamily="34" charset="0"/>
                <a:ea typeface="楷体" panose="02010609060101010101" pitchFamily="49" charset="-122"/>
              </a:rPr>
              <a:t>/B </a:t>
            </a:r>
            <a:r>
              <a:rPr lang="zh-CN" altLang="en-US" sz="2400">
                <a:latin typeface="Calibri" panose="020F0502020204030204" pitchFamily="34" charset="0"/>
                <a:ea typeface="楷体" panose="02010609060101010101" pitchFamily="49" charset="-122"/>
              </a:rPr>
              <a:t>士</a:t>
            </a:r>
            <a:r>
              <a:rPr lang="en-US" altLang="zh-CN" sz="2400">
                <a:latin typeface="Calibri" panose="020F0502020204030204" pitchFamily="34" charset="0"/>
                <a:ea typeface="楷体" panose="02010609060101010101" pitchFamily="49" charset="-122"/>
              </a:rPr>
              <a:t>/I </a:t>
            </a:r>
            <a:r>
              <a:rPr lang="zh-CN" altLang="en-US" sz="2400">
                <a:latin typeface="Calibri" panose="020F0502020204030204" pitchFamily="34" charset="0"/>
                <a:ea typeface="楷体" panose="02010609060101010101" pitchFamily="49" charset="-122"/>
              </a:rPr>
              <a:t>山</a:t>
            </a:r>
            <a:r>
              <a:rPr lang="en-US" altLang="zh-CN" sz="2400">
                <a:latin typeface="Calibri" panose="020F0502020204030204" pitchFamily="34" charset="0"/>
                <a:ea typeface="楷体" panose="02010609060101010101" pitchFamily="49" charset="-122"/>
              </a:rPr>
              <a:t>/E </a:t>
            </a:r>
            <a:r>
              <a:rPr lang="zh-CN" altLang="en-US" sz="2400">
                <a:latin typeface="Calibri" panose="020F0502020204030204" pitchFamily="34" charset="0"/>
                <a:ea typeface="楷体" panose="02010609060101010101" pitchFamily="49" charset="-122"/>
              </a:rPr>
              <a:t>和</a:t>
            </a:r>
            <a:r>
              <a:rPr lang="en-US" altLang="zh-CN" sz="2400">
                <a:latin typeface="Calibri" panose="020F0502020204030204" pitchFamily="34" charset="0"/>
                <a:ea typeface="楷体" panose="02010609060101010101" pitchFamily="49" charset="-122"/>
              </a:rPr>
              <a:t>/S </a:t>
            </a:r>
            <a:r>
              <a:rPr lang="zh-CN" altLang="en-US" sz="2400">
                <a:latin typeface="Calibri" panose="020F0502020204030204" pitchFamily="34" charset="0"/>
                <a:ea typeface="楷体" panose="02010609060101010101" pitchFamily="49" charset="-122"/>
              </a:rPr>
              <a:t>涩</a:t>
            </a:r>
            <a:r>
              <a:rPr lang="en-US" altLang="zh-CN" sz="2400">
                <a:latin typeface="Calibri" panose="020F0502020204030204" pitchFamily="34" charset="0"/>
                <a:ea typeface="楷体" panose="02010609060101010101" pitchFamily="49" charset="-122"/>
              </a:rPr>
              <a:t>/B </a:t>
            </a:r>
            <a:r>
              <a:rPr lang="zh-CN" altLang="en-US" sz="2400">
                <a:latin typeface="Calibri" panose="020F0502020204030204" pitchFamily="34" charset="0"/>
                <a:ea typeface="楷体" panose="02010609060101010101" pitchFamily="49" charset="-122"/>
              </a:rPr>
              <a:t>谷</a:t>
            </a:r>
            <a:r>
              <a:rPr lang="en-US" altLang="zh-CN" sz="2400">
                <a:latin typeface="Calibri" panose="020F0502020204030204" pitchFamily="34" charset="0"/>
                <a:ea typeface="楷体" panose="02010609060101010101" pitchFamily="49" charset="-122"/>
              </a:rPr>
              <a:t>/E </a:t>
            </a:r>
            <a:r>
              <a:rPr lang="zh-CN" altLang="en-US" sz="2400">
                <a:latin typeface="Calibri" panose="020F0502020204030204" pitchFamily="34" charset="0"/>
                <a:ea typeface="楷体" panose="02010609060101010101" pitchFamily="49" charset="-122"/>
              </a:rPr>
              <a:t>风</a:t>
            </a:r>
            <a:r>
              <a:rPr lang="en-US" altLang="zh-CN" sz="2400">
                <a:latin typeface="Calibri" panose="020F0502020204030204" pitchFamily="34" charset="0"/>
                <a:ea typeface="楷体" panose="02010609060101010101" pitchFamily="49" charset="-122"/>
              </a:rPr>
              <a:t>/B </a:t>
            </a:r>
            <a:r>
              <a:rPr lang="zh-CN" altLang="en-US" sz="2400">
                <a:latin typeface="Calibri" panose="020F0502020204030204" pitchFamily="34" charset="0"/>
                <a:ea typeface="楷体" panose="02010609060101010101" pitchFamily="49" charset="-122"/>
              </a:rPr>
              <a:t>景</a:t>
            </a:r>
            <a:r>
              <a:rPr lang="en-US" altLang="zh-CN" sz="2400">
                <a:latin typeface="Calibri" panose="020F0502020204030204" pitchFamily="34" charset="0"/>
                <a:ea typeface="楷体" panose="02010609060101010101" pitchFamily="49" charset="-122"/>
              </a:rPr>
              <a:t>/E </a:t>
            </a:r>
            <a:r>
              <a:rPr lang="zh-CN" altLang="en-US" sz="2400">
                <a:latin typeface="Calibri" panose="020F0502020204030204" pitchFamily="34" charset="0"/>
                <a:ea typeface="楷体" panose="02010609060101010101" pitchFamily="49" charset="-122"/>
              </a:rPr>
              <a:t>是</a:t>
            </a:r>
            <a:r>
              <a:rPr lang="en-US" altLang="zh-CN" sz="2400">
                <a:latin typeface="Calibri" panose="020F0502020204030204" pitchFamily="34" charset="0"/>
                <a:ea typeface="楷体" panose="02010609060101010101" pitchFamily="49" charset="-122"/>
              </a:rPr>
              <a:t>/S </a:t>
            </a:r>
            <a:r>
              <a:rPr lang="zh-CN" altLang="en-US" sz="2400">
                <a:latin typeface="Calibri" panose="020F0502020204030204" pitchFamily="34" charset="0"/>
                <a:ea typeface="楷体" panose="02010609060101010101" pitchFamily="49" charset="-122"/>
              </a:rPr>
              <a:t>日</a:t>
            </a:r>
            <a:r>
              <a:rPr lang="en-US" altLang="zh-CN" sz="2400">
                <a:latin typeface="Calibri" panose="020F0502020204030204" pitchFamily="34" charset="0"/>
                <a:ea typeface="楷体" panose="02010609060101010101" pitchFamily="49" charset="-122"/>
              </a:rPr>
              <a:t>/B </a:t>
            </a:r>
            <a:r>
              <a:rPr lang="zh-CN" altLang="en-US" sz="2400">
                <a:latin typeface="Calibri" panose="020F0502020204030204" pitchFamily="34" charset="0"/>
                <a:ea typeface="楷体" panose="02010609060101010101" pitchFamily="49" charset="-122"/>
              </a:rPr>
              <a:t>本</a:t>
            </a:r>
            <a:r>
              <a:rPr lang="en-US" altLang="zh-CN" sz="2400">
                <a:latin typeface="Calibri" panose="020F0502020204030204" pitchFamily="34" charset="0"/>
                <a:ea typeface="楷体" panose="02010609060101010101" pitchFamily="49" charset="-122"/>
              </a:rPr>
              <a:t>/E </a:t>
            </a:r>
            <a:r>
              <a:rPr lang="zh-CN" altLang="en-US" sz="2400">
                <a:latin typeface="Calibri" panose="020F0502020204030204" pitchFamily="34" charset="0"/>
                <a:ea typeface="楷体" panose="02010609060101010101" pitchFamily="49" charset="-122"/>
              </a:rPr>
              <a:t>的</a:t>
            </a:r>
            <a:r>
              <a:rPr lang="en-US" altLang="zh-CN" sz="2400">
                <a:latin typeface="Calibri" panose="020F0502020204030204" pitchFamily="34" charset="0"/>
                <a:ea typeface="楷体" panose="02010609060101010101" pitchFamily="49" charset="-122"/>
              </a:rPr>
              <a:t>/S </a:t>
            </a:r>
            <a:r>
              <a:rPr lang="zh-CN" altLang="en-US" sz="2400">
                <a:latin typeface="Calibri" panose="020F0502020204030204" pitchFamily="34" charset="0"/>
                <a:ea typeface="楷体" panose="02010609060101010101" pitchFamily="49" charset="-122"/>
              </a:rPr>
              <a:t>重</a:t>
            </a:r>
            <a:r>
              <a:rPr lang="en-US" altLang="zh-CN" sz="2400">
                <a:latin typeface="Calibri" panose="020F0502020204030204" pitchFamily="34" charset="0"/>
                <a:ea typeface="楷体" panose="02010609060101010101" pitchFamily="49" charset="-122"/>
              </a:rPr>
              <a:t>/B </a:t>
            </a:r>
            <a:r>
              <a:rPr lang="zh-CN" altLang="en-US" sz="2400">
                <a:latin typeface="Calibri" panose="020F0502020204030204" pitchFamily="34" charset="0"/>
                <a:ea typeface="楷体" panose="02010609060101010101" pitchFamily="49" charset="-122"/>
              </a:rPr>
              <a:t>要</a:t>
            </a:r>
            <a:r>
              <a:rPr lang="en-US" altLang="zh-CN" sz="2400">
                <a:latin typeface="Calibri" panose="020F0502020204030204" pitchFamily="34" charset="0"/>
                <a:ea typeface="楷体" panose="02010609060101010101" pitchFamily="49" charset="-122"/>
              </a:rPr>
              <a:t>/E </a:t>
            </a:r>
            <a:r>
              <a:rPr lang="zh-CN" altLang="en-US" sz="2400">
                <a:latin typeface="Calibri" panose="020F0502020204030204" pitchFamily="34" charset="0"/>
                <a:ea typeface="楷体" panose="02010609060101010101" pitchFamily="49" charset="-122"/>
              </a:rPr>
              <a:t>标</a:t>
            </a:r>
            <a:r>
              <a:rPr lang="en-US" altLang="zh-CN" sz="2400">
                <a:latin typeface="Calibri" panose="020F0502020204030204" pitchFamily="34" charset="0"/>
                <a:ea typeface="楷体" panose="02010609060101010101" pitchFamily="49" charset="-122"/>
              </a:rPr>
              <a:t>/B </a:t>
            </a:r>
            <a:r>
              <a:rPr lang="zh-CN" altLang="en-US" sz="2400">
                <a:latin typeface="Calibri" panose="020F0502020204030204" pitchFamily="34" charset="0"/>
                <a:ea typeface="楷体" panose="02010609060101010101" pitchFamily="49" charset="-122"/>
              </a:rPr>
              <a:t>志</a:t>
            </a:r>
            <a:r>
              <a:rPr lang="en-US" altLang="zh-CN" sz="2400">
                <a:latin typeface="Calibri" panose="020F0502020204030204" pitchFamily="34" charset="0"/>
                <a:ea typeface="楷体" panose="02010609060101010101" pitchFamily="49" charset="-122"/>
              </a:rPr>
              <a:t>/E</a:t>
            </a:r>
            <a:endParaRPr lang="en-US" altLang="zh-CN" sz="2400">
              <a:latin typeface="Calibri" panose="020F0502020204030204" pitchFamily="34" charset="0"/>
              <a:ea typeface="楷体" panose="02010609060101010101" pitchFamily="49" charset="-122"/>
            </a:endParaRPr>
          </a:p>
          <a:p>
            <a:pPr marL="342900" indent="-342900" eaLnBrk="0" hangingPunct="0">
              <a:lnSpc>
                <a:spcPct val="90000"/>
              </a:lnSpc>
              <a:spcBef>
                <a:spcPct val="20000"/>
              </a:spcBef>
              <a:buChar char="•"/>
            </a:pPr>
            <a:r>
              <a:rPr lang="en-US" altLang="zh-CN" sz="2400">
                <a:latin typeface="Calibri" panose="020F0502020204030204" pitchFamily="34" charset="0"/>
                <a:ea typeface="楷体" panose="02010609060101010101" pitchFamily="49" charset="-122"/>
                <a:sym typeface="Arial" panose="020B0604020202020204" pitchFamily="34" charset="0"/>
              </a:rPr>
              <a:t>……</a:t>
            </a:r>
            <a:endParaRPr lang="zh-CN" altLang="en-US" sz="2400">
              <a:latin typeface="Calibri" panose="020F0502020204030204" pitchFamily="34" charset="0"/>
              <a:ea typeface="楷体" panose="02010609060101010101" pitchFamily="49" charset="-122"/>
              <a:sym typeface="Arial" panose="020B0604020202020204" pitchFamily="34" charset="0"/>
            </a:endParaRPr>
          </a:p>
        </p:txBody>
      </p:sp>
      <p:sp>
        <p:nvSpPr>
          <p:cNvPr id="116738" name="Rectangle 2"/>
          <p:cNvSpPr txBox="1"/>
          <p:nvPr/>
        </p:nvSpPr>
        <p:spPr>
          <a:xfrm>
            <a:off x="0" y="0"/>
            <a:ext cx="9144000" cy="693738"/>
          </a:xfrm>
          <a:prstGeom prst="rect">
            <a:avLst/>
          </a:prstGeom>
          <a:gradFill rotWithShape="1">
            <a:gsLst>
              <a:gs pos="0">
                <a:srgbClr val="0000FF"/>
              </a:gs>
              <a:gs pos="100000">
                <a:schemeClr val="tx1"/>
              </a:gs>
            </a:gsLst>
            <a:lin ang="18900000" scaled="1"/>
            <a:tileRect/>
          </a:gradFill>
          <a:ln w="9525">
            <a:noFill/>
          </a:ln>
        </p:spPr>
        <p:txBody>
          <a:bodyPr anchor="ctr" anchorCtr="1"/>
          <a:p>
            <a:pPr algn="ctr"/>
            <a:r>
              <a:rPr lang="zh-CN" altLang="en-US" sz="3200">
                <a:solidFill>
                  <a:schemeClr val="bg1"/>
                </a:solidFill>
                <a:latin typeface="Calibri" panose="020F0502020204030204" pitchFamily="34" charset="0"/>
                <a:ea typeface="楷体" panose="02010609060101010101" pitchFamily="49" charset="-122"/>
              </a:rPr>
              <a:t>其它的序列标注任务</a:t>
            </a:r>
            <a:endParaRPr lang="zh-CN" altLang="en-US" sz="3200">
              <a:solidFill>
                <a:schemeClr val="bg1"/>
              </a:solidFill>
              <a:latin typeface="Calibri" panose="020F0502020204030204" pitchFamily="34" charset="0"/>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4">
                                            <p:txEl>
                                              <p:charRg st="308" end="3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4">
                                            <p:txEl>
                                              <p:charRg st="312" end="33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874">
                                            <p:txEl>
                                              <p:charRg st="335" end="40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4">
                                            <p:txEl>
                                              <p:charRg st="406" end="40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Rectangle 2"/>
          <p:cNvSpPr>
            <a:spLocks noGrp="1"/>
          </p:cNvSpPr>
          <p:nvPr>
            <p:ph type="title"/>
          </p:nvPr>
        </p:nvSpPr>
        <p:spPr/>
        <p:txBody>
          <a:bodyPr wrap="square" lIns="91440" tIns="45720" rIns="91440" bIns="45720" anchor="ctr"/>
          <a:p>
            <a:r>
              <a:rPr lang="zh-CN" altLang="en-US" sz="3600"/>
              <a:t>主要内容</a:t>
            </a:r>
            <a:endParaRPr lang="zh-CN" altLang="en-US" sz="3600"/>
          </a:p>
        </p:txBody>
      </p:sp>
      <p:sp>
        <p:nvSpPr>
          <p:cNvPr id="118786" name="Rectangle 3"/>
          <p:cNvSpPr>
            <a:spLocks noGrp="1"/>
          </p:cNvSpPr>
          <p:nvPr>
            <p:ph type="body"/>
          </p:nvPr>
        </p:nvSpPr>
        <p:spPr/>
        <p:txBody>
          <a:bodyPr wrap="square" lIns="91440" tIns="45720" rIns="91440" bIns="45720" anchor="t"/>
          <a:p>
            <a:r>
              <a:rPr lang="zh-CN" altLang="en-US"/>
              <a:t>词性及词性标注</a:t>
            </a:r>
            <a:endParaRPr lang="zh-CN" altLang="en-US"/>
          </a:p>
          <a:p>
            <a:r>
              <a:rPr lang="zh-CN" altLang="en-US"/>
              <a:t>隐马尔可夫模型</a:t>
            </a:r>
            <a:endParaRPr lang="zh-CN" altLang="en-US"/>
          </a:p>
          <a:p>
            <a:pPr lvl="1" eaLnBrk="1" hangingPunct="1">
              <a:lnSpc>
                <a:spcPct val="80000"/>
              </a:lnSpc>
            </a:pPr>
            <a:r>
              <a:rPr lang="zh-CN" altLang="en-US"/>
              <a:t>The Forward Algorithm</a:t>
            </a:r>
            <a:endParaRPr lang="zh-CN" altLang="en-US"/>
          </a:p>
          <a:p>
            <a:pPr lvl="1" eaLnBrk="1" hangingPunct="1">
              <a:lnSpc>
                <a:spcPct val="80000"/>
              </a:lnSpc>
            </a:pPr>
            <a:r>
              <a:rPr lang="zh-CN" altLang="en-US"/>
              <a:t>The Viterbi Algorithm</a:t>
            </a:r>
            <a:endParaRPr lang="zh-CN" altLang="en-US"/>
          </a:p>
          <a:p>
            <a:pPr lvl="1" eaLnBrk="1" hangingPunct="1">
              <a:lnSpc>
                <a:spcPct val="80000"/>
              </a:lnSpc>
            </a:pPr>
            <a:r>
              <a:rPr lang="zh-CN" altLang="en-US"/>
              <a:t>The Baum-Welch (EM Algorithm)</a:t>
            </a:r>
            <a:endParaRPr lang="zh-CN" altLang="en-US"/>
          </a:p>
          <a:p>
            <a:r>
              <a:rPr lang="zh-CN" altLang="en-US">
                <a:sym typeface="Arial" panose="020B0604020202020204" pitchFamily="34" charset="0"/>
              </a:rPr>
              <a:t>其它的序列标注任务</a:t>
            </a:r>
            <a:endParaRPr lang="zh-CN" altLang="en-US">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33"/>
          <p:cNvGrpSpPr/>
          <p:nvPr/>
        </p:nvGrpSpPr>
        <p:grpSpPr bwMode="auto">
          <a:xfrm>
            <a:off x="2700338" y="2781300"/>
            <a:ext cx="3168650" cy="1023938"/>
            <a:chOff x="1610" y="1661"/>
            <a:chExt cx="1996" cy="645"/>
          </a:xfrm>
        </p:grpSpPr>
        <p:grpSp>
          <p:nvGrpSpPr>
            <p:cNvPr id="40975" name="Group 9"/>
            <p:cNvGrpSpPr/>
            <p:nvPr/>
          </p:nvGrpSpPr>
          <p:grpSpPr bwMode="auto">
            <a:xfrm>
              <a:off x="1610" y="1661"/>
              <a:ext cx="1996" cy="227"/>
              <a:chOff x="3016" y="3657"/>
              <a:chExt cx="1996" cy="227"/>
            </a:xfrm>
          </p:grpSpPr>
          <p:sp>
            <p:nvSpPr>
              <p:cNvPr id="40983" name="Oval 4"/>
              <p:cNvSpPr>
                <a:spLocks noChangeArrowheads="1"/>
              </p:cNvSpPr>
              <p:nvPr/>
            </p:nvSpPr>
            <p:spPr bwMode="auto">
              <a:xfrm>
                <a:off x="3016" y="3657"/>
                <a:ext cx="590" cy="227"/>
              </a:xfrm>
              <a:prstGeom prst="ellipse">
                <a:avLst/>
              </a:prstGeom>
              <a:noFill/>
              <a:ln w="19050">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40984" name="Oval 5"/>
              <p:cNvSpPr>
                <a:spLocks noChangeArrowheads="1"/>
              </p:cNvSpPr>
              <p:nvPr/>
            </p:nvSpPr>
            <p:spPr bwMode="auto">
              <a:xfrm>
                <a:off x="3334" y="3657"/>
                <a:ext cx="590" cy="227"/>
              </a:xfrm>
              <a:prstGeom prst="ellipse">
                <a:avLst/>
              </a:prstGeom>
              <a:noFill/>
              <a:ln w="19050">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40985" name="Oval 6"/>
              <p:cNvSpPr>
                <a:spLocks noChangeArrowheads="1"/>
              </p:cNvSpPr>
              <p:nvPr/>
            </p:nvSpPr>
            <p:spPr bwMode="auto">
              <a:xfrm>
                <a:off x="3696" y="3657"/>
                <a:ext cx="590" cy="227"/>
              </a:xfrm>
              <a:prstGeom prst="ellipse">
                <a:avLst/>
              </a:prstGeom>
              <a:noFill/>
              <a:ln w="19050">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40986" name="Oval 7"/>
              <p:cNvSpPr>
                <a:spLocks noChangeArrowheads="1"/>
              </p:cNvSpPr>
              <p:nvPr/>
            </p:nvSpPr>
            <p:spPr bwMode="auto">
              <a:xfrm>
                <a:off x="4059" y="3657"/>
                <a:ext cx="590" cy="227"/>
              </a:xfrm>
              <a:prstGeom prst="ellipse">
                <a:avLst/>
              </a:prstGeom>
              <a:noFill/>
              <a:ln w="19050">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40987" name="Oval 8"/>
              <p:cNvSpPr>
                <a:spLocks noChangeArrowheads="1"/>
              </p:cNvSpPr>
              <p:nvPr/>
            </p:nvSpPr>
            <p:spPr bwMode="auto">
              <a:xfrm>
                <a:off x="4422" y="3657"/>
                <a:ext cx="590" cy="227"/>
              </a:xfrm>
              <a:prstGeom prst="ellipse">
                <a:avLst/>
              </a:prstGeom>
              <a:noFill/>
              <a:ln w="19050">
                <a:solidFill>
                  <a:srgbClr val="00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grpSp>
        <p:grpSp>
          <p:nvGrpSpPr>
            <p:cNvPr id="40976" name="Group 32"/>
            <p:cNvGrpSpPr/>
            <p:nvPr/>
          </p:nvGrpSpPr>
          <p:grpSpPr bwMode="auto">
            <a:xfrm>
              <a:off x="2064" y="1797"/>
              <a:ext cx="1043" cy="509"/>
              <a:chOff x="2064" y="1797"/>
              <a:chExt cx="1043" cy="509"/>
            </a:xfrm>
          </p:grpSpPr>
          <p:grpSp>
            <p:nvGrpSpPr>
              <p:cNvPr id="40977" name="Group 31"/>
              <p:cNvGrpSpPr/>
              <p:nvPr/>
            </p:nvGrpSpPr>
            <p:grpSpPr bwMode="auto">
              <a:xfrm>
                <a:off x="2064" y="1797"/>
                <a:ext cx="1043" cy="227"/>
                <a:chOff x="2064" y="1797"/>
                <a:chExt cx="1043" cy="227"/>
              </a:xfrm>
            </p:grpSpPr>
            <p:sp>
              <p:nvSpPr>
                <p:cNvPr id="40979" name="Line 12"/>
                <p:cNvSpPr>
                  <a:spLocks noChangeShapeType="1"/>
                </p:cNvSpPr>
                <p:nvPr/>
              </p:nvSpPr>
              <p:spPr bwMode="auto">
                <a:xfrm>
                  <a:off x="2064" y="1797"/>
                  <a:ext cx="589" cy="227"/>
                </a:xfrm>
                <a:prstGeom prst="line">
                  <a:avLst/>
                </a:prstGeom>
                <a:noFill/>
                <a:ln w="19050">
                  <a:solidFill>
                    <a:srgbClr val="FF0000"/>
                  </a:solidFill>
                  <a:miter lim="800000"/>
                  <a:headEnd type="diamond" w="med" len="me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0980" name="Line 13"/>
                <p:cNvSpPr>
                  <a:spLocks noChangeShapeType="1"/>
                </p:cNvSpPr>
                <p:nvPr/>
              </p:nvSpPr>
              <p:spPr bwMode="auto">
                <a:xfrm>
                  <a:off x="2427" y="1797"/>
                  <a:ext cx="226" cy="227"/>
                </a:xfrm>
                <a:prstGeom prst="line">
                  <a:avLst/>
                </a:prstGeom>
                <a:noFill/>
                <a:ln w="19050">
                  <a:solidFill>
                    <a:srgbClr val="FF0000"/>
                  </a:solidFill>
                  <a:miter lim="800000"/>
                  <a:headEnd type="diamond" w="med" len="me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0981" name="Line 14"/>
                <p:cNvSpPr>
                  <a:spLocks noChangeShapeType="1"/>
                </p:cNvSpPr>
                <p:nvPr/>
              </p:nvSpPr>
              <p:spPr bwMode="auto">
                <a:xfrm flipH="1">
                  <a:off x="2653" y="1797"/>
                  <a:ext cx="91" cy="227"/>
                </a:xfrm>
                <a:prstGeom prst="line">
                  <a:avLst/>
                </a:prstGeom>
                <a:noFill/>
                <a:ln w="19050">
                  <a:solidFill>
                    <a:srgbClr val="FF0000"/>
                  </a:solidFill>
                  <a:miter lim="800000"/>
                  <a:headEnd type="diamond" w="med" len="me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0982" name="Line 15"/>
                <p:cNvSpPr>
                  <a:spLocks noChangeShapeType="1"/>
                </p:cNvSpPr>
                <p:nvPr/>
              </p:nvSpPr>
              <p:spPr bwMode="auto">
                <a:xfrm flipH="1">
                  <a:off x="2653" y="1797"/>
                  <a:ext cx="454" cy="227"/>
                </a:xfrm>
                <a:prstGeom prst="line">
                  <a:avLst/>
                </a:prstGeom>
                <a:noFill/>
                <a:ln w="19050">
                  <a:solidFill>
                    <a:srgbClr val="FF0000"/>
                  </a:solidFill>
                  <a:miter lim="800000"/>
                  <a:headEnd type="diamond" w="med" len="me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40978" name="Text Box 17"/>
              <p:cNvSpPr txBox="1">
                <a:spLocks noChangeArrowheads="1"/>
              </p:cNvSpPr>
              <p:nvPr/>
            </p:nvSpPr>
            <p:spPr bwMode="auto">
              <a:xfrm>
                <a:off x="2109" y="1979"/>
                <a:ext cx="9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u="sng">
                    <a:solidFill>
                      <a:schemeClr val="hlink"/>
                    </a:solidFill>
                    <a:ea typeface="楷体_GB2312" pitchFamily="49" charset="-122"/>
                  </a:rPr>
                  <a:t>交集串</a:t>
                </a:r>
                <a:endParaRPr lang="zh-CN" altLang="en-US" sz="2800" b="1" u="sng">
                  <a:solidFill>
                    <a:schemeClr val="hlink"/>
                  </a:solidFill>
                  <a:ea typeface="楷体_GB2312" pitchFamily="49" charset="-122"/>
                </a:endParaRPr>
              </a:p>
            </p:txBody>
          </p:sp>
        </p:grpSp>
      </p:grpSp>
      <p:sp>
        <p:nvSpPr>
          <p:cNvPr id="40964" name="Text Box 3"/>
          <p:cNvSpPr txBox="1">
            <a:spLocks noChangeArrowheads="1"/>
          </p:cNvSpPr>
          <p:nvPr/>
        </p:nvSpPr>
        <p:spPr bwMode="auto">
          <a:xfrm>
            <a:off x="323850" y="1500188"/>
            <a:ext cx="8391525" cy="1127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855" indent="-36385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50000"/>
              </a:spcBef>
              <a:buFont typeface="Wingdings" panose="05000000000000000000" pitchFamily="2" charset="2"/>
              <a:buChar char="Ø"/>
            </a:pPr>
            <a:r>
              <a:rPr lang="zh-CN" altLang="en-US" sz="2800" b="1">
                <a:ea typeface="黑体" panose="02010609060101010101" pitchFamily="2" charset="-122"/>
                <a:sym typeface="Wingdings" panose="05000000000000000000" pitchFamily="2" charset="2"/>
              </a:rPr>
              <a:t>定义：链长   </a:t>
            </a:r>
            <a:r>
              <a:rPr lang="zh-CN" altLang="en-US" sz="2800" b="1">
                <a:sym typeface="Wingdings" panose="05000000000000000000" pitchFamily="2" charset="2"/>
              </a:rPr>
              <a:t>一个交集型切分歧义所拥有的交集串的集合称为交集串链，它的个数称为链长。</a:t>
            </a:r>
            <a:r>
              <a:rPr lang="zh-CN" altLang="en-US" b="1">
                <a:sym typeface="Wingdings" panose="05000000000000000000" pitchFamily="2" charset="2"/>
              </a:rPr>
              <a:t> </a:t>
            </a:r>
            <a:endParaRPr lang="zh-CN" altLang="en-US" b="1">
              <a:sym typeface="Wingdings" panose="05000000000000000000" pitchFamily="2" charset="2"/>
            </a:endParaRPr>
          </a:p>
        </p:txBody>
      </p:sp>
      <p:sp>
        <p:nvSpPr>
          <p:cNvPr id="552996" name="Text Box 36"/>
          <p:cNvSpPr txBox="1">
            <a:spLocks noChangeArrowheads="1"/>
          </p:cNvSpPr>
          <p:nvPr/>
        </p:nvSpPr>
        <p:spPr bwMode="auto">
          <a:xfrm>
            <a:off x="1116013" y="4005263"/>
            <a:ext cx="48958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spcAft>
                <a:spcPct val="30000"/>
              </a:spcAft>
            </a:pPr>
            <a:r>
              <a:rPr lang="zh-CN" altLang="en-US" sz="3200" b="1">
                <a:solidFill>
                  <a:srgbClr val="0000FF"/>
                </a:solidFill>
                <a:latin typeface="楷体_GB2312" pitchFamily="49" charset="-122"/>
                <a:ea typeface="楷体_GB2312" pitchFamily="49" charset="-122"/>
                <a:sym typeface="Wingdings" panose="05000000000000000000" pitchFamily="2" charset="2"/>
              </a:rPr>
              <a:t>例如，</a:t>
            </a:r>
            <a:r>
              <a:rPr lang="en-US" altLang="zh-CN" sz="3200" b="1">
                <a:solidFill>
                  <a:srgbClr val="0000FF"/>
                </a:solidFill>
                <a:latin typeface="楷体_GB2312" pitchFamily="49" charset="-122"/>
                <a:ea typeface="楷体_GB2312" pitchFamily="49" charset="-122"/>
                <a:sym typeface="Wingdings" panose="05000000000000000000" pitchFamily="2" charset="2"/>
              </a:rPr>
              <a:t> </a:t>
            </a:r>
            <a:r>
              <a:rPr lang="zh-CN" altLang="en-US" sz="3200" b="1">
                <a:solidFill>
                  <a:srgbClr val="0000FF"/>
                </a:solidFill>
                <a:latin typeface="楷体_GB2312" pitchFamily="49" charset="-122"/>
                <a:ea typeface="楷体_GB2312" pitchFamily="49" charset="-122"/>
                <a:sym typeface="Wingdings" panose="05000000000000000000" pitchFamily="2" charset="2"/>
              </a:rPr>
              <a:t>结 合 成 分 子</a:t>
            </a:r>
            <a:endParaRPr lang="zh-CN" altLang="en-US" sz="3200">
              <a:latin typeface="楷体_GB2312" pitchFamily="49" charset="-122"/>
              <a:ea typeface="楷体_GB2312" pitchFamily="49" charset="-122"/>
            </a:endParaRPr>
          </a:p>
        </p:txBody>
      </p:sp>
      <p:sp>
        <p:nvSpPr>
          <p:cNvPr id="552980" name="Oval 20"/>
          <p:cNvSpPr>
            <a:spLocks noChangeArrowheads="1"/>
          </p:cNvSpPr>
          <p:nvPr/>
        </p:nvSpPr>
        <p:spPr bwMode="auto">
          <a:xfrm>
            <a:off x="2411413" y="4076700"/>
            <a:ext cx="1403350" cy="647700"/>
          </a:xfrm>
          <a:prstGeom prst="ellipse">
            <a:avLst/>
          </a:prstGeom>
          <a:noFill/>
          <a:ln w="19050">
            <a:solidFill>
              <a:srgbClr val="00008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552981" name="Oval 21"/>
          <p:cNvSpPr>
            <a:spLocks noChangeArrowheads="1"/>
          </p:cNvSpPr>
          <p:nvPr/>
        </p:nvSpPr>
        <p:spPr bwMode="auto">
          <a:xfrm>
            <a:off x="3167063" y="4076700"/>
            <a:ext cx="1189037" cy="647700"/>
          </a:xfrm>
          <a:prstGeom prst="ellipse">
            <a:avLst/>
          </a:prstGeom>
          <a:noFill/>
          <a:ln w="19050">
            <a:solidFill>
              <a:srgbClr val="00008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552982" name="Oval 22"/>
          <p:cNvSpPr>
            <a:spLocks noChangeArrowheads="1"/>
          </p:cNvSpPr>
          <p:nvPr/>
        </p:nvSpPr>
        <p:spPr bwMode="auto">
          <a:xfrm>
            <a:off x="3814763" y="4076700"/>
            <a:ext cx="1189037" cy="647700"/>
          </a:xfrm>
          <a:prstGeom prst="ellipse">
            <a:avLst/>
          </a:prstGeom>
          <a:noFill/>
          <a:ln w="19050">
            <a:solidFill>
              <a:srgbClr val="00008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552970" name="Text Box 10"/>
          <p:cNvSpPr txBox="1">
            <a:spLocks noChangeArrowheads="1"/>
          </p:cNvSpPr>
          <p:nvPr/>
        </p:nvSpPr>
        <p:spPr bwMode="auto">
          <a:xfrm>
            <a:off x="285750" y="5000625"/>
            <a:ext cx="8643938" cy="1076325"/>
          </a:xfrm>
          <a:prstGeom prst="rect">
            <a:avLst/>
          </a:prstGeom>
          <a:noFill/>
          <a:ln w="12700">
            <a:solidFill>
              <a:srgbClr val="80008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pPr>
            <a:r>
              <a:rPr lang="zh-CN" altLang="en-US" sz="2800" b="1">
                <a:latin typeface="Times New Roman" panose="02020603050405020304" pitchFamily="18" charset="0"/>
                <a:ea typeface="楷体_GB2312" pitchFamily="49" charset="-122"/>
                <a:sym typeface="Wingdings" panose="05000000000000000000" pitchFamily="2" charset="2"/>
              </a:rPr>
              <a:t>“结合”、“合成”、“成分”和“分子”均构成词，交集串的集合为｛合，成，分｝，因此，链长为</a:t>
            </a:r>
            <a:r>
              <a:rPr lang="en-US" altLang="zh-CN" sz="2800">
                <a:latin typeface="Times New Roman" panose="02020603050405020304" pitchFamily="18" charset="0"/>
                <a:ea typeface="楷体_GB2312" pitchFamily="49" charset="-122"/>
                <a:sym typeface="Wingdings" panose="05000000000000000000" pitchFamily="2" charset="2"/>
              </a:rPr>
              <a:t>3</a:t>
            </a:r>
            <a:r>
              <a:rPr lang="zh-CN" altLang="en-US" sz="2800" b="1">
                <a:latin typeface="Times New Roman" panose="02020603050405020304" pitchFamily="18" charset="0"/>
                <a:ea typeface="楷体_GB2312" pitchFamily="49" charset="-122"/>
                <a:sym typeface="Wingdings" panose="05000000000000000000" pitchFamily="2" charset="2"/>
              </a:rPr>
              <a:t>。</a:t>
            </a:r>
            <a:endParaRPr lang="zh-CN" altLang="en-US" sz="2800" b="1">
              <a:latin typeface="Times New Roman" panose="02020603050405020304" pitchFamily="18" charset="0"/>
              <a:ea typeface="楷体_GB2312" pitchFamily="49" charset="-122"/>
              <a:sym typeface="Wingdings" panose="05000000000000000000" pitchFamily="2" charset="2"/>
            </a:endParaRPr>
          </a:p>
        </p:txBody>
      </p:sp>
      <p:sp>
        <p:nvSpPr>
          <p:cNvPr id="553001" name="Oval 41"/>
          <p:cNvSpPr>
            <a:spLocks noChangeArrowheads="1"/>
          </p:cNvSpPr>
          <p:nvPr/>
        </p:nvSpPr>
        <p:spPr bwMode="auto">
          <a:xfrm>
            <a:off x="4356100" y="4076700"/>
            <a:ext cx="1295400" cy="647700"/>
          </a:xfrm>
          <a:prstGeom prst="ellipse">
            <a:avLst/>
          </a:prstGeom>
          <a:noFill/>
          <a:ln w="19050">
            <a:solidFill>
              <a:srgbClr val="00008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grpSp>
        <p:nvGrpSpPr>
          <p:cNvPr id="6" name="Group 45"/>
          <p:cNvGrpSpPr/>
          <p:nvPr/>
        </p:nvGrpSpPr>
        <p:grpSpPr bwMode="auto">
          <a:xfrm>
            <a:off x="3635375" y="3716338"/>
            <a:ext cx="936625" cy="649287"/>
            <a:chOff x="2290" y="2387"/>
            <a:chExt cx="590" cy="363"/>
          </a:xfrm>
        </p:grpSpPr>
        <p:sp>
          <p:nvSpPr>
            <p:cNvPr id="40972" name="Line 42"/>
            <p:cNvSpPr>
              <a:spLocks noChangeShapeType="1"/>
            </p:cNvSpPr>
            <p:nvPr/>
          </p:nvSpPr>
          <p:spPr bwMode="auto">
            <a:xfrm flipV="1">
              <a:off x="2290" y="2387"/>
              <a:ext cx="363" cy="363"/>
            </a:xfrm>
            <a:prstGeom prst="line">
              <a:avLst/>
            </a:prstGeom>
            <a:noFill/>
            <a:ln w="25400">
              <a:solidFill>
                <a:srgbClr val="FF0000"/>
              </a:solidFill>
              <a:miter lim="800000"/>
              <a:headEnd type="diamond" w="med" len="me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0973" name="Line 43"/>
            <p:cNvSpPr>
              <a:spLocks noChangeShapeType="1"/>
            </p:cNvSpPr>
            <p:nvPr/>
          </p:nvSpPr>
          <p:spPr bwMode="auto">
            <a:xfrm flipV="1">
              <a:off x="2653" y="2387"/>
              <a:ext cx="0" cy="363"/>
            </a:xfrm>
            <a:prstGeom prst="line">
              <a:avLst/>
            </a:prstGeom>
            <a:noFill/>
            <a:ln w="25400">
              <a:solidFill>
                <a:srgbClr val="FF0000"/>
              </a:solidFill>
              <a:miter lim="800000"/>
              <a:headEnd type="diamond" w="med" len="me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0974" name="Line 44"/>
            <p:cNvSpPr>
              <a:spLocks noChangeShapeType="1"/>
            </p:cNvSpPr>
            <p:nvPr/>
          </p:nvSpPr>
          <p:spPr bwMode="auto">
            <a:xfrm flipH="1" flipV="1">
              <a:off x="2653" y="2387"/>
              <a:ext cx="227" cy="317"/>
            </a:xfrm>
            <a:prstGeom prst="line">
              <a:avLst/>
            </a:prstGeom>
            <a:noFill/>
            <a:ln w="25400">
              <a:solidFill>
                <a:srgbClr val="FF0000"/>
              </a:solidFill>
              <a:miter lim="800000"/>
              <a:headEnd type="diamond" w="med" len="me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3001"/>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55297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6" grpId="0"/>
      <p:bldP spid="552980" grpId="0" bldLvl="0" animBg="1"/>
      <p:bldP spid="552981" grpId="0" bldLvl="0" animBg="1"/>
      <p:bldP spid="552982" grpId="0" bldLvl="0" animBg="1"/>
      <p:bldP spid="552970" grpId="0" bldLvl="0" animBg="1"/>
      <p:bldP spid="55300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66"/>
          <p:cNvSpPr txBox="1">
            <a:spLocks noChangeArrowheads="1"/>
          </p:cNvSpPr>
          <p:nvPr/>
        </p:nvSpPr>
        <p:spPr bwMode="auto">
          <a:xfrm>
            <a:off x="428625" y="1628775"/>
            <a:ext cx="8429625"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10000"/>
              </a:spcBef>
            </a:pPr>
            <a:r>
              <a:rPr lang="zh-CN" altLang="en-US" sz="3200" b="1"/>
              <a:t>      词是自然语言中能够独立运用的最小单位，是自然语言处理的基本单位。</a:t>
            </a:r>
            <a:endParaRPr lang="zh-CN" altLang="en-US" sz="3200" b="1"/>
          </a:p>
          <a:p>
            <a:pPr eaLnBrk="1" hangingPunct="1">
              <a:lnSpc>
                <a:spcPct val="120000"/>
              </a:lnSpc>
              <a:spcBef>
                <a:spcPct val="10000"/>
              </a:spcBef>
              <a:buFont typeface="Wingdings" panose="05000000000000000000" pitchFamily="2" charset="2"/>
              <a:buNone/>
            </a:pPr>
            <a:r>
              <a:rPr lang="zh-CN" altLang="en-US" sz="3200" b="1"/>
              <a:t>      自动词法分析就是利用计算机对自然语言的形态 </a:t>
            </a:r>
            <a:r>
              <a:rPr lang="zh-CN" altLang="en-US" sz="3200" b="1">
                <a:latin typeface="Times New Roman" panose="02020603050405020304" pitchFamily="18" charset="0"/>
              </a:rPr>
              <a:t>(</a:t>
            </a:r>
            <a:r>
              <a:rPr lang="en-US" altLang="zh-CN" sz="3200">
                <a:latin typeface="Times New Roman" panose="02020603050405020304" pitchFamily="18" charset="0"/>
              </a:rPr>
              <a:t>morphology</a:t>
            </a:r>
            <a:r>
              <a:rPr lang="en-US" altLang="zh-CN" sz="3200" b="1">
                <a:latin typeface="Times New Roman" panose="02020603050405020304" pitchFamily="18" charset="0"/>
              </a:rPr>
              <a:t>) </a:t>
            </a:r>
            <a:r>
              <a:rPr lang="zh-CN" altLang="en-US" sz="3200" b="1"/>
              <a:t>进行分析，判断词的结构和类别等。</a:t>
            </a:r>
            <a:endParaRPr lang="zh-CN" altLang="en-US" sz="3200" b="1"/>
          </a:p>
          <a:p>
            <a:pPr eaLnBrk="1" hangingPunct="1">
              <a:lnSpc>
                <a:spcPct val="120000"/>
              </a:lnSpc>
              <a:spcBef>
                <a:spcPct val="10000"/>
              </a:spcBef>
              <a:buFont typeface="Wingdings" panose="05000000000000000000" pitchFamily="2" charset="2"/>
              <a:buNone/>
            </a:pPr>
            <a:r>
              <a:rPr lang="zh-CN" altLang="en-US" sz="3200" b="1"/>
              <a:t>      词性或称词类</a:t>
            </a:r>
            <a:r>
              <a:rPr lang="en-US" altLang="zh-CN" sz="3200" b="1">
                <a:latin typeface="Times New Roman" panose="02020603050405020304" pitchFamily="18" charset="0"/>
              </a:rPr>
              <a:t>(</a:t>
            </a:r>
            <a:r>
              <a:rPr lang="en-US" altLang="zh-CN" sz="3200">
                <a:latin typeface="Times New Roman" panose="02020603050405020304" pitchFamily="18" charset="0"/>
              </a:rPr>
              <a:t>Part-of-Speech, POS</a:t>
            </a:r>
            <a:r>
              <a:rPr lang="en-US" altLang="zh-CN" sz="3200" b="1">
                <a:latin typeface="Times New Roman" panose="02020603050405020304" pitchFamily="18" charset="0"/>
              </a:rPr>
              <a:t>)</a:t>
            </a:r>
            <a:r>
              <a:rPr lang="zh-CN" altLang="en-US" sz="3200" b="1"/>
              <a:t>是词汇最重要的特性，是连接词汇到句法的桥梁。</a:t>
            </a:r>
            <a:endParaRPr lang="zh-CN" altLang="en-US" sz="3200" b="1"/>
          </a:p>
        </p:txBody>
      </p:sp>
      <p:sp>
        <p:nvSpPr>
          <p:cNvPr id="2" name="标题 1"/>
          <p:cNvSpPr/>
          <p:nvPr>
            <p:ph type="title"/>
          </p:nvPr>
        </p:nvSpPr>
        <p:spPr/>
        <p:txBody>
          <a:bodyPr/>
          <a:p>
            <a:r>
              <a:rPr lang="zh-CN" altLang="en-US"/>
              <a:t>概述</a:t>
            </a: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 Box 3"/>
          <p:cNvSpPr txBox="1">
            <a:spLocks noChangeArrowheads="1"/>
          </p:cNvSpPr>
          <p:nvPr/>
        </p:nvSpPr>
        <p:spPr bwMode="auto">
          <a:xfrm>
            <a:off x="323850" y="1628775"/>
            <a:ext cx="8351838" cy="4265613"/>
          </a:xfrm>
          <a:prstGeom prst="rect">
            <a:avLst/>
          </a:prstGeom>
          <a:noFill/>
          <a:ln w="9525">
            <a:noFill/>
            <a:miter lim="800000"/>
          </a:ln>
        </p:spPr>
        <p:txBody>
          <a:bodyPr>
            <a:spAutoFit/>
          </a:bodyPr>
          <a:lstStyle/>
          <a:p>
            <a:pPr marL="457200" indent="-457200">
              <a:lnSpc>
                <a:spcPct val="120000"/>
              </a:lnSpc>
              <a:spcBef>
                <a:spcPct val="10000"/>
              </a:spcBef>
              <a:buFont typeface="Wingdings" panose="05000000000000000000" pitchFamily="2" charset="2"/>
              <a:buNone/>
              <a:defRPr/>
            </a:pPr>
            <a:r>
              <a:rPr lang="zh-CN" altLang="en-US" sz="3200" b="1" u="sng" dirty="0">
                <a:latin typeface="Times New Roman" panose="02020603050405020304" pitchFamily="18" charset="0"/>
                <a:ea typeface="宋体" panose="02010600030101010101" pitchFamily="2" charset="-122"/>
                <a:sym typeface="Wingdings" panose="05000000000000000000" pitchFamily="2" charset="2"/>
              </a:rPr>
              <a:t>类似地</a:t>
            </a:r>
            <a:r>
              <a:rPr lang="zh-CN" altLang="en-US" sz="3200" b="1" dirty="0">
                <a:latin typeface="Times New Roman" panose="02020603050405020304" pitchFamily="18" charset="0"/>
                <a:ea typeface="宋体" panose="02010600030101010101" pitchFamily="2" charset="-122"/>
                <a:sym typeface="Wingdings" panose="05000000000000000000" pitchFamily="2" charset="2"/>
              </a:rPr>
              <a:t>，</a:t>
            </a:r>
            <a:endParaRPr lang="zh-CN" altLang="en-US" sz="3200" b="1" dirty="0">
              <a:latin typeface="Times New Roman" panose="02020603050405020304" pitchFamily="18" charset="0"/>
              <a:ea typeface="宋体" panose="02010600030101010101" pitchFamily="2" charset="-122"/>
              <a:sym typeface="Wingdings" panose="05000000000000000000" pitchFamily="2" charset="2"/>
            </a:endParaRPr>
          </a:p>
          <a:p>
            <a:pPr marL="457200" indent="-457200">
              <a:lnSpc>
                <a:spcPct val="120000"/>
              </a:lnSpc>
              <a:spcBef>
                <a:spcPct val="10000"/>
              </a:spcBef>
              <a:buFont typeface="Wingdings" panose="05000000000000000000" pitchFamily="2" charset="2"/>
              <a:buNone/>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     (1)   “</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为人民工作” </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457200" indent="-457200">
              <a:lnSpc>
                <a:spcPct val="120000"/>
              </a:lnSpc>
              <a:spcBef>
                <a:spcPct val="10000"/>
              </a:spcBef>
              <a:buFont typeface="Wingdings" panose="05000000000000000000" pitchFamily="2" charset="2"/>
              <a:buNone/>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人，民，工</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，歧义字段的链长为 </a:t>
            </a:r>
            <a:r>
              <a:rPr lang="en-US" altLang="zh-CN" sz="2800" dirty="0">
                <a:latin typeface="Times New Roman" panose="02020603050405020304" pitchFamily="18" charset="0"/>
                <a:ea typeface="+mn-ea"/>
                <a:cs typeface="Times New Roman" panose="02020603050405020304" pitchFamily="18" charset="0"/>
                <a:sym typeface="Wingdings" panose="05000000000000000000" pitchFamily="2" charset="2"/>
              </a:rPr>
              <a:t>3</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457200" indent="-457200">
              <a:lnSpc>
                <a:spcPct val="120000"/>
              </a:lnSpc>
              <a:spcBef>
                <a:spcPts val="1200"/>
              </a:spcBef>
              <a:buFont typeface="Wingdings" panose="05000000000000000000" pitchFamily="2" charset="2"/>
              <a:buNone/>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     (2)   “</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中国产品质量”</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457200" indent="-457200">
              <a:lnSpc>
                <a:spcPct val="120000"/>
              </a:lnSpc>
              <a:spcBef>
                <a:spcPct val="10000"/>
              </a:spcBef>
              <a:buFont typeface="Wingdings" panose="05000000000000000000" pitchFamily="2" charset="2"/>
              <a:buNone/>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国，产，品，质</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，歧义字段的链长为 </a:t>
            </a:r>
            <a:r>
              <a:rPr lang="en-US" altLang="zh-CN" sz="2800" dirty="0">
                <a:latin typeface="Times New Roman" panose="02020603050405020304" pitchFamily="18" charset="0"/>
                <a:ea typeface="+mn-ea"/>
                <a:cs typeface="Times New Roman" panose="02020603050405020304" pitchFamily="18" charset="0"/>
                <a:sym typeface="Wingdings" panose="05000000000000000000" pitchFamily="2" charset="2"/>
              </a:rPr>
              <a:t>4</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457200" indent="-457200">
              <a:lnSpc>
                <a:spcPct val="120000"/>
              </a:lnSpc>
              <a:spcBef>
                <a:spcPts val="1200"/>
              </a:spcBef>
              <a:buFont typeface="Wingdings" panose="05000000000000000000" pitchFamily="2" charset="2"/>
              <a:buNone/>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     (3)   “</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部分居民生活水平”</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457200" indent="-457200">
              <a:lnSpc>
                <a:spcPct val="120000"/>
              </a:lnSpc>
              <a:spcBef>
                <a:spcPct val="10000"/>
              </a:spcBef>
              <a:buFont typeface="Wingdings" panose="05000000000000000000" pitchFamily="2" charset="2"/>
              <a:buNone/>
              <a:defRPr/>
            </a:pP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分，居，民，生，活，水</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，链长为 </a:t>
            </a:r>
            <a:r>
              <a:rPr lang="en-US" altLang="zh-CN" sz="2800" dirty="0">
                <a:latin typeface="Times New Roman" panose="02020603050405020304" pitchFamily="18" charset="0"/>
                <a:ea typeface="+mn-ea"/>
                <a:cs typeface="Times New Roman" panose="02020603050405020304" pitchFamily="18" charset="0"/>
                <a:sym typeface="Wingdings" panose="05000000000000000000" pitchFamily="2" charset="2"/>
              </a:rPr>
              <a:t>6</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 </a:t>
            </a:r>
            <a:endPar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3"/>
          <p:cNvSpPr txBox="1">
            <a:spLocks noChangeArrowheads="1"/>
          </p:cNvSpPr>
          <p:nvPr/>
        </p:nvSpPr>
        <p:spPr bwMode="auto">
          <a:xfrm>
            <a:off x="250825" y="1643063"/>
            <a:ext cx="864235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914400" indent="-4572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3200" b="1">
                <a:latin typeface="Times New Roman" panose="02020603050405020304" pitchFamily="18" charset="0"/>
                <a:sym typeface="Wingdings" panose="05000000000000000000" pitchFamily="2" charset="2"/>
              </a:rPr>
              <a:t>2、门把手弄坏了。 	</a:t>
            </a:r>
            <a:r>
              <a:rPr lang="en-US" altLang="zh-CN" sz="3200" b="1">
                <a:latin typeface="Times New Roman" panose="02020603050405020304" pitchFamily="18" charset="0"/>
                <a:sym typeface="Wingdings" panose="05000000000000000000" pitchFamily="2" charset="2"/>
              </a:rPr>
              <a:t>(</a:t>
            </a:r>
            <a:r>
              <a:rPr lang="zh-CN" altLang="en-US" sz="3200" b="1" u="sng">
                <a:solidFill>
                  <a:srgbClr val="0000FF"/>
                </a:solidFill>
                <a:latin typeface="黑体" panose="02010609060101010101" pitchFamily="2" charset="-122"/>
                <a:ea typeface="黑体" panose="02010609060101010101" pitchFamily="2" charset="-122"/>
                <a:sym typeface="Wingdings" panose="05000000000000000000" pitchFamily="2" charset="2"/>
              </a:rPr>
              <a:t>组合型歧义</a:t>
            </a:r>
            <a:r>
              <a:rPr lang="en-US" altLang="zh-CN" sz="3200" b="1">
                <a:latin typeface="Times New Roman" panose="02020603050405020304" pitchFamily="18" charset="0"/>
                <a:sym typeface="Wingdings" panose="05000000000000000000" pitchFamily="2" charset="2"/>
              </a:rPr>
              <a:t>)</a:t>
            </a:r>
            <a:endParaRPr lang="en-US" altLang="zh-CN" sz="3200" b="1">
              <a:latin typeface="Times New Roman" panose="02020603050405020304" pitchFamily="18" charset="0"/>
              <a:sym typeface="Wingdings" panose="05000000000000000000" pitchFamily="2" charset="2"/>
            </a:endParaRPr>
          </a:p>
          <a:p>
            <a:pPr lvl="1" eaLnBrk="1" hangingPunct="1">
              <a:lnSpc>
                <a:spcPct val="110000"/>
              </a:lnSpc>
              <a:spcBef>
                <a:spcPct val="20000"/>
              </a:spcBef>
              <a:buFont typeface="Wingdings" panose="05000000000000000000" pitchFamily="2" charset="2"/>
              <a:buNone/>
            </a:pPr>
            <a:r>
              <a:rPr lang="zh-CN" altLang="en-US" sz="3200" b="1">
                <a:latin typeface="Times New Roman" panose="02020603050405020304" pitchFamily="18" charset="0"/>
                <a:sym typeface="Wingdings" panose="05000000000000000000" pitchFamily="2" charset="2"/>
              </a:rPr>
              <a:t>   门/ 把/ 手/ 弄/ 坏/ 了/  。	</a:t>
            </a:r>
            <a:endParaRPr lang="zh-CN" altLang="en-US" sz="3200" b="1">
              <a:latin typeface="Times New Roman" panose="02020603050405020304" pitchFamily="18" charset="0"/>
              <a:sym typeface="Wingdings" panose="05000000000000000000" pitchFamily="2" charset="2"/>
            </a:endParaRPr>
          </a:p>
          <a:p>
            <a:pPr lvl="1" eaLnBrk="1" hangingPunct="1">
              <a:lnSpc>
                <a:spcPct val="110000"/>
              </a:lnSpc>
              <a:spcBef>
                <a:spcPct val="20000"/>
              </a:spcBef>
              <a:buFont typeface="Wingdings" panose="05000000000000000000" pitchFamily="2" charset="2"/>
              <a:buNone/>
            </a:pPr>
            <a:r>
              <a:rPr lang="zh-CN" altLang="en-US" sz="3200" b="1">
                <a:latin typeface="Times New Roman" panose="02020603050405020304" pitchFamily="18" charset="0"/>
                <a:sym typeface="Wingdings" panose="05000000000000000000" pitchFamily="2" charset="2"/>
              </a:rPr>
              <a:t>   门/ 把手/ 弄/ 坏/ 了/  。</a:t>
            </a:r>
            <a:endParaRPr lang="zh-CN" altLang="en-US" sz="3200" b="1">
              <a:latin typeface="Times New Roman" panose="02020603050405020304" pitchFamily="18" charset="0"/>
              <a:sym typeface="Wingdings" panose="05000000000000000000" pitchFamily="2" charset="2"/>
            </a:endParaRPr>
          </a:p>
          <a:p>
            <a:pPr eaLnBrk="1" hangingPunct="1">
              <a:lnSpc>
                <a:spcPct val="120000"/>
              </a:lnSpc>
              <a:spcBef>
                <a:spcPct val="50000"/>
              </a:spcBef>
              <a:buFont typeface="Wingdings" panose="05000000000000000000" pitchFamily="2" charset="2"/>
              <a:buNone/>
            </a:pPr>
            <a:r>
              <a:rPr lang="zh-CN" altLang="en-US" sz="3200" b="1">
                <a:latin typeface="宋体" panose="02010600030101010101" pitchFamily="2" charset="-122"/>
                <a:sym typeface="Wingdings" panose="05000000000000000000" pitchFamily="2" charset="2"/>
              </a:rPr>
              <a:t>   例如，“将来”、“现在”、“才能”、“学生会”等，都是组合型歧义字段。 </a:t>
            </a:r>
            <a:endParaRPr lang="zh-CN" altLang="en-US" sz="3200" b="1">
              <a:latin typeface="宋体" panose="02010600030101010101" pitchFamily="2" charset="-122"/>
              <a:sym typeface="Wingdings" panose="05000000000000000000" pitchFamily="2"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1" name="Text Box 3"/>
          <p:cNvSpPr txBox="1">
            <a:spLocks noChangeArrowheads="1"/>
          </p:cNvSpPr>
          <p:nvPr/>
        </p:nvSpPr>
        <p:spPr bwMode="auto">
          <a:xfrm>
            <a:off x="323850" y="1557338"/>
            <a:ext cx="8496300" cy="3638550"/>
          </a:xfrm>
          <a:prstGeom prst="rect">
            <a:avLst/>
          </a:prstGeom>
          <a:noFill/>
          <a:ln w="9525">
            <a:noFill/>
            <a:miter lim="800000"/>
          </a:ln>
          <a:effectLst/>
        </p:spPr>
        <p:txBody>
          <a:bodyPr>
            <a:spAutoFit/>
          </a:bodyPr>
          <a:lstStyle/>
          <a:p>
            <a:pPr>
              <a:lnSpc>
                <a:spcPct val="120000"/>
              </a:lnSpc>
              <a:spcBef>
                <a:spcPct val="30000"/>
              </a:spcBef>
              <a:buFont typeface="Wingdings" panose="05000000000000000000" pitchFamily="2" charset="2"/>
              <a:buNone/>
              <a:defRPr/>
            </a:pPr>
            <a:r>
              <a:rPr lang="zh-CN" altLang="en-US" sz="3200" dirty="0">
                <a:latin typeface="Times New Roman" panose="02020603050405020304" pitchFamily="18" charset="0"/>
                <a:ea typeface="楷体_GB2312" pitchFamily="49" charset="-122"/>
                <a:sym typeface="Wingdings" panose="05000000000000000000" pitchFamily="2" charset="2"/>
              </a:rPr>
              <a:t>        </a:t>
            </a:r>
            <a:r>
              <a:rPr lang="zh-CN" altLang="en-US" sz="3200" b="1" dirty="0">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梁南元</a:t>
            </a:r>
            <a:r>
              <a:rPr lang="zh-CN" altLang="en-US" sz="3200" b="1" dirty="0">
                <a:latin typeface="Times New Roman" panose="02020603050405020304" pitchFamily="18" charset="0"/>
                <a:ea typeface="楷体_GB2312" pitchFamily="49" charset="-122"/>
                <a:sym typeface="Wingdings" panose="05000000000000000000" pitchFamily="2" charset="2"/>
              </a:rPr>
              <a:t>（</a:t>
            </a:r>
            <a:r>
              <a:rPr lang="en-US" altLang="zh-CN" sz="3200" dirty="0">
                <a:latin typeface="Times New Roman" panose="02020603050405020304" pitchFamily="18" charset="0"/>
                <a:ea typeface="楷体_GB2312" pitchFamily="49" charset="-122"/>
                <a:sym typeface="Wingdings" panose="05000000000000000000" pitchFamily="2" charset="2"/>
              </a:rPr>
              <a:t>1987</a:t>
            </a:r>
            <a:r>
              <a:rPr lang="zh-CN" altLang="en-US" sz="3200" b="1" dirty="0">
                <a:latin typeface="Times New Roman" panose="02020603050405020304" pitchFamily="18" charset="0"/>
                <a:ea typeface="楷体_GB2312" pitchFamily="49" charset="-122"/>
                <a:sym typeface="Wingdings" panose="05000000000000000000" pitchFamily="2" charset="2"/>
              </a:rPr>
              <a:t>）曾经对一个含有</a:t>
            </a:r>
            <a:r>
              <a:rPr lang="en-US" altLang="zh-CN" sz="3200" dirty="0">
                <a:latin typeface="Times New Roman" panose="02020603050405020304" pitchFamily="18" charset="0"/>
                <a:ea typeface="楷体_GB2312" pitchFamily="49" charset="-122"/>
                <a:sym typeface="Wingdings" panose="05000000000000000000" pitchFamily="2" charset="2"/>
              </a:rPr>
              <a:t>48,092</a:t>
            </a:r>
            <a:r>
              <a:rPr lang="zh-CN" altLang="en-US" sz="3200" b="1" dirty="0">
                <a:latin typeface="Times New Roman" panose="02020603050405020304" pitchFamily="18" charset="0"/>
                <a:ea typeface="楷体_GB2312" pitchFamily="49" charset="-122"/>
                <a:sym typeface="Wingdings" panose="05000000000000000000" pitchFamily="2" charset="2"/>
              </a:rPr>
              <a:t>字的自然科学、社会科学样本进行了统计，结果交集型切分歧义有</a:t>
            </a:r>
            <a:r>
              <a:rPr lang="en-US" altLang="zh-CN" sz="3200" dirty="0">
                <a:latin typeface="Times New Roman" panose="02020603050405020304" pitchFamily="18" charset="0"/>
                <a:ea typeface="楷体_GB2312" pitchFamily="49" charset="-122"/>
                <a:sym typeface="Wingdings" panose="05000000000000000000" pitchFamily="2" charset="2"/>
              </a:rPr>
              <a:t>518</a:t>
            </a:r>
            <a:r>
              <a:rPr lang="zh-CN" altLang="en-US" sz="3200" b="1" dirty="0">
                <a:latin typeface="Times New Roman" panose="02020603050405020304" pitchFamily="18" charset="0"/>
                <a:ea typeface="楷体_GB2312" pitchFamily="49" charset="-122"/>
                <a:sym typeface="Wingdings" panose="05000000000000000000" pitchFamily="2" charset="2"/>
              </a:rPr>
              <a:t>个，多义组合型切分歧义有</a:t>
            </a:r>
            <a:r>
              <a:rPr lang="en-US" altLang="zh-CN" sz="3200" dirty="0">
                <a:latin typeface="Times New Roman" panose="02020603050405020304" pitchFamily="18" charset="0"/>
                <a:ea typeface="楷体_GB2312" pitchFamily="49" charset="-122"/>
                <a:sym typeface="Wingdings" panose="05000000000000000000" pitchFamily="2" charset="2"/>
              </a:rPr>
              <a:t>42</a:t>
            </a:r>
            <a:r>
              <a:rPr lang="zh-CN" altLang="en-US" sz="3200" b="1" dirty="0">
                <a:latin typeface="Times New Roman" panose="02020603050405020304" pitchFamily="18" charset="0"/>
                <a:ea typeface="楷体_GB2312" pitchFamily="49" charset="-122"/>
                <a:sym typeface="Wingdings" panose="05000000000000000000" pitchFamily="2" charset="2"/>
              </a:rPr>
              <a:t>个。据此推断，中文文本中切分歧义的出现频度约为</a:t>
            </a:r>
            <a:r>
              <a:rPr lang="en-US" altLang="zh-CN" sz="3200" dirty="0">
                <a:latin typeface="Times New Roman" panose="02020603050405020304" pitchFamily="18" charset="0"/>
                <a:ea typeface="楷体_GB2312" pitchFamily="49" charset="-122"/>
                <a:sym typeface="Wingdings" panose="05000000000000000000" pitchFamily="2" charset="2"/>
              </a:rPr>
              <a:t>1.2</a:t>
            </a:r>
            <a:r>
              <a:rPr lang="zh-CN" altLang="en-US" sz="3200" b="1" dirty="0">
                <a:latin typeface="Times New Roman" panose="02020603050405020304" pitchFamily="18" charset="0"/>
                <a:ea typeface="楷体_GB2312" pitchFamily="49" charset="-122"/>
                <a:sym typeface="Wingdings" panose="05000000000000000000" pitchFamily="2" charset="2"/>
              </a:rPr>
              <a:t>次</a:t>
            </a:r>
            <a:r>
              <a:rPr lang="en-US" altLang="zh-CN" sz="3200" b="1" dirty="0">
                <a:latin typeface="Times New Roman" panose="02020603050405020304" pitchFamily="18" charset="0"/>
                <a:ea typeface="楷体_GB2312" pitchFamily="49" charset="-122"/>
                <a:sym typeface="Wingdings" panose="05000000000000000000" pitchFamily="2" charset="2"/>
              </a:rPr>
              <a:t>/</a:t>
            </a:r>
            <a:r>
              <a:rPr lang="en-US" altLang="zh-CN" sz="3200" dirty="0">
                <a:latin typeface="Times New Roman" panose="02020603050405020304" pitchFamily="18" charset="0"/>
                <a:ea typeface="楷体_GB2312" pitchFamily="49" charset="-122"/>
                <a:sym typeface="Wingdings" panose="05000000000000000000" pitchFamily="2" charset="2"/>
              </a:rPr>
              <a:t>100</a:t>
            </a:r>
            <a:r>
              <a:rPr lang="zh-CN" altLang="en-US" sz="3200" b="1" dirty="0">
                <a:latin typeface="Times New Roman" panose="02020603050405020304" pitchFamily="18" charset="0"/>
                <a:ea typeface="楷体_GB2312" pitchFamily="49" charset="-122"/>
                <a:sym typeface="Wingdings" panose="05000000000000000000" pitchFamily="2" charset="2"/>
              </a:rPr>
              <a:t>字，交集型切分歧义与多义组合型切分歧义的出现比例约为</a:t>
            </a:r>
            <a:r>
              <a:rPr lang="en-US" altLang="zh-CN" sz="3200" dirty="0">
                <a:latin typeface="Times New Roman" panose="02020603050405020304" pitchFamily="18" charset="0"/>
                <a:ea typeface="楷体_GB2312" pitchFamily="49" charset="-122"/>
                <a:sym typeface="Wingdings" panose="05000000000000000000" pitchFamily="2" charset="2"/>
              </a:rPr>
              <a:t>12:1</a:t>
            </a:r>
            <a:r>
              <a:rPr lang="zh-CN" altLang="en-US" sz="3200" b="1" dirty="0">
                <a:latin typeface="Times New Roman" panose="02020603050405020304" pitchFamily="18" charset="0"/>
                <a:ea typeface="楷体_GB2312" pitchFamily="49" charset="-122"/>
                <a:sym typeface="Wingdings" panose="05000000000000000000" pitchFamily="2" charset="2"/>
              </a:rPr>
              <a:t>。 </a:t>
            </a:r>
            <a:endParaRPr lang="zh-CN" altLang="en-US" sz="3200" b="1" dirty="0">
              <a:latin typeface="Times New Roman" panose="02020603050405020304" pitchFamily="18" charset="0"/>
              <a:ea typeface="楷体_GB2312" pitchFamily="49" charset="-122"/>
              <a:sym typeface="Wingdings" panose="05000000000000000000" pitchFamily="2"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3"/>
          <p:cNvSpPr txBox="1">
            <a:spLocks noChangeArrowheads="1"/>
          </p:cNvSpPr>
          <p:nvPr/>
        </p:nvSpPr>
        <p:spPr bwMode="auto">
          <a:xfrm>
            <a:off x="179512" y="1552372"/>
            <a:ext cx="8784975" cy="4416594"/>
          </a:xfrm>
          <a:prstGeom prst="rect">
            <a:avLst/>
          </a:prstGeom>
          <a:solidFill>
            <a:schemeClr val="bg1"/>
          </a:solidFill>
          <a:ln w="9525">
            <a:noFill/>
            <a:miter lim="800000"/>
          </a:ln>
        </p:spPr>
        <p:txBody>
          <a:bodyPr wrap="square">
            <a:spAutoFit/>
          </a:bodyPr>
          <a:lstStyle/>
          <a:p>
            <a:pPr marL="363855" indent="-363855">
              <a:spcBef>
                <a:spcPct val="50000"/>
              </a:spcBef>
              <a:buFont typeface="Wingdings" panose="05000000000000000000" pitchFamily="2" charset="2"/>
              <a:buChar char="Ø"/>
              <a:defRPr/>
            </a:pPr>
            <a:r>
              <a:rPr lang="zh-CN" altLang="en-US" sz="2800" b="1" dirty="0">
                <a:latin typeface="Times New Roman" panose="02020603050405020304" pitchFamily="18" charset="0"/>
                <a:ea typeface="黑体" panose="02010609060101010101" pitchFamily="2" charset="-122"/>
                <a:sym typeface="Wingdings" panose="05000000000000000000" pitchFamily="2" charset="2"/>
              </a:rPr>
              <a:t>未登录词的识别</a:t>
            </a:r>
            <a:endParaRPr lang="zh-CN" altLang="en-US" sz="2800" b="1" dirty="0">
              <a:latin typeface="Times New Roman" panose="02020603050405020304" pitchFamily="18" charset="0"/>
              <a:ea typeface="黑体" panose="02010609060101010101" pitchFamily="2" charset="-122"/>
              <a:sym typeface="Wingdings" panose="05000000000000000000" pitchFamily="2" charset="2"/>
            </a:endParaRPr>
          </a:p>
          <a:p>
            <a:pPr marL="457200" indent="-457200">
              <a:lnSpc>
                <a:spcPct val="120000"/>
              </a:lnSpc>
              <a:spcBef>
                <a:spcPct val="30000"/>
              </a:spcBef>
              <a:buFont typeface="Wingdings" panose="05000000000000000000" pitchFamily="2" charset="2"/>
              <a:buNone/>
              <a:defRPr/>
            </a:pPr>
            <a:r>
              <a:rPr lang="zh-CN" altLang="en-US" sz="2800" b="1" dirty="0">
                <a:latin typeface="Times New Roman" panose="02020603050405020304" pitchFamily="18" charset="0"/>
                <a:ea typeface="宋体" panose="02010600030101010101" pitchFamily="2" charset="-122"/>
                <a:sym typeface="Wingdings" panose="05000000000000000000" pitchFamily="2" charset="2"/>
              </a:rPr>
              <a:t>    1、人名、地名、组织机构名等，例如：</a:t>
            </a:r>
            <a:r>
              <a:rPr lang="zh-CN" altLang="en-US" sz="2800" dirty="0">
                <a:latin typeface="Times New Roman" panose="02020603050405020304" pitchFamily="18" charset="0"/>
                <a:ea typeface="宋体" panose="02010600030101010101" pitchFamily="2" charset="-122"/>
                <a:sym typeface="Wingdings" panose="05000000000000000000" pitchFamily="2" charset="2"/>
              </a:rPr>
              <a:t>  </a:t>
            </a:r>
            <a:endParaRPr lang="en-US" altLang="zh-CN" sz="2800" dirty="0">
              <a:latin typeface="Times New Roman" panose="02020603050405020304" pitchFamily="18" charset="0"/>
              <a:ea typeface="宋体" panose="02010600030101010101" pitchFamily="2" charset="-122"/>
              <a:sym typeface="Wingdings" panose="05000000000000000000" pitchFamily="2" charset="2"/>
            </a:endParaRPr>
          </a:p>
          <a:p>
            <a:pPr marL="900430">
              <a:lnSpc>
                <a:spcPct val="120000"/>
              </a:lnSpc>
              <a:spcBef>
                <a:spcPts val="600"/>
              </a:spcBef>
              <a:buFont typeface="Wingdings" panose="05000000000000000000" pitchFamily="2" charset="2"/>
              <a:buNone/>
              <a:defRPr/>
            </a:pPr>
            <a:r>
              <a:rPr lang="en-US" altLang="zh-CN" sz="2800"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盛中国，张建国</a:t>
            </a:r>
            <a:r>
              <a:rPr lang="zh-CN" altLang="en-US" sz="2800" b="1" dirty="0" smtClean="0">
                <a:latin typeface="楷体_GB2312" pitchFamily="49" charset="-122"/>
                <a:ea typeface="楷体_GB2312" pitchFamily="49" charset="-122"/>
                <a:sym typeface="Wingdings" panose="05000000000000000000" pitchFamily="2" charset="2"/>
              </a:rPr>
              <a:t>，李爱国，蔡国庆，令计划</a:t>
            </a:r>
            <a:r>
              <a:rPr lang="zh-CN" altLang="en-US" sz="2800" b="1" dirty="0">
                <a:latin typeface="楷体_GB2312" pitchFamily="49" charset="-122"/>
                <a:ea typeface="楷体_GB2312" pitchFamily="49" charset="-122"/>
                <a:sym typeface="Wingdings" panose="05000000000000000000" pitchFamily="2" charset="2"/>
              </a:rPr>
              <a:t>；</a:t>
            </a:r>
            <a:endParaRPr lang="en-US" altLang="zh-CN" sz="2800" b="1" dirty="0" smtClean="0">
              <a:latin typeface="楷体_GB2312" pitchFamily="49" charset="-122"/>
              <a:ea typeface="楷体_GB2312" pitchFamily="49" charset="-122"/>
              <a:sym typeface="Wingdings" panose="05000000000000000000" pitchFamily="2" charset="2"/>
            </a:endParaRPr>
          </a:p>
          <a:p>
            <a:pPr marL="900430">
              <a:lnSpc>
                <a:spcPct val="120000"/>
              </a:lnSpc>
              <a:spcBef>
                <a:spcPts val="0"/>
              </a:spcBef>
              <a:buFont typeface="Wingdings" panose="05000000000000000000" pitchFamily="2" charset="2"/>
              <a:buNone/>
              <a:defRPr/>
            </a:pPr>
            <a:r>
              <a:rPr lang="zh-CN" altLang="en-US" sz="2800" b="1" dirty="0" smtClean="0">
                <a:latin typeface="楷体_GB2312" pitchFamily="49" charset="-122"/>
                <a:ea typeface="楷体_GB2312" pitchFamily="49" charset="-122"/>
                <a:sym typeface="Wingdings" panose="05000000000000000000" pitchFamily="2" charset="2"/>
              </a:rPr>
              <a:t>高升</a:t>
            </a:r>
            <a:r>
              <a:rPr lang="zh-CN" altLang="en-US" sz="2800" b="1" dirty="0">
                <a:latin typeface="楷体_GB2312" pitchFamily="49" charset="-122"/>
                <a:ea typeface="楷体_GB2312" pitchFamily="49" charset="-122"/>
                <a:sym typeface="Wingdings" panose="05000000000000000000" pitchFamily="2" charset="2"/>
              </a:rPr>
              <a:t>，高山，夏天，温馨，</a:t>
            </a:r>
            <a:r>
              <a:rPr lang="zh-CN" altLang="en-US" sz="2800" b="1" dirty="0" smtClean="0">
                <a:latin typeface="楷体_GB2312" pitchFamily="49" charset="-122"/>
                <a:ea typeface="楷体_GB2312" pitchFamily="49" charset="-122"/>
                <a:sym typeface="Wingdings" panose="05000000000000000000" pitchFamily="2" charset="2"/>
              </a:rPr>
              <a:t>武夷山，时光；</a:t>
            </a:r>
            <a:endParaRPr lang="en-US" altLang="zh-CN" sz="2800" b="1" dirty="0" smtClean="0">
              <a:latin typeface="楷体_GB2312" pitchFamily="49" charset="-122"/>
              <a:ea typeface="楷体_GB2312" pitchFamily="49" charset="-122"/>
              <a:sym typeface="Wingdings" panose="05000000000000000000" pitchFamily="2" charset="2"/>
            </a:endParaRPr>
          </a:p>
          <a:p>
            <a:pPr marL="900430">
              <a:lnSpc>
                <a:spcPct val="120000"/>
              </a:lnSpc>
              <a:spcBef>
                <a:spcPts val="0"/>
              </a:spcBef>
              <a:buFont typeface="Wingdings" panose="05000000000000000000" pitchFamily="2" charset="2"/>
              <a:buNone/>
              <a:defRPr/>
            </a:pPr>
            <a:r>
              <a:rPr lang="zh-CN" altLang="en-US" sz="2800" b="1" dirty="0" smtClean="0">
                <a:latin typeface="楷体_GB2312" pitchFamily="49" charset="-122"/>
                <a:ea typeface="楷体_GB2312" pitchFamily="49" charset="-122"/>
                <a:sym typeface="Wingdings" panose="05000000000000000000" pitchFamily="2" charset="2"/>
              </a:rPr>
              <a:t>彭太</a:t>
            </a:r>
            <a:r>
              <a:rPr lang="zh-CN" altLang="en-US" sz="2800" b="1" dirty="0">
                <a:latin typeface="楷体_GB2312" pitchFamily="49" charset="-122"/>
                <a:ea typeface="楷体_GB2312" pitchFamily="49" charset="-122"/>
                <a:sym typeface="Wingdings" panose="05000000000000000000" pitchFamily="2" charset="2"/>
              </a:rPr>
              <a:t>发生</a:t>
            </a:r>
            <a:r>
              <a:rPr lang="zh-CN" altLang="en-US" sz="2800" b="1" dirty="0" smtClean="0">
                <a:latin typeface="楷体_GB2312" pitchFamily="49" charset="-122"/>
                <a:ea typeface="楷体_GB2312" pitchFamily="49" charset="-122"/>
                <a:sym typeface="Wingdings" panose="05000000000000000000" pitchFamily="2" charset="2"/>
              </a:rPr>
              <a:t>，朱李月华；</a:t>
            </a:r>
            <a:r>
              <a:rPr lang="zh-CN" altLang="en-US" sz="2800" b="1" dirty="0">
                <a:latin typeface="+mn-ea"/>
                <a:ea typeface="+mn-ea"/>
              </a:rPr>
              <a:t>赛福</a:t>
            </a:r>
            <a:r>
              <a:rPr lang="zh-CN" altLang="en-US" sz="2800" b="1" dirty="0" smtClean="0">
                <a:latin typeface="+mn-ea"/>
                <a:ea typeface="+mn-ea"/>
              </a:rPr>
              <a:t>鼎</a:t>
            </a:r>
            <a:r>
              <a:rPr lang="zh-CN" altLang="en-US" sz="2800" b="1" dirty="0">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a:t>
            </a:r>
            <a:r>
              <a:rPr lang="zh-CN" altLang="en-US" sz="2800" b="1" dirty="0" smtClean="0">
                <a:latin typeface="+mn-ea"/>
                <a:ea typeface="+mn-ea"/>
              </a:rPr>
              <a:t>艾则孜，爱新觉罗</a:t>
            </a:r>
            <a:r>
              <a:rPr lang="zh-CN" altLang="en-US" sz="2800" b="1" dirty="0">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a:t>
            </a:r>
            <a:r>
              <a:rPr lang="zh-CN" altLang="en-US" sz="2800" b="1" dirty="0" smtClean="0">
                <a:latin typeface="+mn-ea"/>
                <a:ea typeface="+mn-ea"/>
              </a:rPr>
              <a:t>溥仪；</a:t>
            </a:r>
            <a:r>
              <a:rPr lang="zh-CN" altLang="en-US" sz="2800" b="1" dirty="0" smtClean="0">
                <a:latin typeface="楷体_GB2312" pitchFamily="49" charset="-122"/>
                <a:ea typeface="楷体_GB2312" pitchFamily="49" charset="-122"/>
                <a:sym typeface="Wingdings" panose="05000000000000000000" pitchFamily="2" charset="2"/>
              </a:rPr>
              <a:t>平川</a:t>
            </a:r>
            <a:r>
              <a:rPr lang="zh-CN" altLang="en-US" sz="2800" b="1" dirty="0">
                <a:latin typeface="楷体_GB2312" pitchFamily="49" charset="-122"/>
                <a:ea typeface="楷体_GB2312" pitchFamily="49" charset="-122"/>
                <a:sym typeface="Wingdings" panose="05000000000000000000" pitchFamily="2" charset="2"/>
              </a:rPr>
              <a:t>三太郎，</a:t>
            </a:r>
            <a:r>
              <a:rPr lang="zh-CN" altLang="en-US" sz="2800" b="1" dirty="0" smtClean="0">
                <a:latin typeface="楷体_GB2312" pitchFamily="49" charset="-122"/>
                <a:ea typeface="楷体_GB2312" pitchFamily="49" charset="-122"/>
                <a:sym typeface="Wingdings" panose="05000000000000000000" pitchFamily="2" charset="2"/>
              </a:rPr>
              <a:t>约翰</a:t>
            </a:r>
            <a:r>
              <a:rPr lang="zh-CN" altLang="en-US" sz="2800" b="1" dirty="0" smtClean="0">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a:t>
            </a:r>
            <a:r>
              <a:rPr lang="zh-CN" altLang="en-US" sz="2800" b="1" dirty="0" smtClean="0">
                <a:latin typeface="楷体_GB2312" pitchFamily="49" charset="-122"/>
                <a:ea typeface="楷体_GB2312" pitchFamily="49" charset="-122"/>
                <a:sym typeface="Wingdings" panose="05000000000000000000" pitchFamily="2" charset="2"/>
              </a:rPr>
              <a:t>斯特朗</a:t>
            </a:r>
            <a:endParaRPr lang="zh-CN" altLang="en-US" sz="2800" b="1" dirty="0" smtClean="0">
              <a:latin typeface="楷体_GB2312" pitchFamily="49" charset="-122"/>
              <a:ea typeface="楷体_GB2312" pitchFamily="49" charset="-122"/>
              <a:sym typeface="Wingdings" panose="05000000000000000000" pitchFamily="2" charset="2"/>
            </a:endParaRPr>
          </a:p>
          <a:p>
            <a:pPr marL="457200" indent="-457200">
              <a:lnSpc>
                <a:spcPct val="120000"/>
              </a:lnSpc>
              <a:spcBef>
                <a:spcPts val="600"/>
              </a:spcBef>
              <a:buFont typeface="Wingdings" panose="05000000000000000000" pitchFamily="2" charset="2"/>
              <a:buNone/>
              <a:defRPr/>
            </a:pPr>
            <a:r>
              <a:rPr lang="zh-CN" altLang="en-US" sz="2800" b="1" dirty="0" smtClean="0">
                <a:latin typeface="Times New Roman" panose="02020603050405020304" pitchFamily="18" charset="0"/>
                <a:ea typeface="宋体" panose="02010600030101010101" pitchFamily="2" charset="-122"/>
                <a:sym typeface="Wingdings" panose="05000000000000000000" pitchFamily="2" charset="2"/>
              </a:rPr>
              <a:t>    2、新出现的词汇、术语、个别俗语等，例如：</a:t>
            </a:r>
            <a:endParaRPr lang="zh-CN" altLang="en-US" sz="2800" b="1" dirty="0" smtClean="0">
              <a:latin typeface="Times New Roman" panose="02020603050405020304" pitchFamily="18" charset="0"/>
              <a:ea typeface="宋体" panose="02010600030101010101" pitchFamily="2" charset="-122"/>
              <a:sym typeface="Wingdings" panose="05000000000000000000" pitchFamily="2" charset="2"/>
            </a:endParaRPr>
          </a:p>
          <a:p>
            <a:pPr marL="987425" indent="-90805">
              <a:spcBef>
                <a:spcPts val="600"/>
              </a:spcBef>
              <a:buFont typeface="Wingdings" panose="05000000000000000000" pitchFamily="2" charset="2"/>
              <a:buNone/>
              <a:defRPr/>
            </a:pPr>
            <a:r>
              <a:rPr lang="zh-CN" altLang="en-US" sz="2800" b="1" dirty="0" smtClean="0">
                <a:latin typeface="楷体_GB2312" pitchFamily="49" charset="-122"/>
                <a:ea typeface="楷体_GB2312" pitchFamily="49" charset="-122"/>
                <a:sym typeface="Wingdings" panose="05000000000000000000" pitchFamily="2" charset="2"/>
              </a:rPr>
              <a:t>博</a:t>
            </a:r>
            <a:r>
              <a:rPr lang="zh-CN" altLang="en-US" sz="2800" b="1" dirty="0">
                <a:latin typeface="楷体_GB2312" pitchFamily="49" charset="-122"/>
                <a:ea typeface="楷体_GB2312" pitchFamily="49" charset="-122"/>
                <a:sym typeface="Wingdings" panose="05000000000000000000" pitchFamily="2" charset="2"/>
              </a:rPr>
              <a:t>客，非典，禽流感，恶搞</a:t>
            </a:r>
            <a:r>
              <a:rPr lang="zh-CN" altLang="en-US" sz="2800" b="1" dirty="0" smtClean="0">
                <a:latin typeface="楷体_GB2312" pitchFamily="49" charset="-122"/>
                <a:ea typeface="楷体_GB2312" pitchFamily="49" charset="-122"/>
                <a:sym typeface="Wingdings" panose="05000000000000000000" pitchFamily="2" charset="2"/>
              </a:rPr>
              <a:t>，微信，</a:t>
            </a:r>
            <a:r>
              <a:rPr lang="zh-CN" altLang="en-US" sz="2800" b="1" dirty="0">
                <a:latin typeface="楷体_GB2312" pitchFamily="49" charset="-122"/>
                <a:ea typeface="楷体_GB2312" pitchFamily="49" charset="-122"/>
                <a:sym typeface="Wingdings" panose="05000000000000000000" pitchFamily="2" charset="2"/>
              </a:rPr>
              <a:t>给</a:t>
            </a:r>
            <a:r>
              <a:rPr lang="zh-CN" altLang="en-US" sz="2800" b="1" dirty="0" smtClean="0">
                <a:latin typeface="楷体_GB2312" pitchFamily="49" charset="-122"/>
                <a:ea typeface="楷体_GB2312" pitchFamily="49" charset="-122"/>
                <a:sym typeface="Wingdings" panose="05000000000000000000" pitchFamily="2" charset="2"/>
              </a:rPr>
              <a:t>力，失联</a:t>
            </a:r>
            <a:endParaRPr lang="zh-CN" altLang="en-US" sz="2800" b="1" dirty="0">
              <a:latin typeface="楷体_GB2312" pitchFamily="49" charset="-122"/>
              <a:ea typeface="楷体_GB2312" pitchFamily="49" charset="-122"/>
              <a:sym typeface="Wingdings" panose="05000000000000000000" pitchFamily="2"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ext Box 3"/>
          <p:cNvSpPr txBox="1">
            <a:spLocks noChangeArrowheads="1"/>
          </p:cNvSpPr>
          <p:nvPr/>
        </p:nvSpPr>
        <p:spPr bwMode="auto">
          <a:xfrm>
            <a:off x="539750" y="1557338"/>
            <a:ext cx="8064500" cy="4254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3200" b="1" dirty="0">
                <a:latin typeface="Times New Roman" panose="02020603050405020304" pitchFamily="18" charset="0"/>
                <a:sym typeface="Wingdings" panose="05000000000000000000" pitchFamily="2" charset="2"/>
              </a:rPr>
              <a:t>例如：</a:t>
            </a:r>
            <a:endParaRPr lang="zh-CN" altLang="en-US" sz="3200" b="1" dirty="0">
              <a:latin typeface="Times New Roman" panose="02020603050405020304" pitchFamily="18" charset="0"/>
              <a:sym typeface="Wingdings" panose="05000000000000000000" pitchFamily="2" charset="2"/>
            </a:endParaRPr>
          </a:p>
          <a:p>
            <a:pPr eaLnBrk="1" hangingPunct="1">
              <a:lnSpc>
                <a:spcPct val="110000"/>
              </a:lnSpc>
              <a:spcBef>
                <a:spcPct val="50000"/>
              </a:spcBef>
            </a:pPr>
            <a:r>
              <a:rPr lang="en-US" altLang="zh-CN" sz="2800" b="1" dirty="0">
                <a:latin typeface="Times New Roman" panose="02020603050405020304" pitchFamily="18" charset="0"/>
                <a:ea typeface="楷体_GB2312" pitchFamily="49" charset="-122"/>
                <a:sym typeface="Wingdings" panose="05000000000000000000" pitchFamily="2" charset="2"/>
              </a:rPr>
              <a:t>(1) </a:t>
            </a:r>
            <a:r>
              <a:rPr lang="zh-CN" altLang="en-US" sz="2800" b="1" dirty="0">
                <a:latin typeface="Times New Roman" panose="02020603050405020304" pitchFamily="18" charset="0"/>
                <a:ea typeface="楷体_GB2312" pitchFamily="49" charset="-122"/>
                <a:sym typeface="Wingdings" panose="05000000000000000000" pitchFamily="2" charset="2"/>
              </a:rPr>
              <a:t>他还兼任何应钦在福州办的东路军军官学校的政治教官。</a:t>
            </a:r>
            <a:endParaRPr lang="zh-CN" altLang="en-US" sz="2800" b="1" dirty="0">
              <a:latin typeface="Times New Roman" panose="02020603050405020304" pitchFamily="18" charset="0"/>
              <a:ea typeface="楷体_GB2312" pitchFamily="49" charset="-122"/>
              <a:sym typeface="Wingdings" panose="05000000000000000000" pitchFamily="2" charset="2"/>
            </a:endParaRPr>
          </a:p>
          <a:p>
            <a:pPr eaLnBrk="1" hangingPunct="1">
              <a:lnSpc>
                <a:spcPct val="110000"/>
              </a:lnSpc>
              <a:spcBef>
                <a:spcPct val="20000"/>
              </a:spcBef>
            </a:pPr>
            <a:r>
              <a:rPr lang="en-US" altLang="zh-CN" sz="2800" b="1" dirty="0">
                <a:latin typeface="Times New Roman" panose="02020603050405020304" pitchFamily="18" charset="0"/>
                <a:ea typeface="楷体_GB2312" pitchFamily="49" charset="-122"/>
                <a:sym typeface="Wingdings" panose="05000000000000000000" pitchFamily="2" charset="2"/>
              </a:rPr>
              <a:t>(2) </a:t>
            </a:r>
            <a:r>
              <a:rPr lang="zh-CN" altLang="en-US" sz="2800" b="1" dirty="0">
                <a:latin typeface="Times New Roman" panose="02020603050405020304" pitchFamily="18" charset="0"/>
                <a:ea typeface="楷体_GB2312" pitchFamily="49" charset="-122"/>
                <a:sym typeface="Wingdings" panose="05000000000000000000" pitchFamily="2" charset="2"/>
              </a:rPr>
              <a:t>大不列颠及北爱尔兰联合王国外交和英联邦事务大臣、议会议员杰克</a:t>
            </a:r>
            <a:r>
              <a:rPr lang="en-US" altLang="zh-CN"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Times New Roman" panose="02020603050405020304" pitchFamily="18" charset="0"/>
                <a:ea typeface="楷体_GB2312" pitchFamily="49" charset="-122"/>
                <a:sym typeface="Wingdings" panose="05000000000000000000" pitchFamily="2" charset="2"/>
              </a:rPr>
              <a:t>斯特劳阁下在联合国安理会就伊拉克问题发言。</a:t>
            </a:r>
            <a:endParaRPr lang="zh-CN" altLang="en-US" sz="2800" b="1" dirty="0">
              <a:latin typeface="Times New Roman" panose="02020603050405020304" pitchFamily="18" charset="0"/>
              <a:ea typeface="楷体_GB2312" pitchFamily="49" charset="-122"/>
              <a:sym typeface="Wingdings" panose="05000000000000000000" pitchFamily="2" charset="2"/>
            </a:endParaRPr>
          </a:p>
          <a:p>
            <a:pPr eaLnBrk="1" hangingPunct="1">
              <a:lnSpc>
                <a:spcPct val="110000"/>
              </a:lnSpc>
              <a:spcBef>
                <a:spcPct val="20000"/>
              </a:spcBef>
            </a:pPr>
            <a:r>
              <a:rPr lang="en-US" altLang="zh-CN" sz="2800" b="1" dirty="0">
                <a:latin typeface="Times New Roman" panose="02020603050405020304" pitchFamily="18" charset="0"/>
                <a:ea typeface="楷体_GB2312" pitchFamily="49" charset="-122"/>
                <a:sym typeface="Wingdings" panose="05000000000000000000" pitchFamily="2" charset="2"/>
              </a:rPr>
              <a:t>(3) </a:t>
            </a:r>
            <a:r>
              <a:rPr lang="zh-CN" altLang="en-US" sz="2800" b="1" dirty="0">
                <a:latin typeface="Times New Roman" panose="02020603050405020304" pitchFamily="18" charset="0"/>
                <a:ea typeface="楷体_GB2312" pitchFamily="49" charset="-122"/>
                <a:sym typeface="Wingdings" panose="05000000000000000000" pitchFamily="2" charset="2"/>
              </a:rPr>
              <a:t>坐落于江苏省</a:t>
            </a:r>
            <a:r>
              <a:rPr lang="zh-CN" altLang="en-US" sz="2800" b="1" dirty="0">
                <a:ea typeface="楷体_GB2312" pitchFamily="49" charset="-122"/>
                <a:sym typeface="Wingdings" panose="05000000000000000000" pitchFamily="2" charset="2"/>
              </a:rPr>
              <a:t>南京市玄武湖公园内的夏璞墩是晋代著名的文学家、科学家夏璞的衣冠冢。</a:t>
            </a:r>
            <a:endParaRPr lang="zh-CN" altLang="en-US" sz="2800" b="1" dirty="0">
              <a:ea typeface="楷体_GB2312" pitchFamily="49" charset="-122"/>
              <a:sym typeface="Wingdings" panose="05000000000000000000" pitchFamily="2" charset="2"/>
            </a:endParaRPr>
          </a:p>
        </p:txBody>
      </p:sp>
      <p:grpSp>
        <p:nvGrpSpPr>
          <p:cNvPr id="2" name="Group 18"/>
          <p:cNvGrpSpPr/>
          <p:nvPr/>
        </p:nvGrpSpPr>
        <p:grpSpPr bwMode="auto">
          <a:xfrm>
            <a:off x="1143000" y="2714625"/>
            <a:ext cx="7127875" cy="3024188"/>
            <a:chOff x="703" y="1752"/>
            <a:chExt cx="4490" cy="1905"/>
          </a:xfrm>
        </p:grpSpPr>
        <p:sp>
          <p:nvSpPr>
            <p:cNvPr id="46085" name="Line 4"/>
            <p:cNvSpPr>
              <a:spLocks noChangeShapeType="1"/>
            </p:cNvSpPr>
            <p:nvPr/>
          </p:nvSpPr>
          <p:spPr bwMode="auto">
            <a:xfrm>
              <a:off x="1655" y="1752"/>
              <a:ext cx="726"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086" name="Line 5"/>
            <p:cNvSpPr>
              <a:spLocks noChangeShapeType="1"/>
            </p:cNvSpPr>
            <p:nvPr/>
          </p:nvSpPr>
          <p:spPr bwMode="auto">
            <a:xfrm>
              <a:off x="2517" y="1752"/>
              <a:ext cx="454"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087" name="Line 6"/>
            <p:cNvSpPr>
              <a:spLocks noChangeShapeType="1"/>
            </p:cNvSpPr>
            <p:nvPr/>
          </p:nvSpPr>
          <p:spPr bwMode="auto">
            <a:xfrm>
              <a:off x="3469" y="1752"/>
              <a:ext cx="1543"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088" name="Line 7"/>
            <p:cNvSpPr>
              <a:spLocks noChangeShapeType="1"/>
            </p:cNvSpPr>
            <p:nvPr/>
          </p:nvSpPr>
          <p:spPr bwMode="auto">
            <a:xfrm>
              <a:off x="748" y="2387"/>
              <a:ext cx="2903"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089" name="Line 8"/>
            <p:cNvSpPr>
              <a:spLocks noChangeShapeType="1"/>
            </p:cNvSpPr>
            <p:nvPr/>
          </p:nvSpPr>
          <p:spPr bwMode="auto">
            <a:xfrm>
              <a:off x="4377" y="2387"/>
              <a:ext cx="635"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090" name="Line 9"/>
            <p:cNvSpPr>
              <a:spLocks noChangeShapeType="1"/>
            </p:cNvSpPr>
            <p:nvPr/>
          </p:nvSpPr>
          <p:spPr bwMode="auto">
            <a:xfrm>
              <a:off x="2517" y="2704"/>
              <a:ext cx="1134"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091" name="Line 10"/>
            <p:cNvSpPr>
              <a:spLocks noChangeShapeType="1"/>
            </p:cNvSpPr>
            <p:nvPr/>
          </p:nvSpPr>
          <p:spPr bwMode="auto">
            <a:xfrm>
              <a:off x="4377" y="2704"/>
              <a:ext cx="816"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092" name="Line 11"/>
            <p:cNvSpPr>
              <a:spLocks noChangeShapeType="1"/>
            </p:cNvSpPr>
            <p:nvPr/>
          </p:nvSpPr>
          <p:spPr bwMode="auto">
            <a:xfrm>
              <a:off x="703" y="3022"/>
              <a:ext cx="408"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093" name="Line 12"/>
            <p:cNvSpPr>
              <a:spLocks noChangeShapeType="1"/>
            </p:cNvSpPr>
            <p:nvPr/>
          </p:nvSpPr>
          <p:spPr bwMode="auto">
            <a:xfrm>
              <a:off x="1429" y="3022"/>
              <a:ext cx="635"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094" name="Line 13"/>
            <p:cNvSpPr>
              <a:spLocks noChangeShapeType="1"/>
            </p:cNvSpPr>
            <p:nvPr/>
          </p:nvSpPr>
          <p:spPr bwMode="auto">
            <a:xfrm>
              <a:off x="1428" y="3340"/>
              <a:ext cx="2450"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095" name="Line 14"/>
            <p:cNvSpPr>
              <a:spLocks noChangeShapeType="1"/>
            </p:cNvSpPr>
            <p:nvPr/>
          </p:nvSpPr>
          <p:spPr bwMode="auto">
            <a:xfrm>
              <a:off x="4377" y="3340"/>
              <a:ext cx="408"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6096" name="Line 15"/>
            <p:cNvSpPr>
              <a:spLocks noChangeShapeType="1"/>
            </p:cNvSpPr>
            <p:nvPr/>
          </p:nvSpPr>
          <p:spPr bwMode="auto">
            <a:xfrm>
              <a:off x="3424" y="3657"/>
              <a:ext cx="408" cy="0"/>
            </a:xfrm>
            <a:prstGeom prst="line">
              <a:avLst/>
            </a:prstGeom>
            <a:noFill/>
            <a:ln w="38100">
              <a:solidFill>
                <a:srgbClr val="FF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sp>
        <p:nvSpPr>
          <p:cNvPr id="3" name="标题 2"/>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250825" y="1412875"/>
            <a:ext cx="3889375" cy="503238"/>
          </a:xfrm>
          <a:solidFill>
            <a:schemeClr val="bg1"/>
          </a:solidFill>
        </p:spPr>
        <p:txBody>
          <a:bodyPr/>
          <a:lstStyle/>
          <a:p>
            <a:pPr marL="355600" lvl="1" indent="-355600" eaLnBrk="1" hangingPunct="1">
              <a:spcBef>
                <a:spcPct val="0"/>
              </a:spcBef>
              <a:buClrTx/>
              <a:buSzPct val="80000"/>
              <a:buFont typeface="Wingdings" panose="05000000000000000000" pitchFamily="2" charset="2"/>
              <a:buChar char="Ø"/>
            </a:pPr>
            <a:r>
              <a:rPr lang="zh-CN" altLang="en-US" b="1" smtClean="0">
                <a:latin typeface="黑体" panose="02010609060101010101" pitchFamily="2" charset="-122"/>
                <a:ea typeface="黑体" panose="02010609060101010101" pitchFamily="2" charset="-122"/>
              </a:rPr>
              <a:t>统计结果</a:t>
            </a:r>
            <a:r>
              <a:rPr lang="en-US" altLang="zh-TW" sz="3200" b="1" smtClean="0"/>
              <a:t>:</a:t>
            </a:r>
            <a:endParaRPr lang="en-US" altLang="zh-TW" b="1" smtClean="0"/>
          </a:p>
        </p:txBody>
      </p:sp>
      <p:graphicFrame>
        <p:nvGraphicFramePr>
          <p:cNvPr id="5" name="表格 4"/>
          <p:cNvGraphicFramePr>
            <a:graphicFrameLocks noGrp="1"/>
          </p:cNvGraphicFramePr>
          <p:nvPr/>
        </p:nvGraphicFramePr>
        <p:xfrm>
          <a:off x="323850" y="1989138"/>
          <a:ext cx="8496300" cy="3305178"/>
        </p:xfrm>
        <a:graphic>
          <a:graphicData uri="http://schemas.openxmlformats.org/drawingml/2006/table">
            <a:tbl>
              <a:tblPr/>
              <a:tblGrid>
                <a:gridCol w="1016650"/>
                <a:gridCol w="580944"/>
                <a:gridCol w="1426512"/>
                <a:gridCol w="1008036"/>
                <a:gridCol w="936033"/>
                <a:gridCol w="720025"/>
                <a:gridCol w="792028"/>
                <a:gridCol w="2016072"/>
              </a:tblGrid>
              <a:tr h="359966">
                <a:tc gridSpan="3">
                  <a:txBody>
                    <a:bodyPr/>
                    <a:lstStyle/>
                    <a:p>
                      <a:pPr algn="ctr">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错误类型</a:t>
                      </a:r>
                      <a:endParaRPr lang="zh-CN" sz="2000" kern="100" dirty="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a:txBody>
                    <a:bodyPr/>
                    <a:lstStyle/>
                    <a:p>
                      <a:pPr algn="ctr">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错误数</a:t>
                      </a:r>
                      <a:endParaRPr lang="zh-CN" sz="2000" kern="100" dirty="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比例</a:t>
                      </a:r>
                      <a:r>
                        <a:rPr lang="en-US" sz="2000" b="1" kern="100" dirty="0">
                          <a:latin typeface="黑体" panose="02010609060101010101" pitchFamily="2" charset="-122"/>
                          <a:ea typeface="黑体" panose="02010609060101010101" pitchFamily="2" charset="-122"/>
                          <a:cs typeface="Times New Roman" panose="02020603050405020304"/>
                        </a:rPr>
                        <a:t>(%)</a:t>
                      </a:r>
                      <a:endParaRPr lang="zh-CN" sz="2000" kern="100" dirty="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a:txBody>
                    <a:bodyPr/>
                    <a:lstStyle/>
                    <a:p>
                      <a:pPr algn="ctr">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例子</a:t>
                      </a:r>
                      <a:endParaRPr lang="zh-CN" sz="2000" kern="100" dirty="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9966">
                <a:tc rowSpan="6">
                  <a:txBody>
                    <a:bodyPr/>
                    <a:lstStyle/>
                    <a:p>
                      <a:pPr algn="ctr">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集外词</a:t>
                      </a:r>
                      <a:endParaRPr lang="zh-CN" sz="2000" kern="100" dirty="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命</a:t>
                      </a:r>
                      <a:endParaRPr lang="zh-CN" sz="2000" kern="100" dirty="0">
                        <a:latin typeface="黑体" panose="02010609060101010101" pitchFamily="2" charset="-122"/>
                        <a:ea typeface="黑体" panose="02010609060101010101" pitchFamily="2" charset="-122"/>
                        <a:cs typeface="Times New Roman" panose="02020603050405020304"/>
                      </a:endParaRPr>
                    </a:p>
                    <a:p>
                      <a:pPr algn="ctr">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名</a:t>
                      </a:r>
                      <a:endParaRPr lang="zh-CN" sz="2000" kern="100" dirty="0">
                        <a:latin typeface="黑体" panose="02010609060101010101" pitchFamily="2" charset="-122"/>
                        <a:ea typeface="黑体" panose="02010609060101010101" pitchFamily="2" charset="-122"/>
                        <a:cs typeface="Times New Roman" panose="02020603050405020304"/>
                      </a:endParaRPr>
                    </a:p>
                    <a:p>
                      <a:pPr algn="ctr">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实</a:t>
                      </a:r>
                      <a:endParaRPr lang="zh-CN" sz="2000" kern="100" dirty="0">
                        <a:latin typeface="黑体" panose="02010609060101010101" pitchFamily="2" charset="-122"/>
                        <a:ea typeface="黑体" panose="02010609060101010101" pitchFamily="2" charset="-122"/>
                        <a:cs typeface="Times New Roman" panose="02020603050405020304"/>
                      </a:endParaRPr>
                    </a:p>
                    <a:p>
                      <a:pPr algn="ctr">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体</a:t>
                      </a:r>
                      <a:endParaRPr lang="zh-CN" sz="2000" kern="100" dirty="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0"/>
                        </a:spcAft>
                      </a:pPr>
                      <a:r>
                        <a:rPr lang="zh-CN" sz="2000" b="1" kern="100">
                          <a:latin typeface="黑体" panose="02010609060101010101" pitchFamily="2" charset="-122"/>
                          <a:ea typeface="黑体" panose="02010609060101010101" pitchFamily="2" charset="-122"/>
                          <a:cs typeface="Times New Roman" panose="02020603050405020304"/>
                        </a:rPr>
                        <a:t>人名</a:t>
                      </a:r>
                      <a:endParaRPr lang="zh-CN" sz="2000" kern="10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2000" b="1" kern="100" dirty="0">
                          <a:latin typeface="+mn-lt"/>
                          <a:ea typeface="宋体" panose="02010600030101010101" pitchFamily="2" charset="-122"/>
                          <a:cs typeface="Times New Roman" panose="02020603050405020304"/>
                        </a:rPr>
                        <a:t>31</a:t>
                      </a:r>
                      <a:endParaRPr lang="zh-CN" sz="2000" b="1" kern="100" dirty="0">
                        <a:latin typeface="+mn-lt"/>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0"/>
                        </a:spcAft>
                      </a:pPr>
                      <a:r>
                        <a:rPr lang="en-US" sz="2000" b="1" kern="100" dirty="0" smtClean="0">
                          <a:latin typeface="Arial" panose="020B0604020202020204" pitchFamily="34" charset="0"/>
                          <a:ea typeface="宋体" panose="02010600030101010101" pitchFamily="2" charset="-122"/>
                          <a:cs typeface="Arial" panose="020B0604020202020204" pitchFamily="34" charset="0"/>
                        </a:rPr>
                        <a:t>  25.83</a:t>
                      </a:r>
                      <a:endParaRPr lang="zh-CN" sz="2000" b="1" kern="100" dirty="0">
                        <a:latin typeface="Arial" panose="020B0604020202020204" pitchFamily="34" charset="0"/>
                        <a:ea typeface="宋体" panose="02010600030101010101" pitchFamily="2" charset="-122"/>
                        <a:cs typeface="Arial" panose="020B0604020202020204" pitchFamily="34" charset="0"/>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l">
                        <a:lnSpc>
                          <a:spcPts val="1800"/>
                        </a:lnSpc>
                        <a:spcAft>
                          <a:spcPts val="0"/>
                        </a:spcAft>
                      </a:pPr>
                      <a:r>
                        <a:rPr lang="en-US" sz="2000" b="1" kern="100" dirty="0" smtClean="0">
                          <a:latin typeface="Arial" panose="020B0604020202020204" pitchFamily="34" charset="0"/>
                          <a:ea typeface="宋体" panose="02010600030101010101" pitchFamily="2" charset="-122"/>
                          <a:cs typeface="Arial" panose="020B0604020202020204" pitchFamily="34" charset="0"/>
                        </a:rPr>
                        <a:t>55.0</a:t>
                      </a:r>
                      <a:endParaRPr lang="zh-CN" sz="2000" b="1" kern="100" dirty="0">
                        <a:latin typeface="Arial" panose="020B0604020202020204" pitchFamily="34" charset="0"/>
                        <a:ea typeface="宋体" panose="02010600030101010101" pitchFamily="2" charset="-122"/>
                        <a:cs typeface="Arial" panose="020B0604020202020204" pitchFamily="34" charset="0"/>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l">
                        <a:lnSpc>
                          <a:spcPts val="1800"/>
                        </a:lnSpc>
                        <a:spcAft>
                          <a:spcPts val="0"/>
                        </a:spcAft>
                      </a:pPr>
                      <a:r>
                        <a:rPr lang="en-US" sz="2000" b="1" kern="100" dirty="0">
                          <a:latin typeface="Arial" panose="020B0604020202020204" pitchFamily="34" charset="0"/>
                          <a:ea typeface="宋体" panose="02010600030101010101" pitchFamily="2" charset="-122"/>
                          <a:cs typeface="Arial" panose="020B0604020202020204" pitchFamily="34" charset="0"/>
                        </a:rPr>
                        <a:t>98.33</a:t>
                      </a:r>
                      <a:endParaRPr lang="zh-CN" sz="2000" b="1" kern="100" dirty="0">
                        <a:latin typeface="Arial" panose="020B0604020202020204" pitchFamily="34" charset="0"/>
                        <a:ea typeface="宋体" panose="02010600030101010101" pitchFamily="2" charset="-122"/>
                        <a:cs typeface="Arial" panose="020B0604020202020204" pitchFamily="34" charset="0"/>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0"/>
                        </a:spcAft>
                      </a:pPr>
                      <a:r>
                        <a:rPr lang="zh-CN" sz="2000" b="1" kern="100" dirty="0">
                          <a:latin typeface="Times New Roman" panose="02020603050405020304"/>
                          <a:ea typeface="宋体" panose="02010600030101010101" pitchFamily="2" charset="-122"/>
                          <a:cs typeface="Times New Roman" panose="02020603050405020304"/>
                        </a:rPr>
                        <a:t>约翰·斯坦贝克</a:t>
                      </a:r>
                      <a:endParaRPr lang="zh-CN" sz="2000" b="1" kern="100" dirty="0">
                        <a:latin typeface="Calibri" panose="020F0502020204030204"/>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9966">
                <a:tc vMerge="1">
                  <a:tcPr/>
                </a:tc>
                <a:tc vMerge="1">
                  <a:tcPr/>
                </a:tc>
                <a:tc>
                  <a:txBody>
                    <a:bodyPr/>
                    <a:lstStyle/>
                    <a:p>
                      <a:pPr algn="l">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地名</a:t>
                      </a:r>
                      <a:endParaRPr lang="zh-CN" sz="2000" kern="100" dirty="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2000" b="1" kern="100" dirty="0">
                          <a:latin typeface="+mn-lt"/>
                          <a:ea typeface="宋体" panose="02010600030101010101" pitchFamily="2" charset="-122"/>
                          <a:cs typeface="Times New Roman" panose="02020603050405020304"/>
                        </a:rPr>
                        <a:t>11</a:t>
                      </a:r>
                      <a:endParaRPr lang="zh-CN" sz="2000" b="1" kern="100" dirty="0">
                        <a:latin typeface="+mn-lt"/>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0"/>
                        </a:spcAft>
                      </a:pPr>
                      <a:r>
                        <a:rPr lang="en-US" sz="2000" b="1" kern="100" dirty="0" smtClean="0">
                          <a:latin typeface="Arial" panose="020B0604020202020204" pitchFamily="34" charset="0"/>
                          <a:ea typeface="宋体" panose="02010600030101010101" pitchFamily="2" charset="-122"/>
                          <a:cs typeface="Arial" panose="020B0604020202020204" pitchFamily="34" charset="0"/>
                        </a:rPr>
                        <a:t>  9.17</a:t>
                      </a:r>
                      <a:endParaRPr lang="zh-CN" sz="2000" b="1" kern="100" dirty="0">
                        <a:latin typeface="Arial" panose="020B0604020202020204" pitchFamily="34" charset="0"/>
                        <a:ea typeface="宋体" panose="02010600030101010101" pitchFamily="2" charset="-122"/>
                        <a:cs typeface="Arial" panose="020B0604020202020204" pitchFamily="34" charset="0"/>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cPr/>
                </a:tc>
                <a:tc vMerge="1">
                  <a:tcPr/>
                </a:tc>
                <a:tc>
                  <a:txBody>
                    <a:bodyPr/>
                    <a:lstStyle/>
                    <a:p>
                      <a:pPr algn="l">
                        <a:lnSpc>
                          <a:spcPts val="1800"/>
                        </a:lnSpc>
                        <a:spcAft>
                          <a:spcPts val="0"/>
                        </a:spcAft>
                      </a:pPr>
                      <a:r>
                        <a:rPr lang="zh-CN" sz="2000" b="1" kern="100" dirty="0">
                          <a:latin typeface="Times New Roman" panose="02020603050405020304"/>
                          <a:ea typeface="宋体" panose="02010600030101010101" pitchFamily="2" charset="-122"/>
                          <a:cs typeface="Times New Roman" panose="02020603050405020304"/>
                        </a:rPr>
                        <a:t>米苏拉塔</a:t>
                      </a:r>
                      <a:endParaRPr lang="zh-CN" sz="2000" b="1" kern="100" dirty="0">
                        <a:latin typeface="Calibri" panose="020F0502020204030204"/>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9966">
                <a:tc vMerge="1">
                  <a:tcPr/>
                </a:tc>
                <a:tc vMerge="1">
                  <a:tcPr/>
                </a:tc>
                <a:tc>
                  <a:txBody>
                    <a:bodyPr/>
                    <a:lstStyle/>
                    <a:p>
                      <a:pPr algn="l">
                        <a:lnSpc>
                          <a:spcPts val="1800"/>
                        </a:lnSpc>
                        <a:spcAft>
                          <a:spcPts val="0"/>
                        </a:spcAft>
                      </a:pPr>
                      <a:r>
                        <a:rPr lang="zh-CN" sz="2000" b="1" kern="100">
                          <a:latin typeface="黑体" panose="02010609060101010101" pitchFamily="2" charset="-122"/>
                          <a:ea typeface="黑体" panose="02010609060101010101" pitchFamily="2" charset="-122"/>
                          <a:cs typeface="Times New Roman" panose="02020603050405020304"/>
                        </a:rPr>
                        <a:t>组织机构名</a:t>
                      </a:r>
                      <a:endParaRPr lang="zh-CN" sz="2000" kern="10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2000" b="1" kern="100" dirty="0">
                          <a:latin typeface="+mn-lt"/>
                          <a:ea typeface="宋体" panose="02010600030101010101" pitchFamily="2" charset="-122"/>
                          <a:cs typeface="Times New Roman" panose="02020603050405020304"/>
                        </a:rPr>
                        <a:t>10</a:t>
                      </a:r>
                      <a:endParaRPr lang="zh-CN" sz="2000" b="1" kern="100" dirty="0">
                        <a:latin typeface="+mn-lt"/>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0"/>
                        </a:spcAft>
                      </a:pPr>
                      <a:r>
                        <a:rPr lang="en-US" sz="2000" b="1" kern="100" dirty="0" smtClean="0">
                          <a:latin typeface="Arial" panose="020B0604020202020204" pitchFamily="34" charset="0"/>
                          <a:ea typeface="宋体" panose="02010600030101010101" pitchFamily="2" charset="-122"/>
                          <a:cs typeface="Arial" panose="020B0604020202020204" pitchFamily="34" charset="0"/>
                        </a:rPr>
                        <a:t>  8.33</a:t>
                      </a:r>
                      <a:endParaRPr lang="zh-CN" sz="2000" b="1" kern="100" dirty="0">
                        <a:latin typeface="Arial" panose="020B0604020202020204" pitchFamily="34" charset="0"/>
                        <a:ea typeface="宋体" panose="02010600030101010101" pitchFamily="2" charset="-122"/>
                        <a:cs typeface="Arial" panose="020B0604020202020204" pitchFamily="34" charset="0"/>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cPr/>
                </a:tc>
                <a:tc vMerge="1">
                  <a:tcPr/>
                </a:tc>
                <a:tc>
                  <a:txBody>
                    <a:bodyPr/>
                    <a:lstStyle/>
                    <a:p>
                      <a:pPr algn="l">
                        <a:lnSpc>
                          <a:spcPts val="1800"/>
                        </a:lnSpc>
                        <a:spcAft>
                          <a:spcPts val="0"/>
                        </a:spcAft>
                      </a:pPr>
                      <a:r>
                        <a:rPr lang="zh-CN" sz="2000" b="1" kern="100" dirty="0">
                          <a:latin typeface="Times New Roman" panose="02020603050405020304"/>
                          <a:ea typeface="宋体" panose="02010600030101010101" pitchFamily="2" charset="-122"/>
                          <a:cs typeface="Times New Roman" panose="02020603050405020304"/>
                        </a:rPr>
                        <a:t>泰党</a:t>
                      </a:r>
                      <a:endParaRPr lang="zh-CN" sz="2000" b="1" kern="100" dirty="0">
                        <a:latin typeface="Calibri" panose="020F0502020204030204"/>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9966">
                <a:tc vMerge="1">
                  <a:tcPr/>
                </a:tc>
                <a:tc vMerge="1">
                  <a:tcPr/>
                </a:tc>
                <a:tc>
                  <a:txBody>
                    <a:bodyPr/>
                    <a:lstStyle/>
                    <a:p>
                      <a:pPr algn="l">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时间和</a:t>
                      </a:r>
                      <a:r>
                        <a:rPr lang="zh-CN" sz="2000" b="1" kern="100" dirty="0" smtClean="0">
                          <a:latin typeface="黑体" panose="02010609060101010101" pitchFamily="2" charset="-122"/>
                          <a:ea typeface="黑体" panose="02010609060101010101" pitchFamily="2" charset="-122"/>
                          <a:cs typeface="Times New Roman" panose="02020603050405020304"/>
                        </a:rPr>
                        <a:t>数字</a:t>
                      </a:r>
                      <a:endParaRPr lang="zh-CN" sz="2000" kern="100" dirty="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en-US" sz="2000" b="1" kern="100" dirty="0">
                          <a:latin typeface="+mn-lt"/>
                          <a:ea typeface="宋体" panose="02010600030101010101" pitchFamily="2" charset="-122"/>
                          <a:cs typeface="Times New Roman" panose="02020603050405020304"/>
                        </a:rPr>
                        <a:t>14</a:t>
                      </a:r>
                      <a:endParaRPr lang="zh-CN" sz="2000" b="1" kern="100" dirty="0">
                        <a:latin typeface="+mn-lt"/>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0"/>
                        </a:spcAft>
                      </a:pPr>
                      <a:r>
                        <a:rPr lang="en-US" sz="2000" b="1" kern="100" dirty="0" smtClean="0">
                          <a:latin typeface="Arial" panose="020B0604020202020204" pitchFamily="34" charset="0"/>
                          <a:ea typeface="宋体" panose="02010600030101010101" pitchFamily="2" charset="-122"/>
                          <a:cs typeface="Arial" panose="020B0604020202020204" pitchFamily="34" charset="0"/>
                        </a:rPr>
                        <a:t>  11.67</a:t>
                      </a:r>
                      <a:endParaRPr lang="zh-CN" sz="2000" b="1" kern="100" dirty="0">
                        <a:latin typeface="Arial" panose="020B0604020202020204" pitchFamily="34" charset="0"/>
                        <a:ea typeface="宋体" panose="02010600030101010101" pitchFamily="2" charset="-122"/>
                        <a:cs typeface="Arial" panose="020B0604020202020204" pitchFamily="34" charset="0"/>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cPr/>
                </a:tc>
                <a:tc vMerge="1">
                  <a:tcPr/>
                </a:tc>
                <a:tc>
                  <a:txBody>
                    <a:bodyPr/>
                    <a:lstStyle/>
                    <a:p>
                      <a:pPr algn="l">
                        <a:lnSpc>
                          <a:spcPts val="1800"/>
                        </a:lnSpc>
                        <a:spcAft>
                          <a:spcPts val="0"/>
                        </a:spcAft>
                      </a:pPr>
                      <a:r>
                        <a:rPr lang="en-US" sz="2000" b="1" kern="100" dirty="0">
                          <a:latin typeface="Times New Roman" panose="02020603050405020304"/>
                          <a:ea typeface="宋体" panose="02010600030101010101" pitchFamily="2" charset="-122"/>
                          <a:cs typeface="Times New Roman" panose="02020603050405020304"/>
                        </a:rPr>
                        <a:t>37</a:t>
                      </a:r>
                      <a:r>
                        <a:rPr lang="zh-CN" sz="2000" b="1" kern="100" dirty="0">
                          <a:latin typeface="Times New Roman" panose="02020603050405020304"/>
                          <a:ea typeface="宋体" panose="02010600030101010101" pitchFamily="2" charset="-122"/>
                          <a:cs typeface="Times New Roman" panose="02020603050405020304"/>
                        </a:rPr>
                        <a:t>万兆</a:t>
                      </a:r>
                      <a:endParaRPr lang="zh-CN" sz="2000" b="1" kern="100" dirty="0">
                        <a:latin typeface="Calibri" panose="020F0502020204030204"/>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9966">
                <a:tc vMerge="1">
                  <a:tcPr/>
                </a:tc>
                <a:tc gridSpan="2">
                  <a:txBody>
                    <a:bodyPr/>
                    <a:lstStyle/>
                    <a:p>
                      <a:pPr algn="l">
                        <a:lnSpc>
                          <a:spcPts val="1800"/>
                        </a:lnSpc>
                        <a:spcAft>
                          <a:spcPts val="0"/>
                        </a:spcAft>
                      </a:pPr>
                      <a:r>
                        <a:rPr lang="zh-CN" sz="2000" b="1" kern="100">
                          <a:latin typeface="黑体" panose="02010609060101010101" pitchFamily="2" charset="-122"/>
                          <a:ea typeface="黑体" panose="02010609060101010101" pitchFamily="2" charset="-122"/>
                          <a:cs typeface="Times New Roman" panose="02020603050405020304"/>
                        </a:rPr>
                        <a:t>专业术语</a:t>
                      </a:r>
                      <a:endParaRPr lang="zh-CN" sz="2000" kern="10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a:txBody>
                    <a:bodyPr/>
                    <a:lstStyle/>
                    <a:p>
                      <a:pPr algn="ctr">
                        <a:lnSpc>
                          <a:spcPts val="1800"/>
                        </a:lnSpc>
                        <a:spcAft>
                          <a:spcPts val="0"/>
                        </a:spcAft>
                      </a:pPr>
                      <a:r>
                        <a:rPr lang="en-US" sz="2000" b="1" kern="100" dirty="0">
                          <a:latin typeface="+mn-lt"/>
                          <a:ea typeface="宋体" panose="02010600030101010101" pitchFamily="2" charset="-122"/>
                          <a:cs typeface="Times New Roman" panose="02020603050405020304"/>
                        </a:rPr>
                        <a:t>4</a:t>
                      </a:r>
                      <a:endParaRPr lang="zh-CN" sz="2000" b="1" kern="100" dirty="0">
                        <a:latin typeface="+mn-lt"/>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a:lnSpc>
                          <a:spcPts val="1800"/>
                        </a:lnSpc>
                        <a:spcAft>
                          <a:spcPts val="0"/>
                        </a:spcAft>
                      </a:pPr>
                      <a:r>
                        <a:rPr lang="en-US" sz="2000" b="1" kern="100" dirty="0" smtClean="0">
                          <a:latin typeface="Arial" panose="020B0604020202020204" pitchFamily="34" charset="0"/>
                          <a:ea typeface="宋体" panose="02010600030101010101" pitchFamily="2" charset="-122"/>
                          <a:cs typeface="Arial" panose="020B0604020202020204" pitchFamily="34" charset="0"/>
                        </a:rPr>
                        <a:t>  3.33</a:t>
                      </a:r>
                      <a:endParaRPr lang="zh-CN" sz="2000" b="1" kern="100" dirty="0">
                        <a:latin typeface="Arial" panose="020B0604020202020204" pitchFamily="34" charset="0"/>
                        <a:ea typeface="宋体" panose="02010600030101010101" pitchFamily="2" charset="-122"/>
                        <a:cs typeface="Arial" panose="020B0604020202020204" pitchFamily="34" charset="0"/>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vMerge="1">
                  <a:tcPr/>
                </a:tc>
                <a:tc>
                  <a:txBody>
                    <a:bodyPr/>
                    <a:lstStyle/>
                    <a:p>
                      <a:pPr algn="l">
                        <a:lnSpc>
                          <a:spcPts val="1800"/>
                        </a:lnSpc>
                        <a:spcAft>
                          <a:spcPts val="0"/>
                        </a:spcAft>
                      </a:pPr>
                      <a:r>
                        <a:rPr lang="zh-CN" sz="2000" b="1" kern="100" dirty="0">
                          <a:latin typeface="Times New Roman" panose="02020603050405020304"/>
                          <a:ea typeface="宋体" panose="02010600030101010101" pitchFamily="2" charset="-122"/>
                          <a:cs typeface="Times New Roman" panose="02020603050405020304"/>
                        </a:rPr>
                        <a:t>脱氧核糖核酸</a:t>
                      </a:r>
                      <a:endParaRPr lang="zh-CN" sz="2000" b="1" kern="100" dirty="0">
                        <a:latin typeface="Calibri" panose="020F0502020204030204"/>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9966">
                <a:tc vMerge="1">
                  <a:tcPr/>
                </a:tc>
                <a:tc gridSpan="2">
                  <a:txBody>
                    <a:bodyPr/>
                    <a:lstStyle/>
                    <a:p>
                      <a:pPr algn="l">
                        <a:lnSpc>
                          <a:spcPts val="1800"/>
                        </a:lnSpc>
                        <a:spcAft>
                          <a:spcPts val="0"/>
                        </a:spcAft>
                      </a:pPr>
                      <a:r>
                        <a:rPr lang="zh-CN" sz="2000" b="1" kern="100">
                          <a:latin typeface="黑体" panose="02010609060101010101" pitchFamily="2" charset="-122"/>
                          <a:ea typeface="黑体" panose="02010609060101010101" pitchFamily="2" charset="-122"/>
                          <a:cs typeface="Times New Roman" panose="02020603050405020304"/>
                        </a:rPr>
                        <a:t>普通生词</a:t>
                      </a:r>
                      <a:endParaRPr lang="zh-CN" sz="2000" kern="10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a:txBody>
                    <a:bodyPr/>
                    <a:lstStyle/>
                    <a:p>
                      <a:pPr algn="ctr">
                        <a:lnSpc>
                          <a:spcPts val="1800"/>
                        </a:lnSpc>
                        <a:spcAft>
                          <a:spcPts val="0"/>
                        </a:spcAft>
                      </a:pPr>
                      <a:r>
                        <a:rPr lang="en-US" sz="2000" b="1" kern="100" dirty="0">
                          <a:latin typeface="+mn-lt"/>
                          <a:ea typeface="宋体" panose="02010600030101010101" pitchFamily="2" charset="-122"/>
                          <a:cs typeface="Times New Roman" panose="02020603050405020304"/>
                        </a:rPr>
                        <a:t>48</a:t>
                      </a:r>
                      <a:endParaRPr lang="zh-CN" sz="2000" b="1" kern="100" dirty="0">
                        <a:latin typeface="+mn-lt"/>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a:lnSpc>
                          <a:spcPts val="1800"/>
                        </a:lnSpc>
                        <a:spcAft>
                          <a:spcPts val="0"/>
                        </a:spcAft>
                      </a:pPr>
                      <a:r>
                        <a:rPr lang="en-US" sz="2000" b="1" kern="100" dirty="0" smtClean="0">
                          <a:latin typeface="Arial" panose="020B0604020202020204" pitchFamily="34" charset="0"/>
                          <a:ea typeface="宋体" panose="02010600030101010101" pitchFamily="2" charset="-122"/>
                          <a:cs typeface="Arial" panose="020B0604020202020204" pitchFamily="34" charset="0"/>
                        </a:rPr>
                        <a:t>  40.00</a:t>
                      </a:r>
                      <a:endParaRPr lang="zh-CN" sz="2000" b="1" kern="100" dirty="0">
                        <a:latin typeface="Arial" panose="020B0604020202020204" pitchFamily="34" charset="0"/>
                        <a:ea typeface="宋体" panose="02010600030101010101" pitchFamily="2" charset="-122"/>
                        <a:cs typeface="Arial" panose="020B0604020202020204" pitchFamily="34" charset="0"/>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vMerge="1">
                  <a:tcPr/>
                </a:tc>
                <a:tc>
                  <a:txBody>
                    <a:bodyPr/>
                    <a:lstStyle/>
                    <a:p>
                      <a:pPr algn="l">
                        <a:lnSpc>
                          <a:spcPts val="1800"/>
                        </a:lnSpc>
                        <a:spcAft>
                          <a:spcPts val="0"/>
                        </a:spcAft>
                      </a:pPr>
                      <a:r>
                        <a:rPr lang="zh-CN" sz="2000" b="1" kern="100" dirty="0">
                          <a:latin typeface="Times New Roman" panose="02020603050405020304"/>
                          <a:ea typeface="宋体" panose="02010600030101010101" pitchFamily="2" charset="-122"/>
                          <a:cs typeface="Times New Roman" panose="02020603050405020304"/>
                        </a:rPr>
                        <a:t>致病原</a:t>
                      </a:r>
                      <a:endParaRPr lang="zh-CN" sz="2000" b="1" kern="100" dirty="0">
                        <a:latin typeface="Calibri" panose="020F0502020204030204"/>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450">
                <a:tc gridSpan="3">
                  <a:txBody>
                    <a:bodyPr/>
                    <a:lstStyle/>
                    <a:p>
                      <a:pPr algn="l">
                        <a:lnSpc>
                          <a:spcPts val="1800"/>
                        </a:lnSpc>
                        <a:spcAft>
                          <a:spcPts val="0"/>
                        </a:spcAft>
                      </a:pPr>
                      <a:r>
                        <a:rPr lang="zh-CN" sz="2000" b="1" kern="100">
                          <a:latin typeface="黑体" panose="02010609060101010101" pitchFamily="2" charset="-122"/>
                          <a:ea typeface="黑体" panose="02010609060101010101" pitchFamily="2" charset="-122"/>
                          <a:cs typeface="Times New Roman" panose="02020603050405020304"/>
                        </a:rPr>
                        <a:t>切分歧义</a:t>
                      </a:r>
                      <a:endParaRPr lang="zh-CN" sz="2000" kern="10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a:txBody>
                    <a:bodyPr/>
                    <a:lstStyle/>
                    <a:p>
                      <a:pPr algn="ctr">
                        <a:lnSpc>
                          <a:spcPts val="1800"/>
                        </a:lnSpc>
                        <a:spcAft>
                          <a:spcPts val="0"/>
                        </a:spcAft>
                      </a:pPr>
                      <a:r>
                        <a:rPr lang="en-US" sz="2000" b="1" kern="100" dirty="0">
                          <a:latin typeface="+mn-lt"/>
                          <a:ea typeface="宋体" panose="02010600030101010101" pitchFamily="2" charset="-122"/>
                          <a:cs typeface="Times New Roman" panose="02020603050405020304"/>
                        </a:rPr>
                        <a:t>2</a:t>
                      </a:r>
                      <a:endParaRPr lang="zh-CN" sz="2000" b="1" kern="100" dirty="0">
                        <a:latin typeface="+mn-lt"/>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latinLnBrk="1">
                        <a:lnSpc>
                          <a:spcPts val="1800"/>
                        </a:lnSpc>
                        <a:spcAft>
                          <a:spcPts val="0"/>
                        </a:spcAft>
                      </a:pPr>
                      <a:r>
                        <a:rPr lang="en-US" sz="2000" b="1" kern="100" dirty="0" smtClean="0">
                          <a:latin typeface="Arial" panose="020B0604020202020204" pitchFamily="34" charset="0"/>
                          <a:ea typeface="宋体" panose="02010600030101010101" pitchFamily="2" charset="-122"/>
                          <a:cs typeface="Arial" panose="020B0604020202020204" pitchFamily="34" charset="0"/>
                        </a:rPr>
                        <a:t>  1.67</a:t>
                      </a:r>
                      <a:endParaRPr lang="zh-CN" sz="2000" b="1" kern="100" dirty="0">
                        <a:latin typeface="Arial" panose="020B0604020202020204" pitchFamily="34" charset="0"/>
                        <a:ea typeface="宋体" panose="02010600030101010101" pitchFamily="2" charset="-122"/>
                        <a:cs typeface="Arial" panose="020B0604020202020204" pitchFamily="34" charset="0"/>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a:txBody>
                    <a:bodyPr/>
                    <a:lstStyle/>
                    <a:p>
                      <a:pPr algn="l">
                        <a:lnSpc>
                          <a:spcPts val="1800"/>
                        </a:lnSpc>
                        <a:spcAft>
                          <a:spcPts val="0"/>
                        </a:spcAft>
                      </a:pPr>
                      <a:r>
                        <a:rPr lang="zh-CN" sz="2000" b="1" kern="100" dirty="0">
                          <a:latin typeface="Times New Roman" panose="02020603050405020304"/>
                          <a:ea typeface="宋体" panose="02010600030101010101" pitchFamily="2" charset="-122"/>
                          <a:cs typeface="Times New Roman" panose="02020603050405020304"/>
                        </a:rPr>
                        <a:t>歌名为</a:t>
                      </a:r>
                      <a:endParaRPr lang="zh-CN" sz="2000" b="1" kern="100" dirty="0">
                        <a:latin typeface="Calibri" panose="020F0502020204030204"/>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9966">
                <a:tc gridSpan="3">
                  <a:txBody>
                    <a:bodyPr/>
                    <a:lstStyle/>
                    <a:p>
                      <a:pPr algn="l">
                        <a:lnSpc>
                          <a:spcPts val="1800"/>
                        </a:lnSpc>
                        <a:spcAft>
                          <a:spcPts val="0"/>
                        </a:spcAft>
                      </a:pPr>
                      <a:r>
                        <a:rPr lang="zh-CN" sz="2000" b="1" kern="100" dirty="0">
                          <a:latin typeface="黑体" panose="02010609060101010101" pitchFamily="2" charset="-122"/>
                          <a:ea typeface="黑体" panose="02010609060101010101" pitchFamily="2" charset="-122"/>
                          <a:cs typeface="Times New Roman" panose="02020603050405020304"/>
                        </a:rPr>
                        <a:t>合计</a:t>
                      </a:r>
                      <a:endParaRPr lang="zh-CN" sz="2000" kern="100" dirty="0">
                        <a:latin typeface="黑体" panose="02010609060101010101" pitchFamily="2" charset="-122"/>
                        <a:ea typeface="黑体" panose="0201060906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a:txBody>
                    <a:bodyPr/>
                    <a:lstStyle/>
                    <a:p>
                      <a:pPr algn="ctr">
                        <a:lnSpc>
                          <a:spcPts val="1800"/>
                        </a:lnSpc>
                        <a:spcAft>
                          <a:spcPts val="0"/>
                        </a:spcAft>
                      </a:pPr>
                      <a:r>
                        <a:rPr lang="en-US" sz="2000" b="1" kern="100" dirty="0">
                          <a:latin typeface="+mn-lt"/>
                          <a:ea typeface="宋体" panose="02010600030101010101" pitchFamily="2" charset="-122"/>
                          <a:cs typeface="Times New Roman" panose="02020603050405020304"/>
                        </a:rPr>
                        <a:t>120</a:t>
                      </a:r>
                      <a:endParaRPr lang="zh-CN" sz="2000" b="1" kern="100" dirty="0">
                        <a:latin typeface="+mn-lt"/>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latinLnBrk="1">
                        <a:lnSpc>
                          <a:spcPts val="1800"/>
                        </a:lnSpc>
                        <a:spcAft>
                          <a:spcPts val="0"/>
                        </a:spcAft>
                      </a:pPr>
                      <a:r>
                        <a:rPr lang="en-US" sz="2000" b="1" kern="100" dirty="0" smtClean="0">
                          <a:latin typeface="Arial" panose="020B0604020202020204" pitchFamily="34" charset="0"/>
                          <a:ea typeface="宋体" panose="02010600030101010101" pitchFamily="2" charset="-122"/>
                          <a:cs typeface="Arial" panose="020B0604020202020204" pitchFamily="34" charset="0"/>
                        </a:rPr>
                        <a:t>  100 </a:t>
                      </a:r>
                      <a:endParaRPr lang="zh-CN" sz="2000" b="1" kern="100" dirty="0">
                        <a:latin typeface="Arial" panose="020B0604020202020204" pitchFamily="34" charset="0"/>
                        <a:ea typeface="宋体" panose="02010600030101010101" pitchFamily="2" charset="-122"/>
                        <a:cs typeface="Arial" panose="020B0604020202020204" pitchFamily="34" charset="0"/>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a:txBody>
                    <a:bodyPr/>
                    <a:lstStyle/>
                    <a:p>
                      <a:pPr algn="l">
                        <a:lnSpc>
                          <a:spcPts val="1800"/>
                        </a:lnSpc>
                        <a:spcAft>
                          <a:spcPts val="0"/>
                        </a:spcAft>
                      </a:pPr>
                      <a:endParaRPr lang="en-US" sz="2000" kern="100" dirty="0">
                        <a:latin typeface="Times New Roman" panose="02020603050405020304"/>
                        <a:ea typeface="宋体" panose="02010600030101010101" pitchFamily="2" charset="-122"/>
                        <a:cs typeface="Times New Roman" panose="02020603050405020304"/>
                      </a:endParaRPr>
                    </a:p>
                  </a:txBody>
                  <a:tcPr marL="67107" marR="671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7173" name="TextBox 5"/>
          <p:cNvSpPr txBox="1">
            <a:spLocks noChangeArrowheads="1"/>
          </p:cNvSpPr>
          <p:nvPr/>
        </p:nvSpPr>
        <p:spPr bwMode="auto">
          <a:xfrm>
            <a:off x="179388" y="5356225"/>
            <a:ext cx="8785225" cy="830997"/>
          </a:xfrm>
          <a:prstGeom prst="rect">
            <a:avLst/>
          </a:prstGeom>
          <a:solidFill>
            <a:schemeClr val="bg1"/>
          </a:solidFill>
          <a:ln w="12700">
            <a:solidFill>
              <a:srgbClr val="FF0000"/>
            </a:solidFill>
            <a:miter lim="800000"/>
          </a:ln>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dirty="0">
                <a:solidFill>
                  <a:srgbClr val="0000FF"/>
                </a:solidFill>
                <a:latin typeface="Arial Narrow" panose="020B0606020202030204" pitchFamily="34" charset="0"/>
                <a:ea typeface="黑体" panose="02010609060101010101" pitchFamily="2" charset="-122"/>
              </a:rPr>
              <a:t>从互联网上随机摘取了</a:t>
            </a:r>
            <a:r>
              <a:rPr lang="en-US" altLang="zh-CN" b="1" dirty="0">
                <a:solidFill>
                  <a:srgbClr val="0000FF"/>
                </a:solidFill>
                <a:latin typeface="Arial Narrow" panose="020B0606020202030204" pitchFamily="34" charset="0"/>
                <a:ea typeface="黑体" panose="02010609060101010101" pitchFamily="2" charset="-122"/>
              </a:rPr>
              <a:t>418</a:t>
            </a:r>
            <a:r>
              <a:rPr lang="zh-CN" altLang="en-US" b="1" dirty="0">
                <a:solidFill>
                  <a:srgbClr val="0000FF"/>
                </a:solidFill>
                <a:latin typeface="Arial Narrow" panose="020B0606020202030204" pitchFamily="34" charset="0"/>
                <a:ea typeface="黑体" panose="02010609060101010101" pitchFamily="2" charset="-122"/>
              </a:rPr>
              <a:t>个句子，共含</a:t>
            </a:r>
            <a:r>
              <a:rPr lang="en-US" altLang="zh-CN" b="1" dirty="0">
                <a:solidFill>
                  <a:srgbClr val="0000FF"/>
                </a:solidFill>
                <a:latin typeface="Arial Narrow" panose="020B0606020202030204" pitchFamily="34" charset="0"/>
                <a:ea typeface="黑体" panose="02010609060101010101" pitchFamily="2" charset="-122"/>
              </a:rPr>
              <a:t>11,739</a:t>
            </a:r>
            <a:r>
              <a:rPr lang="zh-CN" altLang="en-US" b="1" dirty="0">
                <a:solidFill>
                  <a:srgbClr val="0000FF"/>
                </a:solidFill>
                <a:latin typeface="Arial Narrow" panose="020B0606020202030204" pitchFamily="34" charset="0"/>
                <a:ea typeface="黑体" panose="02010609060101010101" pitchFamily="2" charset="-122"/>
              </a:rPr>
              <a:t>个词，</a:t>
            </a:r>
            <a:r>
              <a:rPr lang="en-US" altLang="zh-CN" b="1" dirty="0" smtClean="0">
                <a:solidFill>
                  <a:srgbClr val="0000FF"/>
                </a:solidFill>
                <a:latin typeface="Arial Narrow" panose="020B0606020202030204" pitchFamily="34" charset="0"/>
                <a:ea typeface="黑体" panose="02010609060101010101" pitchFamily="2" charset="-122"/>
              </a:rPr>
              <a:t>19,777</a:t>
            </a:r>
            <a:r>
              <a:rPr lang="zh-CN" altLang="en-US" b="1" dirty="0" smtClean="0">
                <a:solidFill>
                  <a:srgbClr val="0000FF"/>
                </a:solidFill>
                <a:latin typeface="Arial Narrow" panose="020B0606020202030204" pitchFamily="34" charset="0"/>
                <a:ea typeface="黑体" panose="02010609060101010101" pitchFamily="2" charset="-122"/>
              </a:rPr>
              <a:t>个</a:t>
            </a:r>
            <a:r>
              <a:rPr lang="zh-CN" altLang="en-US" b="1" dirty="0">
                <a:solidFill>
                  <a:srgbClr val="0000FF"/>
                </a:solidFill>
                <a:latin typeface="Arial Narrow" panose="020B0606020202030204" pitchFamily="34" charset="0"/>
                <a:ea typeface="黑体" panose="02010609060101010101" pitchFamily="2" charset="-122"/>
              </a:rPr>
              <a:t>汉字（平均每个句长约为</a:t>
            </a:r>
            <a:r>
              <a:rPr lang="en-US" altLang="zh-CN" b="1" dirty="0">
                <a:solidFill>
                  <a:srgbClr val="0000FF"/>
                </a:solidFill>
                <a:latin typeface="Arial Narrow" panose="020B0606020202030204" pitchFamily="34" charset="0"/>
                <a:ea typeface="黑体" panose="02010609060101010101" pitchFamily="2" charset="-122"/>
              </a:rPr>
              <a:t>28</a:t>
            </a:r>
            <a:r>
              <a:rPr lang="zh-CN" altLang="en-US" b="1" dirty="0">
                <a:solidFill>
                  <a:srgbClr val="0000FF"/>
                </a:solidFill>
                <a:latin typeface="Arial Narrow" panose="020B0606020202030204" pitchFamily="34" charset="0"/>
                <a:ea typeface="黑体" panose="02010609060101010101" pitchFamily="2" charset="-122"/>
              </a:rPr>
              <a:t>个词，每个词约含</a:t>
            </a:r>
            <a:r>
              <a:rPr lang="en-US" altLang="zh-CN" b="1" dirty="0">
                <a:solidFill>
                  <a:srgbClr val="0000FF"/>
                </a:solidFill>
                <a:latin typeface="Arial Narrow" panose="020B0606020202030204" pitchFamily="34" charset="0"/>
                <a:ea typeface="黑体" panose="02010609060101010101" pitchFamily="2" charset="-122"/>
              </a:rPr>
              <a:t>1.68</a:t>
            </a:r>
            <a:r>
              <a:rPr lang="zh-CN" altLang="en-US" b="1" dirty="0">
                <a:solidFill>
                  <a:srgbClr val="0000FF"/>
                </a:solidFill>
                <a:latin typeface="Arial Narrow" panose="020B0606020202030204" pitchFamily="34" charset="0"/>
                <a:ea typeface="黑体" panose="02010609060101010101" pitchFamily="2" charset="-122"/>
              </a:rPr>
              <a:t>个汉字）。</a:t>
            </a:r>
            <a:endParaRPr lang="zh-CN" altLang="en-US" b="1" dirty="0">
              <a:solidFill>
                <a:srgbClr val="0000FF"/>
              </a:solidFill>
              <a:latin typeface="Arial Narrow" panose="020B0606020202030204" pitchFamily="34" charset="0"/>
              <a:ea typeface="黑体" panose="02010609060101010101" pitchFamily="2" charset="-122"/>
            </a:endParaRPr>
          </a:p>
        </p:txBody>
      </p:sp>
      <p:sp>
        <p:nvSpPr>
          <p:cNvPr id="10" name="圆角矩形 9"/>
          <p:cNvSpPr>
            <a:spLocks noChangeArrowheads="1"/>
          </p:cNvSpPr>
          <p:nvPr/>
        </p:nvSpPr>
        <p:spPr bwMode="auto">
          <a:xfrm>
            <a:off x="6011863" y="3141663"/>
            <a:ext cx="792162" cy="503237"/>
          </a:xfrm>
          <a:prstGeom prst="roundRect">
            <a:avLst>
              <a:gd name="adj" fmla="val 16667"/>
            </a:avLst>
          </a:prstGeom>
          <a:noFill/>
          <a:ln w="38100"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2" name="标题 1"/>
          <p:cNvSpPr/>
          <p:nvPr>
            <p:ph type="title"/>
          </p:nvPr>
        </p:nvSpPr>
        <p:spPr/>
        <p:txBody>
          <a:bodyPr/>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Text Box 3"/>
          <p:cNvSpPr txBox="1">
            <a:spLocks noChangeArrowheads="1"/>
          </p:cNvSpPr>
          <p:nvPr/>
        </p:nvSpPr>
        <p:spPr bwMode="auto">
          <a:xfrm>
            <a:off x="250825" y="1628775"/>
            <a:ext cx="8535988" cy="4084638"/>
          </a:xfrm>
          <a:prstGeom prst="rect">
            <a:avLst/>
          </a:prstGeom>
          <a:noFill/>
          <a:ln w="9525">
            <a:noFill/>
            <a:miter lim="800000"/>
          </a:ln>
        </p:spPr>
        <p:txBody>
          <a:bodyPr>
            <a:spAutoFit/>
          </a:bodyPr>
          <a:lstStyle/>
          <a:p>
            <a:pPr marL="174625" indent="-174625">
              <a:spcBef>
                <a:spcPct val="50000"/>
              </a:spcBef>
              <a:buFont typeface="Wingdings" panose="05000000000000000000" pitchFamily="2" charset="2"/>
              <a:buChar char="u"/>
              <a:defRPr/>
            </a:pPr>
            <a:r>
              <a:rPr lang="zh-CN" altLang="en-US" sz="3200" b="1" dirty="0">
                <a:latin typeface="黑体" panose="02010609060101010101" pitchFamily="2" charset="-122"/>
                <a:ea typeface="黑体" panose="02010609060101010101" pitchFamily="2" charset="-122"/>
              </a:rPr>
              <a:t>汉语自动分词的</a:t>
            </a:r>
            <a:r>
              <a:rPr lang="zh-CN" altLang="en-US" sz="3200" b="1" u="sng" dirty="0">
                <a:solidFill>
                  <a:srgbClr val="FF0000"/>
                </a:solidFill>
                <a:latin typeface="黑体" panose="02010609060101010101" pitchFamily="2" charset="-122"/>
                <a:ea typeface="黑体" panose="02010609060101010101" pitchFamily="2" charset="-122"/>
              </a:rPr>
              <a:t>基本原则</a:t>
            </a:r>
            <a:endParaRPr lang="zh-CN" altLang="en-US" sz="3200" b="1" u="sng" dirty="0">
              <a:solidFill>
                <a:srgbClr val="FF0000"/>
              </a:solidFill>
              <a:latin typeface="黑体" panose="02010609060101010101" pitchFamily="2" charset="-122"/>
              <a:ea typeface="黑体" panose="02010609060101010101" pitchFamily="2" charset="-122"/>
            </a:endParaRPr>
          </a:p>
          <a:p>
            <a:pPr marL="812800" indent="-812800">
              <a:lnSpc>
                <a:spcPct val="120000"/>
              </a:lnSpc>
              <a:spcBef>
                <a:spcPct val="50000"/>
              </a:spcBef>
              <a:buFont typeface="Wingdings" panose="05000000000000000000" pitchFamily="2" charset="2"/>
              <a:buNone/>
              <a:defRPr/>
            </a:pPr>
            <a:r>
              <a:rPr lang="zh-CN" altLang="en-US" sz="2800" b="1" dirty="0">
                <a:latin typeface="Times New Roman" panose="02020603050405020304" pitchFamily="18" charset="0"/>
                <a:ea typeface="宋体" panose="02010600030101010101" pitchFamily="2" charset="-122"/>
                <a:sym typeface="Wingdings" panose="05000000000000000000" pitchFamily="2" charset="2"/>
              </a:rPr>
              <a:t>   1、语义上无法由组合成分直接相加而得到的字串应该合并为一个分词单位。</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a:t>
            </a:r>
            <a:r>
              <a:rPr lang="zh-CN" altLang="en-US" sz="2800" b="1" u="sng" dirty="0">
                <a:solidFill>
                  <a:srgbClr val="0000FF"/>
                </a:solidFill>
                <a:latin typeface="黑体" panose="02010609060101010101" pitchFamily="2" charset="-122"/>
                <a:ea typeface="黑体" panose="02010609060101010101" pitchFamily="2" charset="-122"/>
                <a:sym typeface="Wingdings" panose="05000000000000000000" pitchFamily="2" charset="2"/>
              </a:rPr>
              <a:t>合并原则</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a:t>
            </a:r>
            <a:endParaRPr lang="en-US" altLang="zh-CN" sz="2800" b="1" dirty="0">
              <a:latin typeface="Times New Roman" panose="02020603050405020304" pitchFamily="18" charset="0"/>
              <a:ea typeface="宋体" panose="02010600030101010101" pitchFamily="2" charset="-122"/>
              <a:sym typeface="Wingdings" panose="05000000000000000000" pitchFamily="2" charset="2"/>
            </a:endParaRPr>
          </a:p>
          <a:p>
            <a:pPr marL="174625">
              <a:lnSpc>
                <a:spcPct val="120000"/>
              </a:lnSpc>
              <a:spcBef>
                <a:spcPct val="50000"/>
              </a:spcBef>
              <a:buFont typeface="Wingdings" panose="05000000000000000000" pitchFamily="2" charset="2"/>
              <a:buNone/>
              <a:defRPr/>
            </a:pPr>
            <a:r>
              <a:rPr lang="zh-CN" altLang="en-US" sz="2800" b="1" dirty="0">
                <a:latin typeface="Times New Roman" panose="02020603050405020304" pitchFamily="18" charset="0"/>
                <a:ea typeface="宋体" panose="02010600030101010101" pitchFamily="2" charset="-122"/>
                <a:sym typeface="Wingdings" panose="05000000000000000000" pitchFamily="2" charset="2"/>
              </a:rPr>
              <a:t>例</a:t>
            </a:r>
            <a:r>
              <a:rPr lang="zh-CN" altLang="en-US" sz="2800" b="1" dirty="0">
                <a:latin typeface="+mn-ea"/>
                <a:ea typeface="+mn-ea"/>
                <a:sym typeface="Wingdings" panose="05000000000000000000" pitchFamily="2" charset="2"/>
              </a:rPr>
              <a:t>如</a:t>
            </a:r>
            <a:r>
              <a:rPr lang="zh-CN" altLang="en-US" sz="2800" b="1" dirty="0">
                <a:latin typeface="楷体_GB2312" pitchFamily="49" charset="-122"/>
                <a:ea typeface="楷体_GB2312" pitchFamily="49" charset="-122"/>
                <a:sym typeface="Wingdings" panose="05000000000000000000" pitchFamily="2" charset="2"/>
              </a:rPr>
              <a:t>：不管三七二十一（成语），或多或少（副词片语），十三点（定量结构），六月（定名结构），谈谈（重叠结构，表示尝试），辛辛苦苦（重叠结构，加强程度），进出口（合并结构）</a:t>
            </a:r>
            <a:endParaRPr lang="zh-CN" altLang="en-US" sz="2800" b="1" dirty="0">
              <a:latin typeface="楷体_GB2312" pitchFamily="49" charset="-122"/>
              <a:ea typeface="楷体_GB2312" pitchFamily="49" charset="-122"/>
              <a:sym typeface="Wingdings" panose="05000000000000000000" pitchFamily="2"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3"/>
          <p:cNvSpPr txBox="1">
            <a:spLocks noChangeArrowheads="1"/>
          </p:cNvSpPr>
          <p:nvPr/>
        </p:nvSpPr>
        <p:spPr bwMode="auto">
          <a:xfrm>
            <a:off x="395288" y="1628775"/>
            <a:ext cx="8353425" cy="3298825"/>
          </a:xfrm>
          <a:prstGeom prst="rect">
            <a:avLst/>
          </a:prstGeom>
          <a:noFill/>
          <a:ln w="9525">
            <a:noFill/>
            <a:miter lim="800000"/>
          </a:ln>
        </p:spPr>
        <p:txBody>
          <a:bodyPr>
            <a:spAutoFit/>
          </a:bodyPr>
          <a:lstStyle/>
          <a:p>
            <a:pPr marL="536575" indent="-536575">
              <a:lnSpc>
                <a:spcPct val="130000"/>
              </a:lnSpc>
              <a:spcBef>
                <a:spcPct val="50000"/>
              </a:spcBef>
              <a:buFont typeface="Wingdings" panose="05000000000000000000" pitchFamily="2" charset="2"/>
              <a:buNone/>
              <a:defRPr/>
            </a:pPr>
            <a:r>
              <a:rPr lang="zh-CN" altLang="en-US" sz="2800" b="1" dirty="0">
                <a:latin typeface="Times New Roman" panose="02020603050405020304" pitchFamily="18" charset="0"/>
                <a:ea typeface="宋体" panose="02010600030101010101" pitchFamily="2" charset="-122"/>
                <a:sym typeface="Wingdings" panose="05000000000000000000" pitchFamily="2" charset="2"/>
              </a:rPr>
              <a:t>2、语类无法由组合成分直接得到的字串应该合并为一个分词单位。 </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a:t>
            </a:r>
            <a:r>
              <a:rPr lang="zh-CN" altLang="en-US" sz="2800" b="1" u="sng" dirty="0">
                <a:solidFill>
                  <a:srgbClr val="0000FF"/>
                </a:solidFill>
                <a:latin typeface="黑体" panose="02010609060101010101" pitchFamily="2" charset="-122"/>
                <a:ea typeface="黑体" panose="02010609060101010101" pitchFamily="2" charset="-122"/>
                <a:sym typeface="Wingdings" panose="05000000000000000000" pitchFamily="2" charset="2"/>
              </a:rPr>
              <a:t>合并原则</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a:t>
            </a:r>
            <a:endParaRPr lang="en-US" altLang="zh-CN" sz="2800" b="1" dirty="0">
              <a:latin typeface="Times New Roman" panose="02020603050405020304" pitchFamily="18" charset="0"/>
              <a:ea typeface="宋体" panose="02010600030101010101" pitchFamily="2" charset="-122"/>
              <a:sym typeface="Wingdings" panose="05000000000000000000" pitchFamily="2" charset="2"/>
            </a:endParaRPr>
          </a:p>
          <a:p>
            <a:pPr marL="812800" indent="-812800">
              <a:lnSpc>
                <a:spcPct val="130000"/>
              </a:lnSpc>
              <a:spcBef>
                <a:spcPct val="50000"/>
              </a:spcBef>
              <a:buFont typeface="Wingdings" panose="05000000000000000000" pitchFamily="2" charset="2"/>
              <a:buNone/>
              <a:defRPr/>
            </a:pPr>
            <a:r>
              <a:rPr lang="en-US" altLang="zh-CN" sz="2800" b="1" dirty="0">
                <a:latin typeface="Times New Roman" panose="02020603050405020304" pitchFamily="18" charset="0"/>
                <a:ea typeface="宋体" panose="02010600030101010101" pitchFamily="2" charset="-122"/>
                <a:sym typeface="Wingdings" panose="05000000000000000000" pitchFamily="2" charset="2"/>
              </a:rPr>
              <a:t>    </a:t>
            </a:r>
            <a:r>
              <a:rPr lang="en-US" altLang="zh-CN" sz="2800" b="1" dirty="0">
                <a:latin typeface="Times New Roman" panose="02020603050405020304" pitchFamily="18" charset="0"/>
                <a:ea typeface="楷体_GB2312" pitchFamily="49" charset="-122"/>
                <a:sym typeface="Wingdings" panose="05000000000000000000" pitchFamily="2" charset="2"/>
              </a:rPr>
              <a:t>(1)</a:t>
            </a:r>
            <a:r>
              <a:rPr lang="zh-CN" altLang="en-US" sz="2800" b="1" dirty="0">
                <a:latin typeface="楷体_GB2312" pitchFamily="49" charset="-122"/>
                <a:ea typeface="楷体_GB2312" pitchFamily="49" charset="-122"/>
                <a:sym typeface="Wingdings" panose="05000000000000000000" pitchFamily="2" charset="2"/>
              </a:rPr>
              <a:t>字串的语法功能不符合组合规律，如：好吃，好喝，好听，好看等</a:t>
            </a:r>
            <a:endParaRPr lang="zh-CN" altLang="en-US" sz="2800" b="1" dirty="0">
              <a:latin typeface="楷体_GB2312" pitchFamily="49" charset="-122"/>
              <a:ea typeface="楷体_GB2312" pitchFamily="49" charset="-122"/>
              <a:sym typeface="Wingdings" panose="05000000000000000000" pitchFamily="2" charset="2"/>
            </a:endParaRPr>
          </a:p>
          <a:p>
            <a:pPr marL="449580" indent="-449580">
              <a:lnSpc>
                <a:spcPct val="130000"/>
              </a:lnSpc>
              <a:spcBef>
                <a:spcPct val="50000"/>
              </a:spcBef>
              <a:buFont typeface="Wingdings" panose="05000000000000000000" pitchFamily="2" charset="2"/>
              <a:buNone/>
              <a:defRPr/>
            </a:pPr>
            <a:r>
              <a:rPr lang="en-US" altLang="zh-CN" sz="2800" b="1" dirty="0">
                <a:latin typeface="楷体_GB2312" pitchFamily="49" charset="-122"/>
                <a:ea typeface="楷体_GB2312" pitchFamily="49" charset="-122"/>
                <a:sym typeface="Wingdings" panose="05000000000000000000" pitchFamily="2" charset="2"/>
              </a:rPr>
              <a:t>  </a:t>
            </a:r>
            <a:r>
              <a:rPr lang="en-US" altLang="zh-CN" sz="2800" b="1" dirty="0">
                <a:latin typeface="Times New Roman" panose="02020603050405020304" pitchFamily="18" charset="0"/>
                <a:ea typeface="楷体_GB2312" pitchFamily="49" charset="-122"/>
                <a:sym typeface="Wingdings" panose="05000000000000000000" pitchFamily="2" charset="2"/>
              </a:rPr>
              <a:t>(2)</a:t>
            </a:r>
            <a:r>
              <a:rPr lang="zh-CN" altLang="en-US" sz="2800" b="1" dirty="0">
                <a:latin typeface="楷体_GB2312" pitchFamily="49" charset="-122"/>
                <a:ea typeface="楷体_GB2312" pitchFamily="49" charset="-122"/>
                <a:sym typeface="Wingdings" panose="05000000000000000000" pitchFamily="2" charset="2"/>
              </a:rPr>
              <a:t>字串的内部结构不符合语法规律，如：游水等</a:t>
            </a:r>
            <a:endParaRPr lang="zh-CN" altLang="en-US" sz="2800" b="1" dirty="0">
              <a:latin typeface="楷体_GB2312" pitchFamily="49" charset="-122"/>
              <a:ea typeface="楷体_GB2312" pitchFamily="49" charset="-122"/>
              <a:sym typeface="Wingdings" panose="05000000000000000000" pitchFamily="2"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ext Box 3"/>
          <p:cNvSpPr txBox="1">
            <a:spLocks noChangeArrowheads="1"/>
          </p:cNvSpPr>
          <p:nvPr/>
        </p:nvSpPr>
        <p:spPr bwMode="auto">
          <a:xfrm>
            <a:off x="323850" y="1557338"/>
            <a:ext cx="8353425" cy="3816350"/>
          </a:xfrm>
          <a:prstGeom prst="rect">
            <a:avLst/>
          </a:prstGeom>
          <a:solidFill>
            <a:schemeClr val="bg1"/>
          </a:solidFill>
          <a:ln w="9525">
            <a:noFill/>
            <a:miter lim="800000"/>
          </a:ln>
        </p:spPr>
        <p:txBody>
          <a:bodyPr>
            <a:spAutoFit/>
          </a:bodyPr>
          <a:lstStyle/>
          <a:p>
            <a:pPr marL="363855" indent="-363855">
              <a:spcBef>
                <a:spcPct val="50000"/>
              </a:spcBef>
              <a:buFont typeface="Wingdings" panose="05000000000000000000" pitchFamily="2" charset="2"/>
              <a:buChar char="u"/>
              <a:defRPr/>
            </a:pPr>
            <a:r>
              <a:rPr lang="zh-CN" altLang="en-US" sz="3200" b="1" dirty="0">
                <a:latin typeface="黑体" panose="02010609060101010101" pitchFamily="2" charset="-122"/>
                <a:ea typeface="黑体" panose="02010609060101010101" pitchFamily="2" charset="-122"/>
              </a:rPr>
              <a:t>汉语自动分词的</a:t>
            </a:r>
            <a:r>
              <a:rPr lang="zh-CN" altLang="en-US" sz="3200" b="1" u="sng" dirty="0">
                <a:solidFill>
                  <a:srgbClr val="FF0000"/>
                </a:solidFill>
                <a:latin typeface="黑体" panose="02010609060101010101" pitchFamily="2" charset="-122"/>
                <a:ea typeface="黑体" panose="02010609060101010101" pitchFamily="2" charset="-122"/>
              </a:rPr>
              <a:t>辅助原则</a:t>
            </a:r>
            <a:endParaRPr lang="zh-CN" altLang="en-US" sz="3200" b="1" u="sng" dirty="0">
              <a:solidFill>
                <a:srgbClr val="FF0000"/>
              </a:solidFill>
              <a:latin typeface="黑体" panose="02010609060101010101" pitchFamily="2" charset="-122"/>
              <a:ea typeface="黑体" panose="02010609060101010101" pitchFamily="2" charset="-122"/>
              <a:sym typeface="Wingdings" panose="05000000000000000000" pitchFamily="2" charset="2"/>
            </a:endParaRPr>
          </a:p>
          <a:p>
            <a:pPr marL="457200" indent="-457200">
              <a:spcBef>
                <a:spcPct val="50000"/>
              </a:spcBef>
              <a:buFont typeface="Wingdings" panose="05000000000000000000" pitchFamily="2" charset="2"/>
              <a:buNone/>
              <a:defRPr/>
            </a:pPr>
            <a:r>
              <a:rPr lang="zh-CN" altLang="en-US" sz="2800" b="1" dirty="0">
                <a:latin typeface="Times New Roman" panose="02020603050405020304" pitchFamily="18" charset="0"/>
                <a:ea typeface="宋体" panose="02010600030101010101" pitchFamily="2" charset="-122"/>
                <a:sym typeface="Wingdings" panose="05000000000000000000" pitchFamily="2" charset="2"/>
              </a:rPr>
              <a:t>	操作性原则，富于弹性，不是绝对的。</a:t>
            </a:r>
            <a:endParaRPr lang="zh-CN" altLang="en-US" sz="2800" b="1" dirty="0">
              <a:latin typeface="Times New Roman" panose="02020603050405020304" pitchFamily="18" charset="0"/>
              <a:ea typeface="宋体" panose="02010600030101010101" pitchFamily="2" charset="-122"/>
              <a:sym typeface="Wingdings" panose="05000000000000000000" pitchFamily="2" charset="2"/>
            </a:endParaRPr>
          </a:p>
          <a:p>
            <a:pPr marL="457200" indent="-457200">
              <a:spcBef>
                <a:spcPct val="50000"/>
              </a:spcBef>
              <a:buFont typeface="Wingdings" panose="05000000000000000000" pitchFamily="2" charset="2"/>
              <a:buNone/>
              <a:defRPr/>
            </a:pPr>
            <a:r>
              <a:rPr lang="en-US" altLang="zh-CN" sz="2800" b="1" dirty="0">
                <a:latin typeface="Times New Roman" panose="02020603050405020304" pitchFamily="18" charset="0"/>
                <a:ea typeface="宋体" panose="02010600030101010101" pitchFamily="2" charset="-122"/>
                <a:sym typeface="Wingdings" panose="05000000000000000000" pitchFamily="2" charset="2"/>
              </a:rPr>
              <a:t> 1. </a:t>
            </a:r>
            <a:r>
              <a:rPr lang="zh-CN" altLang="en-US" sz="2800" b="1" dirty="0">
                <a:latin typeface="Times New Roman" panose="02020603050405020304" pitchFamily="18" charset="0"/>
                <a:ea typeface="宋体" panose="02010600030101010101" pitchFamily="2" charset="-122"/>
                <a:sym typeface="Wingdings" panose="05000000000000000000" pitchFamily="2" charset="2"/>
              </a:rPr>
              <a:t>有明显分隔符标记的应该切分之  </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a:t>
            </a:r>
            <a:r>
              <a:rPr lang="zh-CN" altLang="en-US" sz="2800" b="1" u="sng" dirty="0">
                <a:solidFill>
                  <a:srgbClr val="0000FF"/>
                </a:solidFill>
                <a:latin typeface="黑体" panose="02010609060101010101" pitchFamily="2" charset="-122"/>
                <a:ea typeface="黑体" panose="02010609060101010101" pitchFamily="2" charset="-122"/>
                <a:sym typeface="Wingdings" panose="05000000000000000000" pitchFamily="2" charset="2"/>
              </a:rPr>
              <a:t>切分原则</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a:t>
            </a:r>
            <a:endParaRPr lang="en-US" altLang="zh-CN" sz="2800" b="1" dirty="0">
              <a:latin typeface="Times New Roman" panose="02020603050405020304" pitchFamily="18" charset="0"/>
              <a:ea typeface="宋体" panose="02010600030101010101" pitchFamily="2" charset="-122"/>
              <a:sym typeface="Wingdings" panose="05000000000000000000" pitchFamily="2" charset="2"/>
            </a:endParaRPr>
          </a:p>
          <a:p>
            <a:pPr marL="914400" lvl="1" indent="-457200">
              <a:spcBef>
                <a:spcPct val="50000"/>
              </a:spcBef>
              <a:buFont typeface="Wingdings" panose="05000000000000000000" pitchFamily="2" charset="2"/>
              <a:buNone/>
              <a:defRPr/>
            </a:pPr>
            <a:r>
              <a:rPr lang="zh-CN" altLang="en-US" sz="2800" b="1" dirty="0">
                <a:latin typeface="楷体_GB2312" pitchFamily="49" charset="-122"/>
                <a:ea typeface="楷体_GB2312" pitchFamily="49" charset="-122"/>
                <a:sym typeface="Wingdings" panose="05000000000000000000" pitchFamily="2" charset="2"/>
              </a:rPr>
              <a:t>分隔标记指标点符号或一个词。如：</a:t>
            </a:r>
            <a:endParaRPr lang="zh-CN" altLang="en-US" sz="2800" b="1" dirty="0">
              <a:latin typeface="楷体_GB2312" pitchFamily="49" charset="-122"/>
              <a:ea typeface="楷体_GB2312" pitchFamily="49" charset="-122"/>
              <a:sym typeface="Wingdings" panose="05000000000000000000" pitchFamily="2" charset="2"/>
            </a:endParaRPr>
          </a:p>
          <a:p>
            <a:pPr marL="914400" lvl="1" indent="-457200">
              <a:spcBef>
                <a:spcPct val="50000"/>
              </a:spcBef>
              <a:buFont typeface="Wingdings" panose="05000000000000000000" pitchFamily="2" charset="2"/>
              <a:buNone/>
              <a:defRPr/>
            </a:pPr>
            <a:r>
              <a:rPr lang="zh-CN" altLang="en-US" sz="2800" b="1" dirty="0">
                <a:latin typeface="楷体_GB2312" pitchFamily="49" charset="-122"/>
                <a:ea typeface="楷体_GB2312" pitchFamily="49" charset="-122"/>
                <a:sym typeface="Wingdings" panose="05000000000000000000" pitchFamily="2" charset="2"/>
              </a:rPr>
              <a:t>上、下课 </a:t>
            </a:r>
            <a:r>
              <a:rPr lang="zh-CN" altLang="en-US" sz="2800" b="1" dirty="0">
                <a:latin typeface="楷体_GB2312" pitchFamily="49" charset="-122"/>
                <a:ea typeface="楷体_GB2312" pitchFamily="49" charset="-122"/>
                <a:sym typeface="Symbol" panose="05050102010706020507" pitchFamily="18" charset="2"/>
              </a:rPr>
              <a:t> 上</a:t>
            </a:r>
            <a:r>
              <a:rPr lang="en-US" altLang="zh-CN" sz="2800" b="1" dirty="0">
                <a:latin typeface="楷体_GB2312" pitchFamily="49" charset="-122"/>
                <a:ea typeface="楷体_GB2312" pitchFamily="49" charset="-122"/>
                <a:sym typeface="Symbol" panose="05050102010706020507" pitchFamily="18" charset="2"/>
              </a:rPr>
              <a:t>/ </a:t>
            </a:r>
            <a:r>
              <a:rPr lang="zh-CN" altLang="en-US" sz="2800" b="1" dirty="0">
                <a:latin typeface="楷体_GB2312" pitchFamily="49" charset="-122"/>
                <a:ea typeface="楷体_GB2312" pitchFamily="49" charset="-122"/>
                <a:sym typeface="Symbol" panose="05050102010706020507" pitchFamily="18" charset="2"/>
              </a:rPr>
              <a:t>下课</a:t>
            </a:r>
            <a:endParaRPr lang="zh-CN" altLang="en-US" sz="2800" b="1" dirty="0">
              <a:latin typeface="楷体_GB2312" pitchFamily="49" charset="-122"/>
              <a:ea typeface="楷体_GB2312" pitchFamily="49" charset="-122"/>
              <a:sym typeface="Symbol" panose="05050102010706020507" pitchFamily="18" charset="2"/>
            </a:endParaRPr>
          </a:p>
          <a:p>
            <a:pPr marL="914400" lvl="1" indent="-457200">
              <a:spcBef>
                <a:spcPct val="50000"/>
              </a:spcBef>
              <a:buFont typeface="Wingdings" panose="05000000000000000000" pitchFamily="2" charset="2"/>
              <a:buNone/>
              <a:defRPr/>
            </a:pPr>
            <a:r>
              <a:rPr lang="zh-CN" altLang="en-US" sz="2800" b="1" dirty="0">
                <a:latin typeface="楷体_GB2312" pitchFamily="49" charset="-122"/>
                <a:ea typeface="楷体_GB2312" pitchFamily="49" charset="-122"/>
                <a:sym typeface="Symbol" panose="05050102010706020507" pitchFamily="18" charset="2"/>
              </a:rPr>
              <a:t>洗了个澡  洗</a:t>
            </a:r>
            <a:r>
              <a:rPr lang="en-US" altLang="zh-CN" sz="2800" b="1" dirty="0">
                <a:latin typeface="楷体_GB2312" pitchFamily="49" charset="-122"/>
                <a:ea typeface="楷体_GB2312" pitchFamily="49" charset="-122"/>
                <a:sym typeface="Symbol" panose="05050102010706020507" pitchFamily="18" charset="2"/>
              </a:rPr>
              <a:t>/ </a:t>
            </a:r>
            <a:r>
              <a:rPr lang="zh-CN" altLang="en-US" sz="2800" b="1" dirty="0">
                <a:latin typeface="楷体_GB2312" pitchFamily="49" charset="-122"/>
                <a:ea typeface="楷体_GB2312" pitchFamily="49" charset="-122"/>
                <a:sym typeface="Symbol" panose="05050102010706020507" pitchFamily="18" charset="2"/>
              </a:rPr>
              <a:t>了</a:t>
            </a:r>
            <a:r>
              <a:rPr lang="en-US" altLang="zh-CN" sz="2800" b="1" dirty="0">
                <a:latin typeface="楷体_GB2312" pitchFamily="49" charset="-122"/>
                <a:ea typeface="楷体_GB2312" pitchFamily="49" charset="-122"/>
                <a:sym typeface="Symbol" panose="05050102010706020507" pitchFamily="18" charset="2"/>
              </a:rPr>
              <a:t>/ </a:t>
            </a:r>
            <a:r>
              <a:rPr lang="zh-CN" altLang="en-US" sz="2800" b="1" dirty="0">
                <a:latin typeface="楷体_GB2312" pitchFamily="49" charset="-122"/>
                <a:ea typeface="楷体_GB2312" pitchFamily="49" charset="-122"/>
                <a:sym typeface="Symbol" panose="05050102010706020507" pitchFamily="18" charset="2"/>
              </a:rPr>
              <a:t>个</a:t>
            </a:r>
            <a:r>
              <a:rPr lang="en-US" altLang="zh-CN" sz="2800" b="1" dirty="0">
                <a:latin typeface="楷体_GB2312" pitchFamily="49" charset="-122"/>
                <a:ea typeface="楷体_GB2312" pitchFamily="49" charset="-122"/>
                <a:sym typeface="Symbol" panose="05050102010706020507" pitchFamily="18" charset="2"/>
              </a:rPr>
              <a:t>/ </a:t>
            </a:r>
            <a:r>
              <a:rPr lang="zh-CN" altLang="en-US" sz="2800" b="1" dirty="0">
                <a:latin typeface="楷体_GB2312" pitchFamily="49" charset="-122"/>
                <a:ea typeface="楷体_GB2312" pitchFamily="49" charset="-122"/>
                <a:sym typeface="Symbol" panose="05050102010706020507" pitchFamily="18" charset="2"/>
              </a:rPr>
              <a:t>澡 </a:t>
            </a:r>
            <a:endParaRPr lang="zh-CN" altLang="zh-CN" sz="2800" b="1" dirty="0">
              <a:latin typeface="楷体_GB2312" pitchFamily="49" charset="-122"/>
              <a:ea typeface="楷体_GB2312" pitchFamily="49" charset="-122"/>
              <a:sym typeface="Symbol" panose="05050102010706020507" pitchFamily="18"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250825" y="1643063"/>
            <a:ext cx="8569325" cy="3711575"/>
          </a:xfrm>
          <a:prstGeom prst="rect">
            <a:avLst/>
          </a:prstGeom>
          <a:noFill/>
          <a:ln w="9525">
            <a:noFill/>
            <a:miter lim="800000"/>
          </a:ln>
        </p:spPr>
        <p:txBody>
          <a:bodyPr>
            <a:spAutoFit/>
          </a:bodyPr>
          <a:lstStyle/>
          <a:p>
            <a:pPr marL="457200" indent="-457200">
              <a:lnSpc>
                <a:spcPct val="120000"/>
              </a:lnSpc>
              <a:spcBef>
                <a:spcPct val="30000"/>
              </a:spcBef>
              <a:buFont typeface="Wingdings" panose="05000000000000000000" pitchFamily="2" charset="2"/>
              <a:buNone/>
              <a:defRPr/>
            </a:pPr>
            <a:r>
              <a:rPr lang="en-US" altLang="zh-CN" sz="2800" b="1" dirty="0">
                <a:latin typeface="Times New Roman" panose="02020603050405020304" pitchFamily="18" charset="0"/>
                <a:sym typeface="Wingdings" panose="05000000000000000000" pitchFamily="2" charset="2"/>
              </a:rPr>
              <a:t>2. </a:t>
            </a:r>
            <a:r>
              <a:rPr lang="zh-CN" altLang="en-US" sz="2800" b="1" dirty="0">
                <a:latin typeface="Times New Roman" panose="02020603050405020304" pitchFamily="18" charset="0"/>
                <a:sym typeface="Wingdings" panose="05000000000000000000" pitchFamily="2" charset="2"/>
              </a:rPr>
              <a:t>附着性语</a:t>
            </a:r>
            <a:r>
              <a:rPr lang="en-US" altLang="zh-CN" sz="2800" b="1" dirty="0">
                <a:latin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sym typeface="Wingdings" panose="05000000000000000000" pitchFamily="2" charset="2"/>
              </a:rPr>
              <a:t>词</a:t>
            </a:r>
            <a:r>
              <a:rPr lang="en-US" altLang="zh-CN" sz="2800" b="1" dirty="0">
                <a:latin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sym typeface="Wingdings" panose="05000000000000000000" pitchFamily="2" charset="2"/>
              </a:rPr>
              <a:t>素和前后词合并为一个分词单位 </a:t>
            </a:r>
            <a:endParaRPr lang="en-US" altLang="zh-CN" sz="2800" b="1" dirty="0">
              <a:latin typeface="Times New Roman" panose="02020603050405020304" pitchFamily="18" charset="0"/>
              <a:sym typeface="Wingdings" panose="05000000000000000000" pitchFamily="2" charset="2"/>
            </a:endParaRPr>
          </a:p>
          <a:p>
            <a:pPr marL="457200" indent="-457200">
              <a:lnSpc>
                <a:spcPct val="120000"/>
              </a:lnSpc>
              <a:spcBef>
                <a:spcPts val="0"/>
              </a:spcBef>
              <a:buFont typeface="Wingdings" panose="05000000000000000000" pitchFamily="2" charset="2"/>
              <a:buNone/>
              <a:defRPr/>
            </a:pPr>
            <a:r>
              <a:rPr lang="en-US" altLang="zh-CN" sz="2800" b="1" dirty="0">
                <a:latin typeface="Times New Roman" panose="02020603050405020304" pitchFamily="18" charset="0"/>
                <a:sym typeface="Wingdings" panose="05000000000000000000" pitchFamily="2" charset="2"/>
              </a:rPr>
              <a:t>    (</a:t>
            </a:r>
            <a:r>
              <a:rPr lang="zh-CN" altLang="en-US" sz="2800" b="1" u="sng" dirty="0">
                <a:solidFill>
                  <a:srgbClr val="0000FF"/>
                </a:solidFill>
                <a:latin typeface="黑体" panose="02010609060101010101" pitchFamily="2" charset="-122"/>
                <a:ea typeface="黑体" panose="02010609060101010101" pitchFamily="2" charset="-122"/>
                <a:sym typeface="Wingdings" panose="05000000000000000000" pitchFamily="2" charset="2"/>
              </a:rPr>
              <a:t>合并原则</a:t>
            </a:r>
            <a:r>
              <a:rPr lang="en-US" altLang="zh-CN" sz="2800" b="1" dirty="0">
                <a:latin typeface="Times New Roman" panose="02020603050405020304" pitchFamily="18" charset="0"/>
                <a:sym typeface="Wingdings" panose="05000000000000000000" pitchFamily="2" charset="2"/>
              </a:rPr>
              <a:t>)</a:t>
            </a:r>
            <a:endParaRPr lang="en-US" altLang="zh-CN" sz="2800" b="1" dirty="0">
              <a:latin typeface="Times New Roman" panose="02020603050405020304" pitchFamily="18" charset="0"/>
              <a:sym typeface="Wingdings" panose="05000000000000000000" pitchFamily="2" charset="2"/>
            </a:endParaRPr>
          </a:p>
          <a:p>
            <a:pPr marL="457200" indent="-457200">
              <a:lnSpc>
                <a:spcPct val="120000"/>
              </a:lnSpc>
              <a:spcBef>
                <a:spcPct val="30000"/>
              </a:spcBef>
              <a:buFont typeface="Wingdings" panose="05000000000000000000" pitchFamily="2" charset="2"/>
              <a:buNone/>
              <a:defRPr/>
            </a:pPr>
            <a:r>
              <a:rPr lang="zh-CN" altLang="en-US" sz="2800" b="1" dirty="0">
                <a:latin typeface="楷体_GB2312" pitchFamily="49" charset="-122"/>
                <a:ea typeface="楷体_GB2312" pitchFamily="49" charset="-122"/>
                <a:sym typeface="Wingdings" panose="05000000000000000000" pitchFamily="2" charset="2"/>
              </a:rPr>
              <a:t> </a:t>
            </a:r>
            <a:r>
              <a:rPr lang="zh-CN" altLang="en-US" sz="2800" b="1" dirty="0">
                <a:latin typeface="+mn-ea"/>
                <a:ea typeface="+mn-ea"/>
                <a:sym typeface="Wingdings" panose="05000000000000000000" pitchFamily="2" charset="2"/>
              </a:rPr>
              <a:t>例如</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吝</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是一个附着语素，</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不吝</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吝于</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等合并成一个词；</a:t>
            </a:r>
            <a:endParaRPr lang="zh-CN" altLang="en-US" sz="2800" b="1" dirty="0">
              <a:latin typeface="楷体_GB2312" pitchFamily="49" charset="-122"/>
              <a:ea typeface="楷体_GB2312" pitchFamily="49" charset="-122"/>
              <a:sym typeface="Wingdings" panose="05000000000000000000" pitchFamily="2" charset="2"/>
            </a:endParaRPr>
          </a:p>
          <a:p>
            <a:pPr marL="457200" indent="-457200">
              <a:lnSpc>
                <a:spcPct val="120000"/>
              </a:lnSpc>
              <a:spcBef>
                <a:spcPct val="30000"/>
              </a:spcBef>
              <a:buFont typeface="Wingdings" panose="05000000000000000000" pitchFamily="2" charset="2"/>
              <a:buNone/>
              <a:defRPr/>
            </a:pP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员</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：检查员、邮递员、技术员等；</a:t>
            </a:r>
            <a:endParaRPr lang="zh-CN" altLang="en-US" sz="2800" b="1" dirty="0">
              <a:latin typeface="楷体_GB2312" pitchFamily="49" charset="-122"/>
              <a:ea typeface="楷体_GB2312" pitchFamily="49" charset="-122"/>
              <a:sym typeface="Wingdings" panose="05000000000000000000" pitchFamily="2" charset="2"/>
            </a:endParaRPr>
          </a:p>
          <a:p>
            <a:pPr marL="457200" indent="-457200">
              <a:lnSpc>
                <a:spcPct val="120000"/>
              </a:lnSpc>
              <a:spcBef>
                <a:spcPct val="30000"/>
              </a:spcBef>
              <a:buFont typeface="Wingdings" panose="05000000000000000000" pitchFamily="2" charset="2"/>
              <a:buNone/>
              <a:defRPr/>
            </a:pP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化</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：现代化、合理化、多变化、民营化等。</a:t>
            </a:r>
            <a:r>
              <a:rPr lang="zh-CN" altLang="en-US" sz="2800" b="1" dirty="0">
                <a:sym typeface="Symbol" panose="05050102010706020507" pitchFamily="18" charset="2"/>
              </a:rPr>
              <a:t> </a:t>
            </a:r>
            <a:endParaRPr lang="zh-CN" altLang="zh-CN" sz="2800" b="1" dirty="0">
              <a:sym typeface="Symbol" panose="05050102010706020507" pitchFamily="18"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428625" y="1638300"/>
            <a:ext cx="8286750" cy="438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a:ea typeface="黑体" panose="02010609060101010101" pitchFamily="2" charset="-122"/>
              </a:rPr>
              <a:t>不同语言的词法分析</a:t>
            </a:r>
            <a:endParaRPr lang="zh-CN" altLang="en-US" sz="3200" b="1">
              <a:ea typeface="黑体" panose="02010609060101010101" pitchFamily="2" charset="-122"/>
            </a:endParaRPr>
          </a:p>
          <a:p>
            <a:pPr eaLnBrk="1" hangingPunct="1">
              <a:lnSpc>
                <a:spcPct val="120000"/>
              </a:lnSpc>
              <a:spcBef>
                <a:spcPct val="30000"/>
              </a:spcBef>
            </a:pPr>
            <a:r>
              <a:rPr lang="zh-CN" altLang="en-US" sz="2800" b="1"/>
              <a:t>      </a:t>
            </a:r>
            <a:r>
              <a:rPr lang="zh-CN" altLang="en-US" sz="2800" b="1" u="sng">
                <a:solidFill>
                  <a:srgbClr val="000066"/>
                </a:solidFill>
                <a:ea typeface="黑体" panose="02010609060101010101" pitchFamily="2" charset="-122"/>
              </a:rPr>
              <a:t>曲折语</a:t>
            </a:r>
            <a:r>
              <a:rPr lang="en-US" altLang="zh-CN" sz="2800" b="1">
                <a:latin typeface="Times New Roman" panose="02020603050405020304" pitchFamily="18" charset="0"/>
              </a:rPr>
              <a:t>(</a:t>
            </a:r>
            <a:r>
              <a:rPr lang="zh-CN" altLang="en-US" sz="2800" b="1">
                <a:latin typeface="Times New Roman" panose="02020603050405020304" pitchFamily="18" charset="0"/>
              </a:rPr>
              <a:t>如，英语、德语、俄语等</a:t>
            </a:r>
            <a:r>
              <a:rPr lang="en-US" altLang="zh-CN" sz="2800" b="1">
                <a:latin typeface="Times New Roman" panose="02020603050405020304" pitchFamily="18" charset="0"/>
              </a:rPr>
              <a:t>)</a:t>
            </a:r>
            <a:r>
              <a:rPr lang="zh-CN" altLang="en-US" sz="2800" b="1"/>
              <a:t>：用词的形态变化表示语法关系，一个形态成分可以表示若干种不同的语法意义，词根和词干与语词的附加成分结合紧密。</a:t>
            </a:r>
            <a:endParaRPr lang="zh-CN" altLang="en-US" sz="2800" b="1"/>
          </a:p>
          <a:p>
            <a:pPr eaLnBrk="1" hangingPunct="1">
              <a:lnSpc>
                <a:spcPct val="120000"/>
              </a:lnSpc>
            </a:pPr>
            <a:r>
              <a:rPr lang="zh-CN" altLang="en-US" sz="2800" b="1"/>
              <a:t>      词法分析：词的形态分析</a:t>
            </a:r>
            <a:r>
              <a:rPr lang="en-US" altLang="zh-CN" sz="2800" b="1">
                <a:latin typeface="Times New Roman" panose="02020603050405020304" pitchFamily="18" charset="0"/>
              </a:rPr>
              <a:t>(</a:t>
            </a:r>
            <a:r>
              <a:rPr lang="zh-CN" altLang="en-US" sz="2800" b="1">
                <a:latin typeface="Times New Roman" panose="02020603050405020304" pitchFamily="18" charset="0"/>
              </a:rPr>
              <a:t>形态还原</a:t>
            </a:r>
            <a:r>
              <a:rPr lang="en-US" altLang="zh-CN" sz="2800" b="1">
                <a:latin typeface="Times New Roman" panose="02020603050405020304" pitchFamily="18" charset="0"/>
              </a:rPr>
              <a:t>)</a:t>
            </a:r>
            <a:r>
              <a:rPr lang="zh-CN" altLang="en-US" sz="2800" b="1"/>
              <a:t>。</a:t>
            </a:r>
            <a:endParaRPr lang="zh-CN" altLang="en-US" sz="2800" b="1"/>
          </a:p>
          <a:p>
            <a:pPr eaLnBrk="1" hangingPunct="1">
              <a:lnSpc>
                <a:spcPct val="120000"/>
              </a:lnSpc>
              <a:spcBef>
                <a:spcPct val="10000"/>
              </a:spcBef>
            </a:pPr>
            <a:r>
              <a:rPr lang="zh-CN" altLang="en-US" sz="2800" b="1"/>
              <a:t>      </a:t>
            </a:r>
            <a:r>
              <a:rPr lang="zh-CN" altLang="en-US" sz="2800" b="1" u="sng">
                <a:solidFill>
                  <a:srgbClr val="000066"/>
                </a:solidFill>
                <a:ea typeface="黑体" panose="02010609060101010101" pitchFamily="2" charset="-122"/>
              </a:rPr>
              <a:t>分析语</a:t>
            </a:r>
            <a:r>
              <a:rPr lang="en-US" altLang="zh-CN" sz="2800" b="1" u="sng">
                <a:solidFill>
                  <a:srgbClr val="000066"/>
                </a:solidFill>
                <a:latin typeface="黑体" panose="02010609060101010101" pitchFamily="2" charset="-122"/>
                <a:ea typeface="黑体" panose="02010609060101010101" pitchFamily="2" charset="-122"/>
              </a:rPr>
              <a:t>(</a:t>
            </a:r>
            <a:r>
              <a:rPr lang="zh-CN" altLang="en-US" sz="2800" b="1" u="sng">
                <a:solidFill>
                  <a:srgbClr val="000066"/>
                </a:solidFill>
                <a:latin typeface="黑体" panose="02010609060101010101" pitchFamily="2" charset="-122"/>
                <a:ea typeface="黑体" panose="02010609060101010101" pitchFamily="2" charset="-122"/>
              </a:rPr>
              <a:t>孤立语</a:t>
            </a:r>
            <a:r>
              <a:rPr lang="en-US" altLang="zh-CN" sz="2800" b="1" u="sng">
                <a:solidFill>
                  <a:srgbClr val="000066"/>
                </a:solidFill>
                <a:latin typeface="黑体" panose="02010609060101010101" pitchFamily="2" charset="-122"/>
                <a:ea typeface="黑体" panose="02010609060101010101" pitchFamily="2" charset="-122"/>
              </a:rPr>
              <a:t>)</a:t>
            </a:r>
            <a:r>
              <a:rPr lang="en-US" altLang="zh-CN" sz="2800" b="1">
                <a:latin typeface="Times New Roman" panose="02020603050405020304" pitchFamily="18" charset="0"/>
              </a:rPr>
              <a:t>(</a:t>
            </a:r>
            <a:r>
              <a:rPr lang="zh-CN" altLang="en-US" sz="2800" b="1">
                <a:latin typeface="Times New Roman" panose="02020603050405020304" pitchFamily="18" charset="0"/>
              </a:rPr>
              <a:t>如：</a:t>
            </a:r>
            <a:r>
              <a:rPr lang="zh-CN" altLang="en-US" sz="2800" b="1"/>
              <a:t>汉语</a:t>
            </a:r>
            <a:r>
              <a:rPr lang="en-US" altLang="zh-CN" sz="2800" b="1">
                <a:latin typeface="Times New Roman" panose="02020603050405020304" pitchFamily="18" charset="0"/>
              </a:rPr>
              <a:t>)</a:t>
            </a:r>
            <a:r>
              <a:rPr lang="zh-CN" altLang="en-US" sz="2800" b="1"/>
              <a:t>：分词。</a:t>
            </a:r>
            <a:endParaRPr lang="zh-CN" altLang="en-US" sz="2800" b="1"/>
          </a:p>
          <a:p>
            <a:pPr eaLnBrk="1" hangingPunct="1">
              <a:lnSpc>
                <a:spcPct val="120000"/>
              </a:lnSpc>
              <a:spcBef>
                <a:spcPct val="10000"/>
              </a:spcBef>
            </a:pPr>
            <a:r>
              <a:rPr lang="zh-CN" altLang="en-US" sz="2800" b="1"/>
              <a:t>      </a:t>
            </a:r>
            <a:r>
              <a:rPr lang="zh-CN" altLang="en-US" sz="2800" b="1" u="sng">
                <a:solidFill>
                  <a:srgbClr val="000066"/>
                </a:solidFill>
                <a:ea typeface="黑体" panose="02010609060101010101" pitchFamily="2" charset="-122"/>
              </a:rPr>
              <a:t>黏着语</a:t>
            </a:r>
            <a:r>
              <a:rPr lang="en-US" altLang="zh-CN" sz="2800" b="1">
                <a:latin typeface="Times New Roman" panose="02020603050405020304" pitchFamily="18" charset="0"/>
              </a:rPr>
              <a:t>(</a:t>
            </a:r>
            <a:r>
              <a:rPr lang="zh-CN" altLang="en-US" sz="2800" b="1">
                <a:latin typeface="Times New Roman" panose="02020603050405020304" pitchFamily="18" charset="0"/>
              </a:rPr>
              <a:t>如：日语等</a:t>
            </a:r>
            <a:r>
              <a:rPr lang="en-US" altLang="zh-CN" sz="2800" b="1">
                <a:latin typeface="Times New Roman" panose="02020603050405020304" pitchFamily="18" charset="0"/>
              </a:rPr>
              <a:t>)</a:t>
            </a:r>
            <a:r>
              <a:rPr lang="zh-CN" altLang="en-US" sz="2800" b="1"/>
              <a:t>：分词＋形态还原。</a:t>
            </a:r>
            <a:endParaRPr lang="zh-CN" altLang="en-US" sz="2800" b="1"/>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3"/>
          <p:cNvSpPr txBox="1">
            <a:spLocks noChangeArrowheads="1"/>
          </p:cNvSpPr>
          <p:nvPr/>
        </p:nvSpPr>
        <p:spPr bwMode="auto">
          <a:xfrm>
            <a:off x="250825" y="1644650"/>
            <a:ext cx="8464550" cy="4305300"/>
          </a:xfrm>
          <a:prstGeom prst="rect">
            <a:avLst/>
          </a:prstGeom>
          <a:noFill/>
          <a:ln w="9525">
            <a:noFill/>
            <a:miter lim="800000"/>
          </a:ln>
        </p:spPr>
        <p:txBody>
          <a:bodyPr>
            <a:spAutoFit/>
          </a:bodyPr>
          <a:lstStyle/>
          <a:p>
            <a:pPr marL="457200" indent="-457200">
              <a:lnSpc>
                <a:spcPct val="120000"/>
              </a:lnSpc>
              <a:spcBef>
                <a:spcPct val="30000"/>
              </a:spcBef>
              <a:buFont typeface="Wingdings" panose="05000000000000000000" pitchFamily="2" charset="2"/>
              <a:buNone/>
              <a:defRPr/>
            </a:pPr>
            <a:r>
              <a:rPr lang="en-US" altLang="zh-CN" sz="2800" b="1" dirty="0">
                <a:latin typeface="Times New Roman" panose="02020603050405020304" pitchFamily="18" charset="0"/>
                <a:ea typeface="宋体" panose="02010600030101010101" pitchFamily="2" charset="-122"/>
                <a:sym typeface="Wingdings" panose="05000000000000000000" pitchFamily="2" charset="2"/>
              </a:rPr>
              <a:t>3. </a:t>
            </a:r>
            <a:r>
              <a:rPr lang="zh-CN" altLang="en-US" sz="2800" b="1" dirty="0">
                <a:latin typeface="Times New Roman" panose="02020603050405020304" pitchFamily="18" charset="0"/>
                <a:ea typeface="宋体" panose="02010600030101010101" pitchFamily="2" charset="-122"/>
                <a:sym typeface="Wingdings" panose="05000000000000000000" pitchFamily="2" charset="2"/>
              </a:rPr>
              <a:t>使用频率高或共现率高的字串尽量合并为一个分词单位    </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a:t>
            </a:r>
            <a:r>
              <a:rPr lang="zh-CN" altLang="en-US" sz="2800" b="1" u="sng" dirty="0">
                <a:solidFill>
                  <a:srgbClr val="0000FF"/>
                </a:solidFill>
                <a:latin typeface="黑体" panose="02010609060101010101" pitchFamily="2" charset="-122"/>
                <a:ea typeface="黑体" panose="02010609060101010101" pitchFamily="2" charset="-122"/>
                <a:sym typeface="Wingdings" panose="05000000000000000000" pitchFamily="2" charset="2"/>
              </a:rPr>
              <a:t>合并原则</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a:t>
            </a:r>
            <a:endParaRPr lang="en-US" altLang="zh-CN" sz="2800" b="1" dirty="0">
              <a:latin typeface="Times New Roman" panose="02020603050405020304" pitchFamily="18" charset="0"/>
              <a:ea typeface="宋体" panose="02010600030101010101" pitchFamily="2" charset="-122"/>
              <a:sym typeface="Wingdings" panose="05000000000000000000" pitchFamily="2" charset="2"/>
            </a:endParaRPr>
          </a:p>
          <a:p>
            <a:pPr marL="457200" indent="-93980">
              <a:lnSpc>
                <a:spcPct val="120000"/>
              </a:lnSpc>
              <a:spcBef>
                <a:spcPts val="600"/>
              </a:spcBef>
              <a:buFont typeface="Wingdings" panose="05000000000000000000" pitchFamily="2" charset="2"/>
              <a:buNone/>
              <a:tabLst>
                <a:tab pos="363220" algn="l"/>
              </a:tabLst>
              <a:defRPr/>
            </a:pPr>
            <a:r>
              <a:rPr lang="zh-CN" altLang="en-US" sz="2800" b="1" dirty="0">
                <a:latin typeface="楷体_GB2312" pitchFamily="49" charset="-122"/>
                <a:ea typeface="楷体_GB2312" pitchFamily="49" charset="-122"/>
                <a:sym typeface="Wingdings" panose="05000000000000000000" pitchFamily="2" charset="2"/>
              </a:rPr>
              <a:t>如：</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进出</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收放</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u="sng" dirty="0">
                <a:solidFill>
                  <a:srgbClr val="000066"/>
                </a:solidFill>
                <a:latin typeface="楷体_GB2312" pitchFamily="49" charset="-122"/>
                <a:ea typeface="楷体_GB2312" pitchFamily="49" charset="-122"/>
                <a:sym typeface="Wingdings" panose="05000000000000000000" pitchFamily="2" charset="2"/>
              </a:rPr>
              <a:t>动词并列</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大笑</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改称</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u="sng" dirty="0">
                <a:solidFill>
                  <a:srgbClr val="000066"/>
                </a:solidFill>
                <a:latin typeface="楷体_GB2312" pitchFamily="49" charset="-122"/>
                <a:ea typeface="楷体_GB2312" pitchFamily="49" charset="-122"/>
                <a:sym typeface="Wingdings" panose="05000000000000000000" pitchFamily="2" charset="2"/>
              </a:rPr>
              <a:t>动词偏正</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关门</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洗衣</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卸货</a:t>
            </a:r>
            <a:r>
              <a:rPr lang="zh-CN" altLang="en-US" sz="2800" b="1"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u="sng" dirty="0">
                <a:solidFill>
                  <a:srgbClr val="000066"/>
                </a:solidFill>
                <a:latin typeface="楷体_GB2312" pitchFamily="49" charset="-122"/>
                <a:ea typeface="楷体_GB2312" pitchFamily="49" charset="-122"/>
                <a:sym typeface="Wingdings" panose="05000000000000000000" pitchFamily="2" charset="2"/>
              </a:rPr>
              <a:t>动宾结构</a:t>
            </a:r>
            <a:r>
              <a:rPr lang="zh-CN" altLang="en-US" sz="2800" b="1" dirty="0">
                <a:latin typeface="楷体_GB2312" pitchFamily="49" charset="-122"/>
                <a:ea typeface="楷体_GB2312" pitchFamily="49" charset="-122"/>
                <a:sym typeface="Wingdings" panose="05000000000000000000" pitchFamily="2" charset="2"/>
              </a:rPr>
              <a:t>）</a:t>
            </a:r>
            <a:r>
              <a:rPr lang="zh-CN" altLang="en-US" sz="2800" b="1" dirty="0">
                <a:latin typeface="楷体_GB2312" pitchFamily="49" charset="-122"/>
                <a:ea typeface="楷体_GB2312" pitchFamily="49" charset="-122"/>
                <a:sym typeface="Symbol" panose="05050102010706020507" pitchFamily="18" charset="2"/>
              </a:rPr>
              <a:t>；</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春夏秋冬</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轻重缓急</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男女</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a:t>
            </a:r>
            <a:r>
              <a:rPr lang="zh-CN" altLang="en-US" sz="2800" b="1" u="sng" dirty="0">
                <a:solidFill>
                  <a:srgbClr val="000066"/>
                </a:solidFill>
                <a:latin typeface="楷体_GB2312" pitchFamily="49" charset="-122"/>
                <a:ea typeface="楷体_GB2312" pitchFamily="49" charset="-122"/>
                <a:sym typeface="Symbol" panose="05050102010706020507" pitchFamily="18" charset="2"/>
              </a:rPr>
              <a:t>并列结构</a:t>
            </a:r>
            <a:r>
              <a:rPr lang="zh-CN" altLang="en-US" sz="2800" b="1" dirty="0">
                <a:latin typeface="楷体_GB2312" pitchFamily="49" charset="-122"/>
                <a:ea typeface="楷体_GB2312" pitchFamily="49" charset="-122"/>
                <a:sym typeface="Symbol" panose="05050102010706020507" pitchFamily="18" charset="2"/>
              </a:rPr>
              <a:t>）；</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象牙</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a:t>
            </a:r>
            <a:r>
              <a:rPr lang="zh-CN" altLang="en-US" sz="2800" b="1" u="sng" dirty="0">
                <a:solidFill>
                  <a:srgbClr val="000066"/>
                </a:solidFill>
                <a:latin typeface="楷体_GB2312" pitchFamily="49" charset="-122"/>
                <a:ea typeface="楷体_GB2312" pitchFamily="49" charset="-122"/>
                <a:sym typeface="Symbol" panose="05050102010706020507" pitchFamily="18" charset="2"/>
              </a:rPr>
              <a:t>名词偏正</a:t>
            </a:r>
            <a:r>
              <a:rPr lang="zh-CN" altLang="en-US" sz="2800" b="1" dirty="0">
                <a:latin typeface="楷体_GB2312" pitchFamily="49" charset="-122"/>
                <a:ea typeface="楷体_GB2312" pitchFamily="49" charset="-122"/>
                <a:sym typeface="Symbol" panose="05050102010706020507" pitchFamily="18" charset="2"/>
              </a:rPr>
              <a:t>）；</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暂不</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毫不</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不再</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早已</a:t>
            </a:r>
            <a:r>
              <a:rPr lang="zh-CN" altLang="en-US" sz="2800" b="1" dirty="0">
                <a:latin typeface="Times New Roman" panose="02020603050405020304" pitchFamily="18" charset="0"/>
                <a:ea typeface="楷体_GB2312" pitchFamily="49" charset="-122"/>
                <a:sym typeface="Symbol" panose="05050102010706020507" pitchFamily="18" charset="2"/>
              </a:rPr>
              <a:t>”</a:t>
            </a:r>
            <a:r>
              <a:rPr lang="zh-CN" altLang="en-US" sz="2800" b="1" dirty="0">
                <a:latin typeface="楷体_GB2312" pitchFamily="49" charset="-122"/>
                <a:ea typeface="楷体_GB2312" pitchFamily="49" charset="-122"/>
                <a:sym typeface="Symbol" panose="05050102010706020507" pitchFamily="18" charset="2"/>
              </a:rPr>
              <a:t>（</a:t>
            </a:r>
            <a:r>
              <a:rPr lang="zh-CN" altLang="en-US" sz="2800" b="1" u="sng" dirty="0">
                <a:solidFill>
                  <a:srgbClr val="000066"/>
                </a:solidFill>
                <a:latin typeface="楷体_GB2312" pitchFamily="49" charset="-122"/>
                <a:ea typeface="楷体_GB2312" pitchFamily="49" charset="-122"/>
                <a:sym typeface="Symbol" panose="05050102010706020507" pitchFamily="18" charset="2"/>
              </a:rPr>
              <a:t>副词并列</a:t>
            </a:r>
            <a:r>
              <a:rPr lang="zh-CN" altLang="en-US" sz="2800" b="1" dirty="0">
                <a:latin typeface="楷体_GB2312" pitchFamily="49" charset="-122"/>
                <a:ea typeface="楷体_GB2312" pitchFamily="49" charset="-122"/>
                <a:sym typeface="Symbol" panose="05050102010706020507" pitchFamily="18" charset="2"/>
              </a:rPr>
              <a:t>）等</a:t>
            </a:r>
            <a:endParaRPr lang="zh-CN" altLang="zh-CN" sz="2800" b="1" dirty="0">
              <a:latin typeface="楷体_GB2312" pitchFamily="49" charset="-122"/>
              <a:ea typeface="楷体_GB2312" pitchFamily="49" charset="-122"/>
              <a:sym typeface="Symbol" panose="05050102010706020507" pitchFamily="18"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3"/>
          <p:cNvSpPr txBox="1">
            <a:spLocks noChangeArrowheads="1"/>
          </p:cNvSpPr>
          <p:nvPr/>
        </p:nvSpPr>
        <p:spPr bwMode="auto">
          <a:xfrm>
            <a:off x="179388" y="1643063"/>
            <a:ext cx="8640762" cy="329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30000"/>
              </a:spcBef>
              <a:buFont typeface="Wingdings" panose="05000000000000000000" pitchFamily="2" charset="2"/>
              <a:buNone/>
            </a:pPr>
            <a:r>
              <a:rPr lang="zh-CN" altLang="en-US" sz="2800" b="1">
                <a:latin typeface="Times New Roman" panose="02020603050405020304" pitchFamily="18" charset="0"/>
                <a:sym typeface="Wingdings" panose="05000000000000000000" pitchFamily="2" charset="2"/>
              </a:rPr>
              <a:t> </a:t>
            </a:r>
            <a:r>
              <a:rPr lang="en-US" altLang="zh-CN" sz="2800" b="1">
                <a:latin typeface="Times New Roman" panose="02020603050405020304" pitchFamily="18" charset="0"/>
                <a:sym typeface="Wingdings" panose="05000000000000000000" pitchFamily="2" charset="2"/>
              </a:rPr>
              <a:t>4. </a:t>
            </a:r>
            <a:r>
              <a:rPr lang="zh-CN" altLang="en-US" sz="2800" b="1">
                <a:latin typeface="Times New Roman" panose="02020603050405020304" pitchFamily="18" charset="0"/>
                <a:sym typeface="Wingdings" panose="05000000000000000000" pitchFamily="2" charset="2"/>
              </a:rPr>
              <a:t>双音节加单音节的偏正式名词尽量合并为一个分词单位    </a:t>
            </a:r>
            <a:r>
              <a:rPr lang="en-US" altLang="zh-CN" sz="2800" b="1">
                <a:latin typeface="Times New Roman" panose="02020603050405020304" pitchFamily="18" charset="0"/>
                <a:sym typeface="Wingdings" panose="05000000000000000000" pitchFamily="2" charset="2"/>
              </a:rPr>
              <a:t>(</a:t>
            </a:r>
            <a:r>
              <a:rPr lang="zh-CN" altLang="en-US" sz="2800" b="1" u="sng">
                <a:solidFill>
                  <a:srgbClr val="0000FF"/>
                </a:solidFill>
                <a:latin typeface="黑体" panose="02010609060101010101" pitchFamily="2" charset="-122"/>
                <a:ea typeface="黑体" panose="02010609060101010101" pitchFamily="2" charset="-122"/>
                <a:sym typeface="Wingdings" panose="05000000000000000000" pitchFamily="2" charset="2"/>
              </a:rPr>
              <a:t>合并原则</a:t>
            </a:r>
            <a:r>
              <a:rPr lang="en-US" altLang="zh-CN" sz="2800" b="1">
                <a:latin typeface="Times New Roman" panose="02020603050405020304" pitchFamily="18" charset="0"/>
                <a:sym typeface="Wingdings" panose="05000000000000000000" pitchFamily="2" charset="2"/>
              </a:rPr>
              <a:t>)</a:t>
            </a:r>
            <a:endParaRPr lang="en-US" altLang="zh-CN" sz="2800" b="1">
              <a:latin typeface="Times New Roman" panose="02020603050405020304" pitchFamily="18" charset="0"/>
              <a:sym typeface="Wingdings" panose="05000000000000000000" pitchFamily="2" charset="2"/>
            </a:endParaRPr>
          </a:p>
          <a:p>
            <a:pPr eaLnBrk="1" hangingPunct="1">
              <a:lnSpc>
                <a:spcPct val="120000"/>
              </a:lnSpc>
              <a:spcBef>
                <a:spcPct val="30000"/>
              </a:spcBef>
              <a:buFont typeface="Wingdings" panose="05000000000000000000" pitchFamily="2" charset="2"/>
              <a:buNone/>
            </a:pPr>
            <a:r>
              <a:rPr lang="zh-CN" altLang="en-US" sz="2800" b="1">
                <a:latin typeface="楷体_GB2312" pitchFamily="49" charset="-122"/>
                <a:ea typeface="楷体_GB2312" pitchFamily="49" charset="-122"/>
                <a:sym typeface="Wingdings" panose="05000000000000000000" pitchFamily="2" charset="2"/>
              </a:rPr>
              <a:t>	如：</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线、权、车、点</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等所构成的偏正式名词：</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国际线、分数线、贫困线</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领导权、发言权、知情权</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垃圾车、交通车、午餐车</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立足点、共同点、着眼点</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等。</a:t>
            </a:r>
            <a:endParaRPr lang="zh-CN" altLang="zh-CN" sz="2800" b="1">
              <a:latin typeface="楷体_GB2312" pitchFamily="49" charset="-122"/>
              <a:ea typeface="楷体_GB2312" pitchFamily="49" charset="-122"/>
              <a:sym typeface="Wingdings" panose="05000000000000000000" pitchFamily="2"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Box 3"/>
          <p:cNvSpPr txBox="1">
            <a:spLocks noChangeArrowheads="1"/>
          </p:cNvSpPr>
          <p:nvPr/>
        </p:nvSpPr>
        <p:spPr bwMode="auto">
          <a:xfrm>
            <a:off x="179388" y="1628775"/>
            <a:ext cx="8713787"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30000"/>
              </a:spcBef>
              <a:buFont typeface="Wingdings" panose="05000000000000000000" pitchFamily="2" charset="2"/>
              <a:buNone/>
            </a:pPr>
            <a:r>
              <a:rPr lang="zh-CN" altLang="en-US" b="1">
                <a:latin typeface="Times New Roman" panose="02020603050405020304" pitchFamily="18" charset="0"/>
                <a:sym typeface="Wingdings" panose="05000000000000000000" pitchFamily="2" charset="2"/>
              </a:rPr>
              <a:t> </a:t>
            </a:r>
            <a:r>
              <a:rPr lang="en-US" altLang="zh-CN" sz="2800" b="1">
                <a:latin typeface="Times New Roman" panose="02020603050405020304" pitchFamily="18" charset="0"/>
                <a:sym typeface="Wingdings" panose="05000000000000000000" pitchFamily="2" charset="2"/>
              </a:rPr>
              <a:t>5. </a:t>
            </a:r>
            <a:r>
              <a:rPr lang="zh-CN" altLang="en-US" sz="2800" b="1">
                <a:latin typeface="Times New Roman" panose="02020603050405020304" pitchFamily="18" charset="0"/>
                <a:sym typeface="Wingdings" panose="05000000000000000000" pitchFamily="2" charset="2"/>
              </a:rPr>
              <a:t>双音节结构的偏正式动词应尽量合并为一个分词单位     </a:t>
            </a:r>
            <a:r>
              <a:rPr lang="en-US" altLang="zh-CN" sz="2800" b="1">
                <a:latin typeface="Times New Roman" panose="02020603050405020304" pitchFamily="18" charset="0"/>
                <a:sym typeface="Wingdings" panose="05000000000000000000" pitchFamily="2" charset="2"/>
              </a:rPr>
              <a:t>(</a:t>
            </a:r>
            <a:r>
              <a:rPr lang="zh-CN" altLang="en-US" sz="2800" b="1" u="sng">
                <a:solidFill>
                  <a:srgbClr val="0000FF"/>
                </a:solidFill>
                <a:latin typeface="黑体" panose="02010609060101010101" pitchFamily="2" charset="-122"/>
                <a:ea typeface="黑体" panose="02010609060101010101" pitchFamily="2" charset="-122"/>
                <a:sym typeface="Wingdings" panose="05000000000000000000" pitchFamily="2" charset="2"/>
              </a:rPr>
              <a:t>合并原则</a:t>
            </a:r>
            <a:r>
              <a:rPr lang="en-US" altLang="zh-CN" sz="2800" b="1">
                <a:latin typeface="Times New Roman" panose="02020603050405020304" pitchFamily="18" charset="0"/>
                <a:sym typeface="Wingdings" panose="05000000000000000000" pitchFamily="2" charset="2"/>
              </a:rPr>
              <a:t>)</a:t>
            </a:r>
            <a:endParaRPr lang="en-US" altLang="zh-CN" sz="2800" b="1">
              <a:latin typeface="Times New Roman" panose="02020603050405020304" pitchFamily="18" charset="0"/>
              <a:sym typeface="Wingdings" panose="05000000000000000000" pitchFamily="2" charset="2"/>
            </a:endParaRPr>
          </a:p>
          <a:p>
            <a:pPr eaLnBrk="1" hangingPunct="1">
              <a:lnSpc>
                <a:spcPct val="120000"/>
              </a:lnSpc>
              <a:spcBef>
                <a:spcPct val="30000"/>
              </a:spcBef>
              <a:buFont typeface="Wingdings" panose="05000000000000000000" pitchFamily="2" charset="2"/>
              <a:buNone/>
            </a:pPr>
            <a:r>
              <a:rPr lang="zh-CN" altLang="en-US" sz="2800" b="1">
                <a:latin typeface="楷体_GB2312" pitchFamily="49" charset="-122"/>
                <a:ea typeface="楷体_GB2312" pitchFamily="49" charset="-122"/>
                <a:sym typeface="Wingdings" panose="05000000000000000000" pitchFamily="2" charset="2"/>
              </a:rPr>
              <a:t>	本原则只适合少数偏正式动词，如：</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u="sng">
                <a:latin typeface="楷体_GB2312" pitchFamily="49" charset="-122"/>
                <a:ea typeface="楷体_GB2312" pitchFamily="49" charset="-122"/>
                <a:sym typeface="Wingdings" panose="05000000000000000000" pitchFamily="2" charset="2"/>
              </a:rPr>
              <a:t>紧追</a:t>
            </a:r>
            <a:r>
              <a:rPr lang="zh-CN" altLang="en-US" sz="2800" b="1">
                <a:latin typeface="楷体_GB2312" pitchFamily="49" charset="-122"/>
                <a:ea typeface="楷体_GB2312" pitchFamily="49" charset="-122"/>
                <a:sym typeface="Wingdings" panose="05000000000000000000" pitchFamily="2" charset="2"/>
              </a:rPr>
              <a:t>其后</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u="sng">
                <a:latin typeface="楷体_GB2312" pitchFamily="49" charset="-122"/>
                <a:ea typeface="楷体_GB2312" pitchFamily="49" charset="-122"/>
                <a:sym typeface="Wingdings" panose="05000000000000000000" pitchFamily="2" charset="2"/>
              </a:rPr>
              <a:t>组建</a:t>
            </a:r>
            <a:r>
              <a:rPr lang="zh-CN" altLang="en-US" sz="2800" b="1">
                <a:latin typeface="楷体_GB2312" pitchFamily="49" charset="-122"/>
                <a:ea typeface="楷体_GB2312" pitchFamily="49" charset="-122"/>
                <a:sym typeface="Wingdings" panose="05000000000000000000" pitchFamily="2" charset="2"/>
              </a:rPr>
              <a:t>完成</a:t>
            </a:r>
            <a:r>
              <a:rPr lang="zh-CN" altLang="en-US" sz="2800" b="1">
                <a:latin typeface="Times New Roman" panose="02020603050405020304" pitchFamily="18" charset="0"/>
                <a:ea typeface="楷体_GB2312" pitchFamily="49" charset="-122"/>
                <a:sym typeface="Wingdings" panose="05000000000000000000" pitchFamily="2" charset="2"/>
              </a:rPr>
              <a:t>”</a:t>
            </a:r>
            <a:r>
              <a:rPr lang="zh-CN" altLang="en-US" sz="2800" b="1">
                <a:latin typeface="楷体_GB2312" pitchFamily="49" charset="-122"/>
                <a:ea typeface="楷体_GB2312" pitchFamily="49" charset="-122"/>
                <a:sym typeface="Wingdings" panose="05000000000000000000" pitchFamily="2" charset="2"/>
              </a:rPr>
              <a:t>等，不适合动宾及主谓式复合动词。</a:t>
            </a:r>
            <a:endParaRPr lang="zh-CN" altLang="zh-CN" sz="2800" b="1">
              <a:latin typeface="楷体_GB2312" pitchFamily="49" charset="-122"/>
              <a:ea typeface="楷体_GB2312" pitchFamily="49" charset="-122"/>
              <a:sym typeface="Wingdings" panose="05000000000000000000" pitchFamily="2"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3"/>
          <p:cNvSpPr txBox="1">
            <a:spLocks noChangeArrowheads="1"/>
          </p:cNvSpPr>
          <p:nvPr/>
        </p:nvSpPr>
        <p:spPr bwMode="auto">
          <a:xfrm>
            <a:off x="250825" y="1500188"/>
            <a:ext cx="8642350" cy="4749800"/>
          </a:xfrm>
          <a:prstGeom prst="rect">
            <a:avLst/>
          </a:prstGeom>
          <a:solidFill>
            <a:schemeClr val="bg1"/>
          </a:solidFill>
          <a:ln w="9525">
            <a:noFill/>
            <a:miter lim="800000"/>
          </a:ln>
        </p:spPr>
        <p:txBody>
          <a:bodyPr>
            <a:spAutoFit/>
          </a:bodyPr>
          <a:lstStyle/>
          <a:p>
            <a:pPr marL="457200" indent="-457200">
              <a:lnSpc>
                <a:spcPct val="120000"/>
              </a:lnSpc>
              <a:spcBef>
                <a:spcPct val="30000"/>
              </a:spcBef>
              <a:buFont typeface="Wingdings" panose="05000000000000000000" pitchFamily="2" charset="2"/>
              <a:buNone/>
              <a:defRPr/>
            </a:pPr>
            <a:r>
              <a:rPr lang="zh-CN" altLang="en-US" sz="2800" b="1" dirty="0">
                <a:latin typeface="Times New Roman" panose="02020603050405020304" pitchFamily="18" charset="0"/>
                <a:sym typeface="Wingdings" panose="05000000000000000000" pitchFamily="2" charset="2"/>
              </a:rPr>
              <a:t> </a:t>
            </a:r>
            <a:r>
              <a:rPr lang="en-US" altLang="zh-CN" sz="2800" b="1" dirty="0">
                <a:latin typeface="Times New Roman" panose="02020603050405020304" pitchFamily="18" charset="0"/>
                <a:sym typeface="Wingdings" panose="05000000000000000000" pitchFamily="2" charset="2"/>
              </a:rPr>
              <a:t>6. </a:t>
            </a:r>
            <a:r>
              <a:rPr lang="zh-CN" altLang="en-US" sz="2800" b="1" dirty="0">
                <a:latin typeface="Times New Roman" panose="02020603050405020304" pitchFamily="18" charset="0"/>
                <a:sym typeface="Wingdings" panose="05000000000000000000" pitchFamily="2" charset="2"/>
              </a:rPr>
              <a:t>内部结构复杂、合并起来过于冗长的词尽量切分   </a:t>
            </a:r>
            <a:r>
              <a:rPr lang="en-US" altLang="zh-CN" sz="2800" b="1" dirty="0">
                <a:latin typeface="Times New Roman" panose="02020603050405020304" pitchFamily="18" charset="0"/>
                <a:sym typeface="Wingdings" panose="05000000000000000000" pitchFamily="2" charset="2"/>
              </a:rPr>
              <a:t>(</a:t>
            </a:r>
            <a:r>
              <a:rPr lang="zh-CN" altLang="en-US" sz="2800" b="1" u="sng" dirty="0">
                <a:solidFill>
                  <a:srgbClr val="0000FF"/>
                </a:solidFill>
                <a:latin typeface="黑体" panose="02010609060101010101" pitchFamily="2" charset="-122"/>
                <a:ea typeface="黑体" panose="02010609060101010101" pitchFamily="2" charset="-122"/>
                <a:sym typeface="Wingdings" panose="05000000000000000000" pitchFamily="2" charset="2"/>
              </a:rPr>
              <a:t>切分原则</a:t>
            </a:r>
            <a:r>
              <a:rPr lang="en-US" altLang="zh-CN" sz="2800" b="1" dirty="0">
                <a:latin typeface="Times New Roman" panose="02020603050405020304" pitchFamily="18" charset="0"/>
                <a:sym typeface="Wingdings" panose="05000000000000000000" pitchFamily="2" charset="2"/>
              </a:rPr>
              <a:t>)</a:t>
            </a:r>
            <a:endParaRPr lang="en-US" altLang="zh-CN" sz="2800" b="1" dirty="0">
              <a:latin typeface="Times New Roman" panose="02020603050405020304" pitchFamily="18" charset="0"/>
              <a:sym typeface="Wingdings" panose="05000000000000000000" pitchFamily="2" charset="2"/>
            </a:endParaRPr>
          </a:p>
          <a:p>
            <a:pPr marL="457200" indent="-457200">
              <a:lnSpc>
                <a:spcPct val="120000"/>
              </a:lnSpc>
              <a:buFont typeface="Wingdings" panose="05000000000000000000" pitchFamily="2" charset="2"/>
              <a:buNone/>
              <a:defRPr/>
            </a:pPr>
            <a:r>
              <a:rPr lang="zh-CN" altLang="en-US" sz="2800" b="1" dirty="0">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     </a:t>
            </a:r>
            <a:r>
              <a:rPr lang="en-US" altLang="zh-CN" sz="2800" b="1" dirty="0">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(1) </a:t>
            </a:r>
            <a:r>
              <a:rPr lang="zh-CN" altLang="en-US" sz="2800" b="1" u="sng" dirty="0">
                <a:latin typeface="Times New Roman" panose="02020603050405020304" pitchFamily="18" charset="0"/>
                <a:ea typeface="楷体_GB2312" pitchFamily="49" charset="-122"/>
                <a:cs typeface="Times New Roman" panose="02020603050405020304" pitchFamily="18" charset="0"/>
                <a:sym typeface="Wingdings" panose="05000000000000000000" pitchFamily="2" charset="2"/>
              </a:rPr>
              <a:t>词组带接尾词</a:t>
            </a:r>
            <a:endParaRPr lang="zh-CN" altLang="en-US" sz="2800" b="1" dirty="0">
              <a:latin typeface="Times New Roman" panose="02020603050405020304" pitchFamily="18" charset="0"/>
              <a:ea typeface="楷体_GB2312" pitchFamily="49" charset="-122"/>
              <a:sym typeface="Wingdings" panose="05000000000000000000" pitchFamily="2" charset="2"/>
            </a:endParaRPr>
          </a:p>
          <a:p>
            <a:pPr marL="457200" indent="-457200">
              <a:lnSpc>
                <a:spcPct val="120000"/>
              </a:lnSpc>
              <a:buFont typeface="Wingdings" panose="05000000000000000000" pitchFamily="2" charset="2"/>
              <a:buNone/>
              <a:defRPr/>
            </a:pPr>
            <a:r>
              <a:rPr lang="zh-CN" altLang="en-US" sz="2800" b="1" dirty="0">
                <a:latin typeface="Times New Roman" panose="02020603050405020304" pitchFamily="18" charset="0"/>
                <a:ea typeface="楷体_GB2312" pitchFamily="49" charset="-122"/>
                <a:sym typeface="Wingdings" panose="05000000000000000000" pitchFamily="2" charset="2"/>
              </a:rPr>
              <a:t>          太空</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计划</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室、塑料</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制品</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业</a:t>
            </a:r>
            <a:endParaRPr lang="zh-CN" altLang="en-US" sz="2800" b="1" dirty="0">
              <a:latin typeface="Times New Roman" panose="02020603050405020304" pitchFamily="18" charset="0"/>
              <a:ea typeface="楷体_GB2312" pitchFamily="49" charset="-122"/>
              <a:sym typeface="Wingdings" panose="05000000000000000000" pitchFamily="2" charset="2"/>
            </a:endParaRPr>
          </a:p>
          <a:p>
            <a:pPr marL="457200" indent="-457200">
              <a:lnSpc>
                <a:spcPct val="120000"/>
              </a:lnSpc>
              <a:spcBef>
                <a:spcPct val="10000"/>
              </a:spcBef>
              <a:buFont typeface="Wingdings" panose="05000000000000000000" pitchFamily="2" charset="2"/>
              <a:buNone/>
              <a:defRPr/>
            </a:pPr>
            <a:r>
              <a:rPr lang="en-US" altLang="zh-CN" sz="2800" b="1" dirty="0">
                <a:latin typeface="Times New Roman" panose="02020603050405020304" pitchFamily="18" charset="0"/>
                <a:ea typeface="楷体_GB2312" pitchFamily="49" charset="-122"/>
                <a:sym typeface="Wingdings" panose="05000000000000000000" pitchFamily="2" charset="2"/>
              </a:rPr>
              <a:t>     (2) </a:t>
            </a:r>
            <a:r>
              <a:rPr lang="zh-CN" altLang="en-US" sz="2800" b="1" u="sng" dirty="0">
                <a:latin typeface="Times New Roman" panose="02020603050405020304" pitchFamily="18" charset="0"/>
                <a:cs typeface="Times New Roman" panose="02020603050405020304" pitchFamily="18" charset="0"/>
                <a:sym typeface="Wingdings" panose="05000000000000000000" pitchFamily="2" charset="2"/>
              </a:rPr>
              <a:t>动词带双音节结果补语</a:t>
            </a:r>
            <a:endParaRPr lang="zh-CN" altLang="en-US" sz="2800" b="1" dirty="0">
              <a:latin typeface="Times New Roman" panose="02020603050405020304" pitchFamily="18" charset="0"/>
              <a:ea typeface="楷体_GB2312" pitchFamily="49" charset="-122"/>
              <a:sym typeface="Wingdings" panose="05000000000000000000" pitchFamily="2" charset="2"/>
            </a:endParaRPr>
          </a:p>
          <a:p>
            <a:pPr marL="457200" indent="-457200">
              <a:lnSpc>
                <a:spcPct val="120000"/>
              </a:lnSpc>
              <a:buFont typeface="Wingdings" panose="05000000000000000000" pitchFamily="2" charset="2"/>
              <a:buNone/>
              <a:defRPr/>
            </a:pPr>
            <a:r>
              <a:rPr lang="zh-CN" altLang="en-US" sz="2800" b="1" dirty="0">
                <a:latin typeface="Times New Roman" panose="02020603050405020304" pitchFamily="18" charset="0"/>
                <a:ea typeface="楷体_GB2312" pitchFamily="49" charset="-122"/>
                <a:sym typeface="Wingdings" panose="05000000000000000000" pitchFamily="2" charset="2"/>
              </a:rPr>
              <a:t>          看</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清楚、讨论</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完毕</a:t>
            </a:r>
            <a:endParaRPr lang="zh-CN" altLang="en-US" sz="2800" b="1" dirty="0">
              <a:latin typeface="Times New Roman" panose="02020603050405020304" pitchFamily="18" charset="0"/>
              <a:ea typeface="楷体_GB2312" pitchFamily="49" charset="-122"/>
              <a:sym typeface="Wingdings" panose="05000000000000000000" pitchFamily="2" charset="2"/>
            </a:endParaRPr>
          </a:p>
          <a:p>
            <a:pPr marL="987425" indent="-987425">
              <a:lnSpc>
                <a:spcPct val="120000"/>
              </a:lnSpc>
              <a:buFont typeface="Wingdings" panose="05000000000000000000" pitchFamily="2" charset="2"/>
              <a:buNone/>
              <a:defRPr/>
            </a:pPr>
            <a:r>
              <a:rPr lang="en-US" altLang="zh-CN" sz="2800" b="1" dirty="0">
                <a:latin typeface="Times New Roman" panose="02020603050405020304" pitchFamily="18" charset="0"/>
                <a:ea typeface="楷体_GB2312" pitchFamily="49" charset="-122"/>
                <a:sym typeface="Wingdings" panose="05000000000000000000" pitchFamily="2" charset="2"/>
              </a:rPr>
              <a:t>     (3) </a:t>
            </a:r>
            <a:r>
              <a:rPr lang="zh-CN" altLang="en-US" sz="2800" b="1" u="sng" dirty="0">
                <a:latin typeface="Times New Roman" panose="02020603050405020304" pitchFamily="18" charset="0"/>
                <a:cs typeface="Times New Roman" panose="02020603050405020304" pitchFamily="18" charset="0"/>
                <a:sym typeface="Wingdings" panose="05000000000000000000" pitchFamily="2" charset="2"/>
              </a:rPr>
              <a:t>复杂结构</a:t>
            </a:r>
            <a:r>
              <a:rPr lang="zh-CN" altLang="en-US" sz="2800" b="1" dirty="0">
                <a:latin typeface="Times New Roman" panose="02020603050405020304" pitchFamily="18" charset="0"/>
                <a:ea typeface="楷体_GB2312" pitchFamily="49" charset="-122"/>
                <a:sym typeface="Wingdings" panose="05000000000000000000" pitchFamily="2" charset="2"/>
              </a:rPr>
              <a:t>：自来水</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公司、中文</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分词</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规范</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研究</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计划</a:t>
            </a:r>
            <a:endParaRPr lang="zh-CN" altLang="en-US" sz="2800" b="1" dirty="0">
              <a:latin typeface="Times New Roman" panose="02020603050405020304" pitchFamily="18" charset="0"/>
              <a:ea typeface="楷体_GB2312" pitchFamily="49" charset="-122"/>
              <a:sym typeface="Wingdings" panose="05000000000000000000" pitchFamily="2" charset="2"/>
            </a:endParaRPr>
          </a:p>
          <a:p>
            <a:pPr marL="457200" indent="-457200">
              <a:lnSpc>
                <a:spcPct val="120000"/>
              </a:lnSpc>
              <a:buFont typeface="Wingdings" panose="05000000000000000000" pitchFamily="2" charset="2"/>
              <a:buNone/>
              <a:defRPr/>
            </a:pPr>
            <a:r>
              <a:rPr lang="en-US" altLang="zh-CN" sz="2800" b="1" dirty="0">
                <a:latin typeface="Times New Roman" panose="02020603050405020304" pitchFamily="18" charset="0"/>
                <a:ea typeface="楷体_GB2312" pitchFamily="49" charset="-122"/>
                <a:sym typeface="Wingdings" panose="05000000000000000000" pitchFamily="2" charset="2"/>
              </a:rPr>
              <a:t>     (4) </a:t>
            </a:r>
            <a:r>
              <a:rPr lang="zh-CN" altLang="en-US" sz="2800" b="1" u="sng" dirty="0">
                <a:latin typeface="Times New Roman" panose="02020603050405020304" pitchFamily="18" charset="0"/>
                <a:cs typeface="Times New Roman" panose="02020603050405020304" pitchFamily="18" charset="0"/>
                <a:sym typeface="Wingdings" panose="05000000000000000000" pitchFamily="2" charset="2"/>
              </a:rPr>
              <a:t>正反</a:t>
            </a:r>
            <a:r>
              <a:rPr lang="zh-CN" altLang="en-US" sz="2800" b="1" u="sng" dirty="0">
                <a:latin typeface="Times New Roman" panose="02020603050405020304" pitchFamily="18" charset="0"/>
                <a:sym typeface="Wingdings" panose="05000000000000000000" pitchFamily="2" charset="2"/>
              </a:rPr>
              <a:t>问句</a:t>
            </a:r>
            <a:r>
              <a:rPr lang="zh-CN" altLang="en-US" sz="2800" dirty="0">
                <a:latin typeface="Times New Roman" panose="02020603050405020304" pitchFamily="18" charset="0"/>
                <a:ea typeface="楷体_GB2312" pitchFamily="49" charset="-122"/>
                <a:sym typeface="Wingdings" panose="05000000000000000000" pitchFamily="2" charset="2"/>
              </a:rPr>
              <a:t>：</a:t>
            </a:r>
            <a:r>
              <a:rPr lang="zh-CN" altLang="en-US" sz="2800" b="1" dirty="0">
                <a:latin typeface="Times New Roman" panose="02020603050405020304" pitchFamily="18" charset="0"/>
                <a:ea typeface="楷体_GB2312" pitchFamily="49" charset="-122"/>
                <a:sym typeface="Wingdings" panose="05000000000000000000" pitchFamily="2" charset="2"/>
              </a:rPr>
              <a:t>喜欢</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不</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喜欢、参加</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不</a:t>
            </a:r>
            <a:r>
              <a:rPr lang="en-US" altLang="zh-CN" sz="2800" b="1" dirty="0">
                <a:latin typeface="Times New Roman" panose="02020603050405020304" pitchFamily="18" charset="0"/>
                <a:ea typeface="楷体_GB2312" pitchFamily="49" charset="-122"/>
                <a:sym typeface="Wingdings" panose="05000000000000000000" pitchFamily="2" charset="2"/>
              </a:rPr>
              <a:t>/ </a:t>
            </a:r>
            <a:r>
              <a:rPr lang="zh-CN" altLang="en-US" sz="2800" b="1" dirty="0">
                <a:latin typeface="Times New Roman" panose="02020603050405020304" pitchFamily="18" charset="0"/>
                <a:ea typeface="楷体_GB2312" pitchFamily="49" charset="-122"/>
                <a:sym typeface="Wingdings" panose="05000000000000000000" pitchFamily="2" charset="2"/>
              </a:rPr>
              <a:t>参加</a:t>
            </a:r>
            <a:endParaRPr lang="zh-CN" altLang="zh-CN" sz="2800" b="1" dirty="0">
              <a:latin typeface="Times New Roman" panose="02020603050405020304" pitchFamily="18" charset="0"/>
              <a:ea typeface="楷体_GB2312" pitchFamily="49" charset="-122"/>
              <a:sym typeface="Wingdings" panose="05000000000000000000" pitchFamily="2"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ext Box 3"/>
          <p:cNvSpPr txBox="1">
            <a:spLocks noChangeArrowheads="1"/>
          </p:cNvSpPr>
          <p:nvPr/>
        </p:nvSpPr>
        <p:spPr bwMode="auto">
          <a:xfrm>
            <a:off x="395288" y="1557338"/>
            <a:ext cx="8320087" cy="4530725"/>
          </a:xfrm>
          <a:prstGeom prst="rect">
            <a:avLst/>
          </a:prstGeom>
          <a:solidFill>
            <a:schemeClr val="bg1"/>
          </a:solidFill>
          <a:ln w="9525">
            <a:noFill/>
            <a:miter lim="800000"/>
          </a:ln>
        </p:spPr>
        <p:txBody>
          <a:bodyPr>
            <a:spAutoFit/>
          </a:bodyPr>
          <a:lstStyle/>
          <a:p>
            <a:pPr marL="457200" indent="-457200">
              <a:lnSpc>
                <a:spcPct val="120000"/>
              </a:lnSpc>
              <a:spcBef>
                <a:spcPct val="30000"/>
              </a:spcBef>
              <a:buFont typeface="Wingdings" panose="05000000000000000000" pitchFamily="2" charset="2"/>
              <a:buNone/>
              <a:defRPr/>
            </a:pPr>
            <a:r>
              <a:rPr lang="en-US" altLang="zh-CN" sz="2800" b="1" dirty="0">
                <a:latin typeface="Times New Roman" panose="02020603050405020304" pitchFamily="18" charset="0"/>
                <a:ea typeface="楷体_GB2312" pitchFamily="49" charset="-122"/>
                <a:sym typeface="Wingdings" panose="05000000000000000000" pitchFamily="2" charset="2"/>
              </a:rPr>
              <a:t>(5) </a:t>
            </a:r>
            <a:r>
              <a:rPr lang="zh-CN" altLang="en-US" sz="2800" b="1" u="sng" dirty="0">
                <a:latin typeface="宋体" panose="02010600030101010101" pitchFamily="2" charset="-122"/>
                <a:ea typeface="宋体" panose="02010600030101010101" pitchFamily="2" charset="-122"/>
                <a:sym typeface="Wingdings" panose="05000000000000000000" pitchFamily="2" charset="2"/>
              </a:rPr>
              <a:t>动宾结构、述补结构的动词带词缀时</a:t>
            </a:r>
            <a:endParaRPr lang="zh-CN" altLang="en-US" sz="2800" dirty="0">
              <a:latin typeface="楷体_GB2312" pitchFamily="49" charset="-122"/>
              <a:ea typeface="楷体_GB2312" pitchFamily="49" charset="-122"/>
              <a:sym typeface="Wingdings" panose="05000000000000000000" pitchFamily="2" charset="2"/>
            </a:endParaRPr>
          </a:p>
          <a:p>
            <a:pPr marL="457200" indent="-457200">
              <a:lnSpc>
                <a:spcPct val="120000"/>
              </a:lnSpc>
              <a:spcBef>
                <a:spcPct val="10000"/>
              </a:spcBef>
              <a:buFont typeface="Wingdings" panose="05000000000000000000" pitchFamily="2" charset="2"/>
              <a:buNone/>
              <a:defRPr/>
            </a:pPr>
            <a:r>
              <a:rPr lang="zh-CN" altLang="en-US" sz="2800" b="1" dirty="0">
                <a:latin typeface="楷体_GB2312" pitchFamily="49" charset="-122"/>
                <a:ea typeface="楷体_GB2312" pitchFamily="49" charset="-122"/>
                <a:sym typeface="Wingdings" panose="05000000000000000000" pitchFamily="2" charset="2"/>
              </a:rPr>
              <a:t>   写信</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给、取出</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给、穿衣</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去</a:t>
            </a:r>
            <a:endParaRPr lang="en-US" altLang="zh-CN" sz="2800" b="1" dirty="0">
              <a:latin typeface="楷体_GB2312" pitchFamily="49" charset="-122"/>
              <a:ea typeface="楷体_GB2312" pitchFamily="49" charset="-122"/>
              <a:sym typeface="Wingdings" panose="05000000000000000000" pitchFamily="2" charset="2"/>
            </a:endParaRPr>
          </a:p>
          <a:p>
            <a:pPr marL="624205" indent="-624205">
              <a:lnSpc>
                <a:spcPct val="120000"/>
              </a:lnSpc>
              <a:spcBef>
                <a:spcPct val="10000"/>
              </a:spcBef>
              <a:buFont typeface="Wingdings" panose="05000000000000000000" pitchFamily="2" charset="2"/>
              <a:buNone/>
              <a:defRPr/>
            </a:pPr>
            <a:r>
              <a:rPr lang="zh-CN" altLang="en-US" sz="2800" b="1" dirty="0">
                <a:latin typeface="Times New Roman" panose="02020603050405020304" pitchFamily="18" charset="0"/>
                <a:ea typeface="楷体_GB2312" pitchFamily="49" charset="-122"/>
                <a:sym typeface="Wingdings" panose="05000000000000000000" pitchFamily="2" charset="2"/>
              </a:rPr>
              <a:t> </a:t>
            </a:r>
            <a:r>
              <a:rPr lang="en-US" altLang="zh-CN" sz="2800" b="1" dirty="0">
                <a:latin typeface="Times New Roman" panose="02020603050405020304" pitchFamily="18" charset="0"/>
                <a:ea typeface="楷体_GB2312" pitchFamily="49" charset="-122"/>
                <a:sym typeface="Wingdings" panose="05000000000000000000" pitchFamily="2" charset="2"/>
              </a:rPr>
              <a:t>(6) </a:t>
            </a:r>
            <a:r>
              <a:rPr lang="zh-CN" altLang="en-US" sz="2800" b="1" u="sng" dirty="0">
                <a:latin typeface="宋体" panose="02010600030101010101" pitchFamily="2" charset="-122"/>
                <a:ea typeface="宋体" panose="02010600030101010101" pitchFamily="2" charset="-122"/>
                <a:sym typeface="Wingdings" panose="05000000000000000000" pitchFamily="2" charset="2"/>
              </a:rPr>
              <a:t>词组或句子的专名，多见于书面语，戏剧名、 歌曲名等</a:t>
            </a:r>
            <a:endParaRPr lang="zh-CN" altLang="en-US" sz="2800" dirty="0">
              <a:latin typeface="楷体_GB2312" pitchFamily="49" charset="-122"/>
              <a:ea typeface="楷体_GB2312" pitchFamily="49" charset="-122"/>
              <a:sym typeface="Wingdings" panose="05000000000000000000" pitchFamily="2" charset="2"/>
            </a:endParaRPr>
          </a:p>
          <a:p>
            <a:pPr marL="624205">
              <a:lnSpc>
                <a:spcPct val="120000"/>
              </a:lnSpc>
              <a:spcBef>
                <a:spcPct val="10000"/>
              </a:spcBef>
              <a:buFont typeface="Wingdings" panose="05000000000000000000" pitchFamily="2" charset="2"/>
              <a:buNone/>
              <a:defRPr/>
            </a:pPr>
            <a:r>
              <a:rPr lang="zh-CN" altLang="en-US" sz="2800" b="1" dirty="0">
                <a:latin typeface="楷体_GB2312" pitchFamily="49" charset="-122"/>
                <a:ea typeface="楷体_GB2312" pitchFamily="49" charset="-122"/>
                <a:sym typeface="Wingdings" panose="05000000000000000000" pitchFamily="2" charset="2"/>
              </a:rPr>
              <a:t>鲸鱼</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的</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生</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与</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死、那</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一</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年</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我们</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都</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很</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酷</a:t>
            </a:r>
            <a:endParaRPr lang="zh-CN" altLang="en-US" sz="2800" b="1" dirty="0">
              <a:latin typeface="楷体_GB2312" pitchFamily="49" charset="-122"/>
              <a:ea typeface="楷体_GB2312" pitchFamily="49" charset="-122"/>
              <a:sym typeface="Wingdings" panose="05000000000000000000" pitchFamily="2" charset="2"/>
            </a:endParaRPr>
          </a:p>
          <a:p>
            <a:pPr marL="457200" indent="-457200">
              <a:lnSpc>
                <a:spcPct val="120000"/>
              </a:lnSpc>
              <a:spcBef>
                <a:spcPct val="30000"/>
              </a:spcBef>
              <a:buFont typeface="Wingdings" panose="05000000000000000000" pitchFamily="2" charset="2"/>
              <a:buNone/>
              <a:defRPr/>
            </a:pPr>
            <a:r>
              <a:rPr lang="en-US" altLang="zh-CN" sz="2800" b="1" dirty="0">
                <a:latin typeface="Times New Roman" panose="02020603050405020304" pitchFamily="18" charset="0"/>
                <a:ea typeface="楷体_GB2312" pitchFamily="49" charset="-122"/>
                <a:sym typeface="Wingdings" panose="05000000000000000000" pitchFamily="2" charset="2"/>
              </a:rPr>
              <a:t>(7) </a:t>
            </a:r>
            <a:r>
              <a:rPr lang="zh-CN" altLang="en-US" sz="2800" b="1" u="sng" dirty="0">
                <a:latin typeface="Times New Roman" panose="02020603050405020304" pitchFamily="18" charset="0"/>
                <a:ea typeface="宋体" panose="02010600030101010101" pitchFamily="2" charset="-122"/>
                <a:sym typeface="Wingdings" panose="05000000000000000000" pitchFamily="2" charset="2"/>
              </a:rPr>
              <a:t>专名带普通名词</a:t>
            </a:r>
            <a:endParaRPr lang="zh-CN" altLang="en-US" sz="2800" b="1" dirty="0">
              <a:latin typeface="楷体_GB2312" pitchFamily="49" charset="-122"/>
              <a:ea typeface="楷体_GB2312" pitchFamily="49" charset="-122"/>
              <a:sym typeface="Wingdings" panose="05000000000000000000" pitchFamily="2" charset="2"/>
            </a:endParaRPr>
          </a:p>
          <a:p>
            <a:pPr marL="457200" indent="-457200">
              <a:lnSpc>
                <a:spcPct val="120000"/>
              </a:lnSpc>
              <a:spcBef>
                <a:spcPct val="10000"/>
              </a:spcBef>
              <a:buFont typeface="Wingdings" panose="05000000000000000000" pitchFamily="2" charset="2"/>
              <a:buNone/>
              <a:defRPr/>
            </a:pPr>
            <a:r>
              <a:rPr lang="zh-CN" altLang="en-US" sz="2800" b="1" dirty="0">
                <a:latin typeface="楷体_GB2312" pitchFamily="49" charset="-122"/>
                <a:ea typeface="楷体_GB2312" pitchFamily="49" charset="-122"/>
                <a:sym typeface="Wingdings" panose="05000000000000000000" pitchFamily="2" charset="2"/>
              </a:rPr>
              <a:t>   胡</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先生、京沪</a:t>
            </a:r>
            <a:r>
              <a:rPr lang="en-US" altLang="zh-CN" sz="2800" b="1" dirty="0">
                <a:latin typeface="楷体_GB2312" pitchFamily="49" charset="-122"/>
                <a:ea typeface="楷体_GB2312" pitchFamily="49" charset="-122"/>
                <a:sym typeface="Wingdings" panose="05000000000000000000" pitchFamily="2" charset="2"/>
              </a:rPr>
              <a:t>/ </a:t>
            </a:r>
            <a:r>
              <a:rPr lang="zh-CN" altLang="en-US" sz="2800" b="1" dirty="0">
                <a:latin typeface="楷体_GB2312" pitchFamily="49" charset="-122"/>
                <a:ea typeface="楷体_GB2312" pitchFamily="49" charset="-122"/>
                <a:sym typeface="Wingdings" panose="05000000000000000000" pitchFamily="2" charset="2"/>
              </a:rPr>
              <a:t>铁路</a:t>
            </a:r>
            <a:endParaRPr lang="zh-CN" altLang="zh-CN" sz="2800" b="1" dirty="0">
              <a:latin typeface="楷体_GB2312" pitchFamily="49" charset="-122"/>
              <a:ea typeface="楷体_GB2312" pitchFamily="49" charset="-122"/>
              <a:sym typeface="Symbol" panose="05050102010706020507" pitchFamily="18"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3"/>
          <p:cNvSpPr txBox="1">
            <a:spLocks noChangeArrowheads="1"/>
          </p:cNvSpPr>
          <p:nvPr/>
        </p:nvSpPr>
        <p:spPr bwMode="auto">
          <a:xfrm>
            <a:off x="323528" y="1700808"/>
            <a:ext cx="6696075"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914400" indent="-4572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dirty="0">
                <a:latin typeface="Arial Narrow" panose="020B0606020202030204" pitchFamily="34" charset="0"/>
                <a:ea typeface="黑体" panose="02010609060101010101" pitchFamily="2" charset="-122"/>
              </a:rPr>
              <a:t>两种测试</a:t>
            </a:r>
            <a:endParaRPr lang="zh-CN" altLang="en-US" sz="3200" b="1" dirty="0">
              <a:latin typeface="Arial Narrow" panose="020B0606020202030204" pitchFamily="34" charset="0"/>
              <a:ea typeface="黑体" panose="02010609060101010101" pitchFamily="2" charset="-122"/>
            </a:endParaRPr>
          </a:p>
          <a:p>
            <a:pPr lvl="1" eaLnBrk="1" hangingPunct="1">
              <a:spcBef>
                <a:spcPct val="50000"/>
              </a:spcBef>
              <a:buFont typeface="Wingdings" panose="05000000000000000000" pitchFamily="2" charset="2"/>
              <a:buChar char="Ø"/>
            </a:pPr>
            <a:r>
              <a:rPr lang="zh-CN" altLang="en-US" sz="3200" dirty="0">
                <a:latin typeface="Arial Narrow" panose="020B0606020202030204" pitchFamily="34" charset="0"/>
                <a:ea typeface="黑体" panose="02010609060101010101" pitchFamily="2" charset="-122"/>
              </a:rPr>
              <a:t> 封闭测试 </a:t>
            </a:r>
            <a:r>
              <a:rPr lang="en-US" altLang="zh-CN" sz="3200" dirty="0">
                <a:latin typeface="Arial Narrow" panose="020B0606020202030204" pitchFamily="34" charset="0"/>
                <a:ea typeface="黑体" panose="02010609060101010101" pitchFamily="2" charset="-122"/>
              </a:rPr>
              <a:t>/ </a:t>
            </a:r>
            <a:r>
              <a:rPr lang="zh-CN" altLang="en-US" sz="3200" dirty="0">
                <a:latin typeface="Arial Narrow" panose="020B0606020202030204" pitchFamily="34" charset="0"/>
                <a:ea typeface="黑体" panose="02010609060101010101" pitchFamily="2" charset="-122"/>
              </a:rPr>
              <a:t>开放测试</a:t>
            </a:r>
            <a:endParaRPr lang="zh-CN" altLang="en-US" sz="3200" dirty="0">
              <a:latin typeface="Arial Narrow" panose="020B0606020202030204" pitchFamily="34" charset="0"/>
              <a:ea typeface="黑体" panose="02010609060101010101" pitchFamily="2" charset="-122"/>
            </a:endParaRPr>
          </a:p>
          <a:p>
            <a:pPr lvl="1" eaLnBrk="1" hangingPunct="1">
              <a:spcBef>
                <a:spcPct val="50000"/>
              </a:spcBef>
              <a:buFont typeface="Wingdings" panose="05000000000000000000" pitchFamily="2" charset="2"/>
              <a:buChar char="Ø"/>
            </a:pPr>
            <a:r>
              <a:rPr lang="zh-CN" altLang="en-US" sz="3200" dirty="0">
                <a:latin typeface="Arial Narrow" panose="020B0606020202030204" pitchFamily="34" charset="0"/>
                <a:ea typeface="黑体" panose="02010609060101010101" pitchFamily="2" charset="-122"/>
              </a:rPr>
              <a:t>专项测试 </a:t>
            </a:r>
            <a:r>
              <a:rPr lang="en-US" altLang="zh-CN" sz="3200" dirty="0">
                <a:latin typeface="Arial Narrow" panose="020B0606020202030204" pitchFamily="34" charset="0"/>
                <a:ea typeface="黑体" panose="02010609060101010101" pitchFamily="2" charset="-122"/>
              </a:rPr>
              <a:t>/ </a:t>
            </a:r>
            <a:r>
              <a:rPr lang="zh-CN" altLang="en-US" sz="3200" dirty="0">
                <a:latin typeface="Arial Narrow" panose="020B0606020202030204" pitchFamily="34" charset="0"/>
                <a:ea typeface="黑体" panose="02010609060101010101" pitchFamily="2" charset="-122"/>
              </a:rPr>
              <a:t>总体测试</a:t>
            </a:r>
            <a:endParaRPr lang="zh-CN" altLang="en-US" sz="3200" dirty="0">
              <a:latin typeface="Arial Narrow" panose="020B0606020202030204" pitchFamily="34" charset="0"/>
              <a:ea typeface="黑体" panose="02010609060101010101" pitchFamily="2" charset="-122"/>
            </a:endParaRPr>
          </a:p>
        </p:txBody>
      </p:sp>
      <p:sp>
        <p:nvSpPr>
          <p:cNvPr id="2" name="标题 1"/>
          <p:cNvSpPr/>
          <p:nvPr>
            <p:ph type="title"/>
          </p:nvPr>
        </p:nvSpPr>
        <p:spPr/>
        <p:txBody>
          <a:bodyPr/>
          <a:p>
            <a:r>
              <a:rPr lang="zh-CN" altLang="en-US"/>
              <a:t>分词、标注的评价方法</a:t>
            </a:r>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3"/>
          <p:cNvSpPr txBox="1">
            <a:spLocks noChangeArrowheads="1"/>
          </p:cNvSpPr>
          <p:nvPr/>
        </p:nvSpPr>
        <p:spPr bwMode="auto">
          <a:xfrm>
            <a:off x="323528" y="1628800"/>
            <a:ext cx="3455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580" indent="-44958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dirty="0">
                <a:latin typeface="Arial Narrow" panose="020B0606020202030204" pitchFamily="34" charset="0"/>
                <a:ea typeface="黑体" panose="02010609060101010101" pitchFamily="2" charset="-122"/>
              </a:rPr>
              <a:t>评价指标</a:t>
            </a:r>
            <a:endParaRPr lang="zh-CN" altLang="en-US" sz="3200" b="1" dirty="0">
              <a:latin typeface="Arial Narrow" panose="020B0606020202030204" pitchFamily="34" charset="0"/>
              <a:ea typeface="黑体" panose="02010609060101010101" pitchFamily="2" charset="-122"/>
            </a:endParaRPr>
          </a:p>
        </p:txBody>
      </p:sp>
      <p:sp>
        <p:nvSpPr>
          <p:cNvPr id="7173" name="Text Box 5"/>
          <p:cNvSpPr txBox="1">
            <a:spLocks noChangeArrowheads="1"/>
          </p:cNvSpPr>
          <p:nvPr/>
        </p:nvSpPr>
        <p:spPr bwMode="auto">
          <a:xfrm>
            <a:off x="642938" y="2286000"/>
            <a:ext cx="8001000" cy="2160588"/>
          </a:xfrm>
          <a:prstGeom prst="rect">
            <a:avLst/>
          </a:prstGeom>
          <a:noFill/>
          <a:ln w="9525">
            <a:noFill/>
            <a:miter lim="800000"/>
          </a:ln>
        </p:spPr>
        <p:txBody>
          <a:bodyPr>
            <a:spAutoFit/>
          </a:bodyPr>
          <a:lstStyle/>
          <a:p>
            <a:pPr marL="449580" indent="-449580">
              <a:lnSpc>
                <a:spcPct val="120000"/>
              </a:lnSpc>
              <a:spcBef>
                <a:spcPct val="30000"/>
              </a:spcBef>
              <a:buFont typeface="Wingdings" panose="05000000000000000000" pitchFamily="2" charset="2"/>
              <a:buChar char="Ø"/>
              <a:defRPr/>
            </a:pPr>
            <a:r>
              <a:rPr lang="zh-CN" altLang="en-US" sz="2800" b="1" dirty="0">
                <a:latin typeface="Arial Narrow" panose="020B0606020202030204" pitchFamily="34" charset="0"/>
                <a:ea typeface="黑体" panose="02010609060101010101" pitchFamily="2" charset="-122"/>
              </a:rPr>
              <a:t>正确率</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Correct ratio/</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Precision, </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P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测试结果中正确切分或标注的个数占系统所有输出结果的比例。假设系统输出</a:t>
            </a:r>
            <a:r>
              <a:rPr lang="en-US" altLang="zh-CN" sz="2800" i="1" dirty="0">
                <a:latin typeface="Times New Roman" panose="02020603050405020304" pitchFamily="18" charset="0"/>
                <a:ea typeface="+mn-ea"/>
                <a:cs typeface="Times New Roman" panose="02020603050405020304" pitchFamily="18" charset="0"/>
              </a:rPr>
              <a:t>N</a:t>
            </a:r>
            <a:r>
              <a:rPr lang="en-US" altLang="zh-CN" sz="2800" b="1" i="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个，其中，正确的结果为</a:t>
            </a:r>
            <a:r>
              <a:rPr lang="en-US" altLang="zh-CN" sz="2800" b="1" i="1" dirty="0">
                <a:latin typeface="Times New Roman" panose="02020603050405020304" pitchFamily="18" charset="0"/>
                <a:ea typeface="+mn-ea"/>
                <a:cs typeface="Times New Roman" panose="02020603050405020304" pitchFamily="18" charset="0"/>
              </a:rPr>
              <a:t>n</a:t>
            </a:r>
            <a:r>
              <a:rPr lang="zh-CN" altLang="en-US" sz="2800" b="1" dirty="0">
                <a:latin typeface="Times New Roman" panose="02020603050405020304" pitchFamily="18" charset="0"/>
                <a:ea typeface="+mn-ea"/>
                <a:cs typeface="Times New Roman" panose="02020603050405020304" pitchFamily="18" charset="0"/>
              </a:rPr>
              <a:t>个，那么，</a:t>
            </a:r>
            <a:endParaRPr lang="zh-CN" altLang="en-US" sz="2800" b="1" dirty="0">
              <a:latin typeface="Times New Roman" panose="02020603050405020304" pitchFamily="18" charset="0"/>
              <a:ea typeface="+mn-ea"/>
              <a:cs typeface="Times New Roman" panose="02020603050405020304" pitchFamily="18" charset="0"/>
            </a:endParaRPr>
          </a:p>
        </p:txBody>
      </p:sp>
      <p:graphicFrame>
        <p:nvGraphicFramePr>
          <p:cNvPr id="1026" name="Object 20"/>
          <p:cNvGraphicFramePr>
            <a:graphicFrameLocks noChangeAspect="1"/>
          </p:cNvGraphicFramePr>
          <p:nvPr/>
        </p:nvGraphicFramePr>
        <p:xfrm>
          <a:off x="3071813" y="4249738"/>
          <a:ext cx="2592387" cy="1131887"/>
        </p:xfrm>
        <a:graphic>
          <a:graphicData uri="http://schemas.openxmlformats.org/presentationml/2006/ole">
            <mc:AlternateContent xmlns:mc="http://schemas.openxmlformats.org/markup-compatibility/2006">
              <mc:Choice xmlns:v="urn:schemas-microsoft-com:vml" Requires="v">
                <p:oleObj spid="_x0000_s1062" name="Equation" r:id="rId1" imgW="914400" imgH="393700" progId="Equation.DSMT4">
                  <p:embed/>
                </p:oleObj>
              </mc:Choice>
              <mc:Fallback>
                <p:oleObj name="Equation" r:id="rId1" imgW="914400" imgH="393700" progId="Equation.DSMT4">
                  <p:embed/>
                  <p:pic>
                    <p:nvPicPr>
                      <p:cNvPr id="0" name="Object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4249738"/>
                        <a:ext cx="2592387"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3"/>
          <p:cNvSpPr txBox="1">
            <a:spLocks noChangeArrowheads="1"/>
          </p:cNvSpPr>
          <p:nvPr/>
        </p:nvSpPr>
        <p:spPr bwMode="auto">
          <a:xfrm>
            <a:off x="428625" y="1557338"/>
            <a:ext cx="8286750" cy="2143125"/>
          </a:xfrm>
          <a:prstGeom prst="rect">
            <a:avLst/>
          </a:prstGeom>
          <a:solidFill>
            <a:schemeClr val="bg1"/>
          </a:solidFill>
          <a:ln w="9525">
            <a:noFill/>
            <a:miter lim="800000"/>
          </a:ln>
        </p:spPr>
        <p:txBody>
          <a:bodyPr>
            <a:spAutoFit/>
          </a:bodyPr>
          <a:lstStyle/>
          <a:p>
            <a:pPr marL="449580" indent="-449580">
              <a:lnSpc>
                <a:spcPct val="120000"/>
              </a:lnSpc>
              <a:spcBef>
                <a:spcPct val="30000"/>
              </a:spcBef>
              <a:buFont typeface="Wingdings" panose="05000000000000000000" pitchFamily="2" charset="2"/>
              <a:buChar char="Ø"/>
              <a:defRPr/>
            </a:pPr>
            <a:r>
              <a:rPr lang="zh-CN" altLang="en-US" sz="2800" b="1" dirty="0">
                <a:latin typeface="Arial Narrow" panose="020B0606020202030204" pitchFamily="34" charset="0"/>
                <a:ea typeface="黑体" panose="02010609060101010101" pitchFamily="2" charset="-122"/>
              </a:rPr>
              <a:t>召回率</a:t>
            </a:r>
            <a:r>
              <a:rPr lang="en-US" altLang="zh-CN" sz="2800" b="1" dirty="0">
                <a:latin typeface="Arial Narrow" panose="020B0606020202030204" pitchFamily="34" charset="0"/>
                <a:ea typeface="黑体" panose="02010609060101010101" pitchFamily="2" charset="-122"/>
              </a:rPr>
              <a:t>(</a:t>
            </a:r>
            <a:r>
              <a:rPr lang="zh-CN" altLang="en-US" sz="2800" b="1" dirty="0">
                <a:latin typeface="Arial Narrow" panose="020B0606020202030204" pitchFamily="34" charset="0"/>
                <a:ea typeface="黑体" panose="02010609060101010101" pitchFamily="2" charset="-122"/>
              </a:rPr>
              <a:t>找回率</a:t>
            </a:r>
            <a:r>
              <a:rPr lang="en-US" altLang="zh-CN" sz="2800" b="1" dirty="0">
                <a:latin typeface="Arial Narrow" panose="020B0606020202030204" pitchFamily="34" charset="0"/>
                <a:ea typeface="黑体" panose="02010609060101010101" pitchFamily="2" charset="-122"/>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(Recall ratio, </a:t>
            </a:r>
            <a:r>
              <a:rPr lang="en-US" altLang="zh-CN" sz="2800" i="1" dirty="0">
                <a:latin typeface="Times New Roman" panose="02020603050405020304" pitchFamily="18" charset="0"/>
                <a:ea typeface="黑体" panose="02010609060101010101" pitchFamily="2" charset="-122"/>
                <a:cs typeface="Times New Roman" panose="02020603050405020304" pitchFamily="18" charset="0"/>
              </a:rPr>
              <a:t>R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b="1" dirty="0">
                <a:latin typeface="Arial Narrow" panose="020B0606020202030204" pitchFamily="34" charset="0"/>
                <a:ea typeface="黑体" panose="02010609060101010101" pitchFamily="2" charset="-122"/>
              </a:rPr>
              <a:t>:</a:t>
            </a:r>
            <a:r>
              <a:rPr lang="en-US" altLang="zh-CN" sz="2800" dirty="0">
                <a:ea typeface="宋体" panose="02010600030101010101" pitchFamily="2" charset="-122"/>
              </a:rPr>
              <a:t> </a:t>
            </a:r>
            <a:r>
              <a:rPr lang="zh-CN" altLang="en-US" sz="2800" b="1" dirty="0">
                <a:latin typeface="Times New Roman" panose="02020603050405020304" pitchFamily="18" charset="0"/>
                <a:ea typeface="+mn-ea"/>
                <a:cs typeface="Times New Roman" panose="02020603050405020304" pitchFamily="18" charset="0"/>
              </a:rPr>
              <a:t>测试结果中正确结果的个数占标准答案总数的比例。假设系统输出</a:t>
            </a:r>
            <a:r>
              <a:rPr lang="en-US" altLang="zh-CN" sz="2800" i="1" dirty="0">
                <a:latin typeface="Times New Roman" panose="02020603050405020304" pitchFamily="18" charset="0"/>
                <a:ea typeface="+mn-ea"/>
                <a:cs typeface="Times New Roman" panose="02020603050405020304" pitchFamily="18" charset="0"/>
              </a:rPr>
              <a:t>N</a:t>
            </a:r>
            <a:r>
              <a:rPr lang="en-US" altLang="zh-CN" sz="2800" b="1" i="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个结果</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其中，正确的结果为 </a:t>
            </a:r>
            <a:r>
              <a:rPr lang="en-US" altLang="zh-CN" sz="2800" i="1" dirty="0">
                <a:latin typeface="Times New Roman" panose="02020603050405020304" pitchFamily="18" charset="0"/>
                <a:ea typeface="+mn-ea"/>
                <a:cs typeface="Times New Roman" panose="02020603050405020304" pitchFamily="18" charset="0"/>
              </a:rPr>
              <a:t>n</a:t>
            </a:r>
            <a:r>
              <a:rPr lang="zh-CN" altLang="en-US" sz="2800" b="1" dirty="0">
                <a:latin typeface="Times New Roman" panose="02020603050405020304" pitchFamily="18" charset="0"/>
                <a:ea typeface="+mn-ea"/>
                <a:cs typeface="Times New Roman" panose="02020603050405020304" pitchFamily="18" charset="0"/>
              </a:rPr>
              <a:t>个，而标准答案的个数为</a:t>
            </a:r>
            <a:r>
              <a:rPr lang="en-US" altLang="zh-CN" sz="2800" i="1" dirty="0">
                <a:latin typeface="Times New Roman" panose="02020603050405020304" pitchFamily="18" charset="0"/>
                <a:ea typeface="+mn-ea"/>
                <a:cs typeface="Times New Roman" panose="02020603050405020304" pitchFamily="18" charset="0"/>
              </a:rPr>
              <a:t>M</a:t>
            </a:r>
            <a:r>
              <a:rPr lang="en-US" altLang="zh-CN" sz="2800" b="1" i="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个，那么，</a:t>
            </a:r>
            <a:endParaRPr lang="zh-CN" altLang="en-US" sz="2800" b="1" dirty="0">
              <a:latin typeface="Times New Roman" panose="02020603050405020304" pitchFamily="18" charset="0"/>
              <a:ea typeface="+mn-ea"/>
              <a:cs typeface="Times New Roman" panose="02020603050405020304" pitchFamily="18" charset="0"/>
            </a:endParaRPr>
          </a:p>
        </p:txBody>
      </p:sp>
      <p:graphicFrame>
        <p:nvGraphicFramePr>
          <p:cNvPr id="2050" name="Object 5"/>
          <p:cNvGraphicFramePr>
            <a:graphicFrameLocks noChangeAspect="1"/>
          </p:cNvGraphicFramePr>
          <p:nvPr/>
        </p:nvGraphicFramePr>
        <p:xfrm>
          <a:off x="3059113" y="3716338"/>
          <a:ext cx="2360612" cy="1004887"/>
        </p:xfrm>
        <a:graphic>
          <a:graphicData uri="http://schemas.openxmlformats.org/presentationml/2006/ole">
            <mc:AlternateContent xmlns:mc="http://schemas.openxmlformats.org/markup-compatibility/2006">
              <mc:Choice xmlns:v="urn:schemas-microsoft-com:vml" Requires="v">
                <p:oleObj spid="_x0000_s2086" name="Equation" r:id="rId1" imgW="876300" imgH="368300" progId="Equation.DSMT4">
                  <p:embed/>
                </p:oleObj>
              </mc:Choice>
              <mc:Fallback>
                <p:oleObj name="Equation" r:id="rId1" imgW="876300" imgH="368300" progId="Equation.DSMT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3716338"/>
                        <a:ext cx="2360612"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3" name="TextBox 4"/>
          <p:cNvSpPr txBox="1">
            <a:spLocks noChangeArrowheads="1"/>
          </p:cNvSpPr>
          <p:nvPr/>
        </p:nvSpPr>
        <p:spPr bwMode="auto">
          <a:xfrm>
            <a:off x="900113" y="4941888"/>
            <a:ext cx="7775575"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t>两种标记： </a:t>
            </a:r>
            <a:r>
              <a:rPr lang="en-US" altLang="zh-CN" sz="2800">
                <a:latin typeface="Times New Roman" panose="02020603050405020304" pitchFamily="18" charset="0"/>
                <a:cs typeface="Times New Roman" panose="02020603050405020304" pitchFamily="18" charset="0"/>
              </a:rPr>
              <a:t>R</a:t>
            </a:r>
            <a:r>
              <a:rPr lang="en-US" altLang="zh-CN" sz="2800" baseline="-25000">
                <a:latin typeface="Times New Roman" panose="02020603050405020304" pitchFamily="18" charset="0"/>
                <a:cs typeface="Times New Roman" panose="02020603050405020304" pitchFamily="18" charset="0"/>
              </a:rPr>
              <a:t>OOV</a:t>
            </a:r>
            <a:r>
              <a:rPr lang="en-US" altLang="zh-CN" sz="2800" b="1"/>
              <a:t> </a:t>
            </a:r>
            <a:r>
              <a:rPr lang="zh-CN" altLang="en-US" sz="2800" b="1"/>
              <a:t>指集外词的召回率；</a:t>
            </a:r>
            <a:endParaRPr lang="en-US" altLang="zh-CN" sz="2800" b="1"/>
          </a:p>
          <a:p>
            <a:pPr eaLnBrk="1" hangingPunct="1">
              <a:spcBef>
                <a:spcPts val="600"/>
              </a:spcBef>
            </a:pPr>
            <a:r>
              <a:rPr lang="en-US" altLang="zh-CN" sz="2800" b="1"/>
              <a:t>               </a:t>
            </a:r>
            <a:r>
              <a:rPr lang="en-US" altLang="zh-CN" sz="3200" b="1"/>
              <a:t>   </a:t>
            </a:r>
            <a:r>
              <a:rPr lang="en-US" altLang="zh-CN" sz="2800">
                <a:latin typeface="Times New Roman" panose="02020603050405020304" pitchFamily="18" charset="0"/>
                <a:cs typeface="Times New Roman" panose="02020603050405020304" pitchFamily="18" charset="0"/>
              </a:rPr>
              <a:t>R</a:t>
            </a:r>
            <a:r>
              <a:rPr lang="en-US" altLang="zh-CN" sz="2800" baseline="-25000">
                <a:latin typeface="Times New Roman" panose="02020603050405020304" pitchFamily="18" charset="0"/>
                <a:cs typeface="Times New Roman" panose="02020603050405020304" pitchFamily="18" charset="0"/>
              </a:rPr>
              <a:t>IV</a:t>
            </a:r>
            <a:r>
              <a:rPr lang="en-US" altLang="zh-CN" sz="2800">
                <a:latin typeface="Times New Roman" panose="02020603050405020304" pitchFamily="18" charset="0"/>
                <a:cs typeface="Times New Roman" panose="02020603050405020304" pitchFamily="18" charset="0"/>
              </a:rPr>
              <a:t> </a:t>
            </a:r>
            <a:r>
              <a:rPr lang="zh-CN" altLang="en-US" sz="2800" b="1"/>
              <a:t>指集内词的召回率。</a:t>
            </a:r>
            <a:endParaRPr lang="zh-CN" altLang="en-US" sz="2800" b="1"/>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3"/>
          <p:cNvSpPr txBox="1">
            <a:spLocks noChangeArrowheads="1"/>
          </p:cNvSpPr>
          <p:nvPr/>
        </p:nvSpPr>
        <p:spPr bwMode="auto">
          <a:xfrm>
            <a:off x="428625" y="1651000"/>
            <a:ext cx="8391525" cy="1127125"/>
          </a:xfrm>
          <a:prstGeom prst="rect">
            <a:avLst/>
          </a:prstGeom>
          <a:noFill/>
          <a:ln w="9525">
            <a:noFill/>
            <a:miter lim="800000"/>
          </a:ln>
        </p:spPr>
        <p:txBody>
          <a:bodyPr>
            <a:spAutoFit/>
          </a:bodyPr>
          <a:lstStyle/>
          <a:p>
            <a:pPr marL="449580" indent="-449580">
              <a:lnSpc>
                <a:spcPct val="120000"/>
              </a:lnSpc>
              <a:spcBef>
                <a:spcPct val="30000"/>
              </a:spcBef>
              <a:buFont typeface="Wingdings" panose="05000000000000000000" pitchFamily="2" charset="2"/>
              <a:buChar char="Ø"/>
              <a:defRPr/>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F-</a:t>
            </a:r>
            <a:r>
              <a:rPr lang="zh-CN" altLang="en-US" sz="2800" b="1" dirty="0">
                <a:latin typeface="Arial Narrow" panose="020B0606020202030204" pitchFamily="34" charset="0"/>
                <a:ea typeface="黑体" panose="02010609060101010101" pitchFamily="2" charset="-122"/>
              </a:rPr>
              <a:t>测度值</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(F-Measure)</a:t>
            </a:r>
            <a:r>
              <a:rPr lang="en-US" altLang="zh-CN" sz="2800" b="1" dirty="0">
                <a:latin typeface="黑体" panose="02010609060101010101" pitchFamily="2" charset="-122"/>
                <a:ea typeface="黑体" panose="02010609060101010101" pitchFamily="2" charset="-122"/>
                <a:cs typeface="Times New Roman" panose="02020603050405020304" pitchFamily="18" charset="0"/>
              </a:rPr>
              <a:t>: </a:t>
            </a:r>
            <a:r>
              <a:rPr lang="zh-CN" altLang="en-US" sz="2800" b="1" dirty="0">
                <a:latin typeface="+mn-ea"/>
                <a:ea typeface="+mn-ea"/>
              </a:rPr>
              <a:t>正确率与找回率的综合值。计算公式为：</a:t>
            </a:r>
            <a:endParaRPr lang="zh-CN" altLang="en-US" sz="2800" b="1" dirty="0">
              <a:latin typeface="+mn-ea"/>
              <a:ea typeface="+mn-ea"/>
            </a:endParaRPr>
          </a:p>
        </p:txBody>
      </p:sp>
      <p:graphicFrame>
        <p:nvGraphicFramePr>
          <p:cNvPr id="3074" name="Object 5"/>
          <p:cNvGraphicFramePr>
            <a:graphicFrameLocks noGrp="1" noChangeAspect="1"/>
          </p:cNvGraphicFramePr>
          <p:nvPr>
            <p:ph sz="half" idx="1"/>
          </p:nvPr>
        </p:nvGraphicFramePr>
        <p:xfrm>
          <a:off x="1692275" y="2795588"/>
          <a:ext cx="5256213" cy="993775"/>
        </p:xfrm>
        <a:graphic>
          <a:graphicData uri="http://schemas.openxmlformats.org/presentationml/2006/ole">
            <mc:AlternateContent xmlns:mc="http://schemas.openxmlformats.org/markup-compatibility/2006">
              <mc:Choice xmlns:v="urn:schemas-microsoft-com:vml" Requires="v">
                <p:oleObj spid="_x0000_s3143" name="Equation" r:id="rId1" imgW="2349500" imgH="444500" progId="Equation.DSMT4">
                  <p:embed/>
                </p:oleObj>
              </mc:Choice>
              <mc:Fallback>
                <p:oleObj name="Equation" r:id="rId1" imgW="2349500" imgH="444500" progId="Equation.DSMT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2795588"/>
                        <a:ext cx="525621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3" name="Text Box 6"/>
          <p:cNvSpPr txBox="1">
            <a:spLocks noChangeArrowheads="1"/>
          </p:cNvSpPr>
          <p:nvPr/>
        </p:nvSpPr>
        <p:spPr bwMode="auto">
          <a:xfrm>
            <a:off x="1042988" y="4005263"/>
            <a:ext cx="4176712" cy="519112"/>
          </a:xfrm>
          <a:prstGeom prst="rect">
            <a:avLst/>
          </a:prstGeom>
          <a:noFill/>
          <a:ln w="9525">
            <a:noFill/>
            <a:miter lim="800000"/>
          </a:ln>
        </p:spPr>
        <p:txBody>
          <a:bodyPr>
            <a:spAutoFit/>
          </a:bodyPr>
          <a:lstStyle/>
          <a:p>
            <a:pPr>
              <a:spcBef>
                <a:spcPct val="50000"/>
              </a:spcBef>
              <a:defRPr/>
            </a:pPr>
            <a:r>
              <a:rPr lang="zh-CN" altLang="en-US" sz="2800" b="1" dirty="0">
                <a:latin typeface="Times New Roman" panose="02020603050405020304" pitchFamily="18" charset="0"/>
                <a:ea typeface="+mn-ea"/>
                <a:cs typeface="Times New Roman" panose="02020603050405020304" pitchFamily="18" charset="0"/>
              </a:rPr>
              <a:t>一般地</a:t>
            </a:r>
            <a:r>
              <a:rPr lang="zh-CN" altLang="en-US" sz="2800"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取 </a:t>
            </a:r>
            <a:r>
              <a:rPr lang="zh-CN" altLang="en-US" sz="2800" i="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1</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，即</a:t>
            </a:r>
            <a:endPar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endParaRPr>
          </a:p>
        </p:txBody>
      </p:sp>
      <p:graphicFrame>
        <p:nvGraphicFramePr>
          <p:cNvPr id="3075" name="Object 7"/>
          <p:cNvGraphicFramePr>
            <a:graphicFrameLocks noGrp="1" noChangeAspect="1"/>
          </p:cNvGraphicFramePr>
          <p:nvPr>
            <p:ph sz="half" idx="2"/>
          </p:nvPr>
        </p:nvGraphicFramePr>
        <p:xfrm>
          <a:off x="2679700" y="4805363"/>
          <a:ext cx="3135313" cy="900112"/>
        </p:xfrm>
        <a:graphic>
          <a:graphicData uri="http://schemas.openxmlformats.org/presentationml/2006/ole">
            <mc:AlternateContent xmlns:mc="http://schemas.openxmlformats.org/markup-compatibility/2006">
              <mc:Choice xmlns:v="urn:schemas-microsoft-com:vml" Requires="v">
                <p:oleObj spid="_x0000_s3144" name="Equation" r:id="rId3" imgW="1371600" imgH="393700" progId="Equation.DSMT4">
                  <p:embed/>
                </p:oleObj>
              </mc:Choice>
              <mc:Fallback>
                <p:oleObj name="Equation" r:id="rId3" imgW="1371600" imgH="3937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9700" y="4805363"/>
                        <a:ext cx="313531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椭圆 15"/>
          <p:cNvSpPr>
            <a:spLocks noChangeArrowheads="1"/>
          </p:cNvSpPr>
          <p:nvPr/>
        </p:nvSpPr>
        <p:spPr bwMode="auto">
          <a:xfrm>
            <a:off x="2143125" y="2786063"/>
            <a:ext cx="2357438" cy="2286000"/>
          </a:xfrm>
          <a:prstGeom prst="ellipse">
            <a:avLst/>
          </a:prstGeom>
          <a:solidFill>
            <a:srgbClr val="FF3300">
              <a:alpha val="39999"/>
            </a:srgbClr>
          </a:solidFill>
          <a:ln w="9525" algn="ctr">
            <a:solidFill>
              <a:schemeClr val="tx1"/>
            </a:solidFill>
            <a:miter lim="800000"/>
          </a:ln>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0246" name="AutoShape 4"/>
          <p:cNvSpPr>
            <a:spLocks noChangeArrowheads="1"/>
          </p:cNvSpPr>
          <p:nvPr/>
        </p:nvSpPr>
        <p:spPr bwMode="auto">
          <a:xfrm>
            <a:off x="5435600" y="1773238"/>
            <a:ext cx="2565400" cy="1008062"/>
          </a:xfrm>
          <a:prstGeom prst="wedgeRoundRectCallout">
            <a:avLst>
              <a:gd name="adj1" fmla="val -55152"/>
              <a:gd name="adj2" fmla="val 102981"/>
              <a:gd name="adj3" fmla="val 16667"/>
            </a:avLst>
          </a:prstGeom>
          <a:noFill/>
          <a:ln w="12700">
            <a:solidFill>
              <a:srgbClr val="000099"/>
            </a:solidFill>
            <a:miter lim="800000"/>
          </a:ln>
        </p:spPr>
        <p:txBody>
          <a:bodyPr/>
          <a:lstStyle/>
          <a:p>
            <a:pPr eaLnBrk="0" hangingPunct="0">
              <a:spcBef>
                <a:spcPct val="50000"/>
              </a:spcBef>
              <a:defRPr/>
            </a:pPr>
            <a:r>
              <a:rPr lang="zh-CN" altLang="en-US" sz="2800" b="1" dirty="0">
                <a:solidFill>
                  <a:srgbClr val="000066"/>
                </a:solidFill>
                <a:latin typeface="+mn-ea"/>
                <a:ea typeface="+mn-ea"/>
              </a:rPr>
              <a:t>实际测试的全部结果</a:t>
            </a:r>
            <a:endParaRPr lang="zh-CN" altLang="en-US" sz="2800" b="1" dirty="0">
              <a:solidFill>
                <a:srgbClr val="000066"/>
              </a:solidFill>
              <a:latin typeface="+mn-ea"/>
              <a:ea typeface="+mn-ea"/>
            </a:endParaRPr>
          </a:p>
        </p:txBody>
      </p:sp>
      <p:graphicFrame>
        <p:nvGraphicFramePr>
          <p:cNvPr id="4098" name="Object 7"/>
          <p:cNvGraphicFramePr>
            <a:graphicFrameLocks noChangeAspect="1"/>
          </p:cNvGraphicFramePr>
          <p:nvPr/>
        </p:nvGraphicFramePr>
        <p:xfrm>
          <a:off x="1000125" y="4926013"/>
          <a:ext cx="2857500" cy="1206500"/>
        </p:xfrm>
        <a:graphic>
          <a:graphicData uri="http://schemas.openxmlformats.org/presentationml/2006/ole">
            <mc:AlternateContent xmlns:mc="http://schemas.openxmlformats.org/markup-compatibility/2006">
              <mc:Choice xmlns:v="urn:schemas-microsoft-com:vml" Requires="v">
                <p:oleObj spid="_x0000_s4176" name="Equation" r:id="rId1" imgW="914400" imgH="393700" progId="Equation.DSMT4">
                  <p:embed/>
                </p:oleObj>
              </mc:Choice>
              <mc:Fallback>
                <p:oleObj name="Equation" r:id="rId1" imgW="914400" imgH="393700" progId="Equation.DSMT4">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4926013"/>
                        <a:ext cx="28575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9" name="Object 10"/>
          <p:cNvGraphicFramePr>
            <a:graphicFrameLocks noChangeAspect="1"/>
          </p:cNvGraphicFramePr>
          <p:nvPr/>
        </p:nvGraphicFramePr>
        <p:xfrm>
          <a:off x="5214938" y="4857750"/>
          <a:ext cx="3024187" cy="1144588"/>
        </p:xfrm>
        <a:graphic>
          <a:graphicData uri="http://schemas.openxmlformats.org/presentationml/2006/ole">
            <mc:AlternateContent xmlns:mc="http://schemas.openxmlformats.org/markup-compatibility/2006">
              <mc:Choice xmlns:v="urn:schemas-microsoft-com:vml" Requires="v">
                <p:oleObj spid="_x0000_s4177" name="Equation" r:id="rId3" imgW="876300" imgH="368300" progId="Equation.DSMT4">
                  <p:embed/>
                </p:oleObj>
              </mc:Choice>
              <mc:Fallback>
                <p:oleObj name="Equation" r:id="rId3" imgW="876300" imgH="3683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938" y="4857750"/>
                        <a:ext cx="3024187"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3" name="AutoShape 27"/>
          <p:cNvSpPr>
            <a:spLocks noChangeArrowheads="1"/>
          </p:cNvSpPr>
          <p:nvPr/>
        </p:nvSpPr>
        <p:spPr bwMode="auto">
          <a:xfrm>
            <a:off x="3286125" y="1857375"/>
            <a:ext cx="1928813" cy="647700"/>
          </a:xfrm>
          <a:prstGeom prst="wedgeRoundRectCallout">
            <a:avLst>
              <a:gd name="adj1" fmla="val -16426"/>
              <a:gd name="adj2" fmla="val 206264"/>
              <a:gd name="adj3" fmla="val 16667"/>
            </a:avLst>
          </a:prstGeom>
          <a:noFill/>
          <a:ln w="12700">
            <a:solidFill>
              <a:srgbClr val="000099"/>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3200" b="1" i="1">
                <a:solidFill>
                  <a:schemeClr val="hlink"/>
                </a:solidFill>
                <a:latin typeface="Times New Roman" panose="02020603050405020304" pitchFamily="18" charset="0"/>
                <a:ea typeface="黑体" panose="02010609060101010101" pitchFamily="2" charset="-122"/>
              </a:rPr>
              <a:t>n</a:t>
            </a:r>
            <a:r>
              <a:rPr lang="en-US" altLang="zh-CN" sz="3200" b="1">
                <a:solidFill>
                  <a:schemeClr val="hlink"/>
                </a:solidFill>
                <a:latin typeface="Times New Roman" panose="02020603050405020304" pitchFamily="18" charset="0"/>
                <a:ea typeface="黑体" panose="02010609060101010101" pitchFamily="2" charset="-122"/>
              </a:rPr>
              <a:t>=|</a:t>
            </a:r>
            <a:r>
              <a:rPr lang="en-US" altLang="zh-CN" sz="3200" b="1" i="1">
                <a:solidFill>
                  <a:schemeClr val="hlink"/>
                </a:solidFill>
                <a:latin typeface="Times New Roman" panose="02020603050405020304" pitchFamily="18" charset="0"/>
                <a:ea typeface="黑体" panose="02010609060101010101" pitchFamily="2" charset="-122"/>
              </a:rPr>
              <a:t>A</a:t>
            </a:r>
            <a:r>
              <a:rPr lang="en-US" altLang="zh-CN" sz="3200" b="1">
                <a:solidFill>
                  <a:schemeClr val="hlink"/>
                </a:solidFill>
                <a:latin typeface="Times New Roman" panose="02020603050405020304" pitchFamily="18" charset="0"/>
                <a:ea typeface="黑体" panose="02010609060101010101" pitchFamily="2" charset="-122"/>
                <a:sym typeface="Symbol" panose="05050102010706020507" pitchFamily="18" charset="2"/>
              </a:rPr>
              <a:t></a:t>
            </a:r>
            <a:r>
              <a:rPr lang="en-US" altLang="zh-CN" sz="3200" b="1" i="1">
                <a:solidFill>
                  <a:schemeClr val="hlink"/>
                </a:solidFill>
                <a:latin typeface="Times New Roman" panose="02020603050405020304" pitchFamily="18" charset="0"/>
                <a:ea typeface="黑体" panose="02010609060101010101" pitchFamily="2" charset="-122"/>
                <a:sym typeface="Symbol" panose="05050102010706020507" pitchFamily="18" charset="2"/>
              </a:rPr>
              <a:t>B|</a:t>
            </a:r>
            <a:endParaRPr lang="en-US" altLang="zh-CN" sz="3200" b="1" i="1">
              <a:solidFill>
                <a:schemeClr val="hlink"/>
              </a:solidFill>
              <a:latin typeface="Times New Roman" panose="02020603050405020304" pitchFamily="18" charset="0"/>
              <a:ea typeface="黑体" panose="02010609060101010101" pitchFamily="2" charset="-122"/>
            </a:endParaRPr>
          </a:p>
        </p:txBody>
      </p:sp>
      <p:sp>
        <p:nvSpPr>
          <p:cNvPr id="10248" name="AutoShape 28"/>
          <p:cNvSpPr>
            <a:spLocks noChangeArrowheads="1"/>
          </p:cNvSpPr>
          <p:nvPr/>
        </p:nvSpPr>
        <p:spPr bwMode="auto">
          <a:xfrm>
            <a:off x="714375" y="1844675"/>
            <a:ext cx="2286000" cy="647700"/>
          </a:xfrm>
          <a:prstGeom prst="wedgeRoundRectCallout">
            <a:avLst>
              <a:gd name="adj1" fmla="val 41141"/>
              <a:gd name="adj2" fmla="val 175103"/>
              <a:gd name="adj3" fmla="val 16667"/>
            </a:avLst>
          </a:prstGeom>
          <a:noFill/>
          <a:ln w="12700">
            <a:solidFill>
              <a:srgbClr val="000099"/>
            </a:solidFill>
            <a:miter lim="800000"/>
          </a:ln>
        </p:spPr>
        <p:txBody>
          <a:bodyPr/>
          <a:lstStyle/>
          <a:p>
            <a:pPr eaLnBrk="0" hangingPunct="0">
              <a:spcBef>
                <a:spcPct val="50000"/>
              </a:spcBef>
              <a:defRPr/>
            </a:pPr>
            <a:r>
              <a:rPr lang="zh-CN" altLang="en-US" sz="2800" b="1" dirty="0">
                <a:solidFill>
                  <a:srgbClr val="000066"/>
                </a:solidFill>
                <a:latin typeface="+mn-ea"/>
                <a:ea typeface="+mn-ea"/>
              </a:rPr>
              <a:t>标准答案集</a:t>
            </a:r>
            <a:endParaRPr lang="zh-CN" altLang="en-US" sz="2800" b="1" dirty="0">
              <a:solidFill>
                <a:srgbClr val="000066"/>
              </a:solidFill>
              <a:latin typeface="+mn-ea"/>
              <a:ea typeface="+mn-ea"/>
            </a:endParaRPr>
          </a:p>
        </p:txBody>
      </p:sp>
      <p:grpSp>
        <p:nvGrpSpPr>
          <p:cNvPr id="4105" name="Group 36"/>
          <p:cNvGrpSpPr/>
          <p:nvPr/>
        </p:nvGrpSpPr>
        <p:grpSpPr bwMode="auto">
          <a:xfrm>
            <a:off x="2143125" y="2808288"/>
            <a:ext cx="3714750" cy="2222500"/>
            <a:chOff x="1582" y="1525"/>
            <a:chExt cx="1994" cy="1008"/>
          </a:xfrm>
        </p:grpSpPr>
        <p:sp>
          <p:nvSpPr>
            <p:cNvPr id="4108" name="Text Box 14"/>
            <p:cNvSpPr txBox="1">
              <a:spLocks noChangeArrowheads="1"/>
            </p:cNvSpPr>
            <p:nvPr/>
          </p:nvSpPr>
          <p:spPr bwMode="auto">
            <a:xfrm>
              <a:off x="1582" y="1936"/>
              <a:ext cx="80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3600" b="1" i="1">
                  <a:solidFill>
                    <a:srgbClr val="FF0000"/>
                  </a:solidFill>
                  <a:latin typeface="Times New Roman" panose="02020603050405020304" pitchFamily="18" charset="0"/>
                  <a:ea typeface="黑体" panose="02010609060101010101" pitchFamily="2" charset="-122"/>
                </a:rPr>
                <a:t>M=|A|</a:t>
              </a:r>
              <a:endParaRPr lang="en-US" altLang="zh-CN" sz="3600" b="1" i="1">
                <a:solidFill>
                  <a:srgbClr val="FF0000"/>
                </a:solidFill>
                <a:latin typeface="Times New Roman" panose="02020603050405020304" pitchFamily="18" charset="0"/>
                <a:ea typeface="黑体" panose="02010609060101010101" pitchFamily="2" charset="-122"/>
              </a:endParaRPr>
            </a:p>
          </p:txBody>
        </p:sp>
        <p:sp>
          <p:nvSpPr>
            <p:cNvPr id="4109" name="Oval 16"/>
            <p:cNvSpPr>
              <a:spLocks noChangeArrowheads="1"/>
            </p:cNvSpPr>
            <p:nvPr/>
          </p:nvSpPr>
          <p:spPr bwMode="auto">
            <a:xfrm>
              <a:off x="2290" y="1525"/>
              <a:ext cx="1248" cy="1008"/>
            </a:xfrm>
            <a:prstGeom prst="ellipse">
              <a:avLst/>
            </a:prstGeom>
            <a:solidFill>
              <a:srgbClr val="0066FF">
                <a:alpha val="50195"/>
              </a:srgbClr>
            </a:solidFill>
            <a:ln w="25400">
              <a:solidFill>
                <a:srgbClr val="0000FF"/>
              </a:solidFill>
              <a:round/>
            </a:ln>
          </p:spPr>
          <p:txBody>
            <a:bodyPr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4110" name="Text Box 17"/>
            <p:cNvSpPr txBox="1">
              <a:spLocks noChangeArrowheads="1"/>
            </p:cNvSpPr>
            <p:nvPr/>
          </p:nvSpPr>
          <p:spPr bwMode="auto">
            <a:xfrm>
              <a:off x="2809" y="1969"/>
              <a:ext cx="767"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3600" b="1" i="1">
                  <a:solidFill>
                    <a:schemeClr val="hlink"/>
                  </a:solidFill>
                  <a:latin typeface="Times New Roman" panose="02020603050405020304" pitchFamily="18" charset="0"/>
                  <a:ea typeface="黑体" panose="02010609060101010101" pitchFamily="2" charset="-122"/>
                </a:rPr>
                <a:t>N=|B|</a:t>
              </a:r>
              <a:endParaRPr lang="en-US" altLang="zh-CN" sz="3600" b="1" i="1">
                <a:solidFill>
                  <a:schemeClr val="hlink"/>
                </a:solidFill>
                <a:latin typeface="Times New Roman" panose="02020603050405020304" pitchFamily="18" charset="0"/>
                <a:ea typeface="黑体" panose="02010609060101010101" pitchFamily="2" charset="-122"/>
              </a:endParaRPr>
            </a:p>
          </p:txBody>
        </p:sp>
        <p:sp>
          <p:nvSpPr>
            <p:cNvPr id="4111" name="Text Box 35"/>
            <p:cNvSpPr txBox="1">
              <a:spLocks noChangeArrowheads="1"/>
            </p:cNvSpPr>
            <p:nvPr/>
          </p:nvSpPr>
          <p:spPr bwMode="auto">
            <a:xfrm>
              <a:off x="2355" y="1741"/>
              <a:ext cx="453"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5400" b="1" i="1">
                  <a:solidFill>
                    <a:schemeClr val="hlink"/>
                  </a:solidFill>
                  <a:latin typeface="Times New Roman" panose="02020603050405020304" pitchFamily="18" charset="0"/>
                </a:rPr>
                <a:t>n</a:t>
              </a:r>
              <a:endParaRPr lang="en-US" altLang="zh-CN" sz="5400" b="1" i="1">
                <a:solidFill>
                  <a:schemeClr val="hlink"/>
                </a:solidFill>
                <a:latin typeface="Times New Roman" panose="02020603050405020304" pitchFamily="18" charset="0"/>
              </a:endParaRPr>
            </a:p>
          </p:txBody>
        </p:sp>
      </p:grpSp>
      <p:sp>
        <p:nvSpPr>
          <p:cNvPr id="4106" name="TextBox 16"/>
          <p:cNvSpPr txBox="1">
            <a:spLocks noChangeArrowheads="1"/>
          </p:cNvSpPr>
          <p:nvPr/>
        </p:nvSpPr>
        <p:spPr bwMode="auto">
          <a:xfrm>
            <a:off x="2571750" y="3071813"/>
            <a:ext cx="642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4000" b="1" i="1">
                <a:solidFill>
                  <a:srgbClr val="FF0000"/>
                </a:solidFill>
                <a:latin typeface="Times New Roman" panose="02020603050405020304" pitchFamily="18" charset="0"/>
                <a:cs typeface="Times New Roman" panose="02020603050405020304" pitchFamily="18" charset="0"/>
              </a:rPr>
              <a:t>A</a:t>
            </a:r>
            <a:endParaRPr lang="zh-CN" altLang="en-US" sz="4000" b="1" i="1">
              <a:solidFill>
                <a:srgbClr val="FF0000"/>
              </a:solidFill>
              <a:latin typeface="Times New Roman" panose="02020603050405020304" pitchFamily="18" charset="0"/>
              <a:cs typeface="Times New Roman" panose="02020603050405020304" pitchFamily="18" charset="0"/>
            </a:endParaRPr>
          </a:p>
        </p:txBody>
      </p:sp>
      <p:sp>
        <p:nvSpPr>
          <p:cNvPr id="4107" name="TextBox 17"/>
          <p:cNvSpPr txBox="1">
            <a:spLocks noChangeArrowheads="1"/>
          </p:cNvSpPr>
          <p:nvPr/>
        </p:nvSpPr>
        <p:spPr bwMode="auto">
          <a:xfrm>
            <a:off x="4714875" y="3071813"/>
            <a:ext cx="642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4000" b="1" i="1">
                <a:solidFill>
                  <a:srgbClr val="FF0000"/>
                </a:solidFill>
                <a:latin typeface="Times New Roman" panose="02020603050405020304" pitchFamily="18" charset="0"/>
                <a:cs typeface="Times New Roman" panose="02020603050405020304" pitchFamily="18" charset="0"/>
              </a:rPr>
              <a:t>B</a:t>
            </a:r>
            <a:endParaRPr lang="zh-CN" altLang="en-US" sz="4000" b="1" i="1">
              <a:solidFill>
                <a:srgbClr val="FF0000"/>
              </a:solidFill>
              <a:latin typeface="Times New Roman" panose="02020603050405020304" pitchFamily="18" charset="0"/>
              <a:cs typeface="Times New Roman" panose="02020603050405020304" pitchFamily="18" charset="0"/>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395288" y="1628775"/>
            <a:ext cx="4679950" cy="2043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812800" indent="-3556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a:ea typeface="黑体" panose="02010609060101010101" pitchFamily="2" charset="-122"/>
              </a:rPr>
              <a:t>基本任务</a:t>
            </a:r>
            <a:endParaRPr lang="zh-CN" altLang="en-US" sz="3200" b="1">
              <a:ea typeface="黑体" panose="02010609060101010101" pitchFamily="2" charset="-122"/>
            </a:endParaRPr>
          </a:p>
          <a:p>
            <a:pPr lvl="1" eaLnBrk="1" hangingPunct="1">
              <a:spcBef>
                <a:spcPct val="50000"/>
              </a:spcBef>
              <a:buFont typeface="Wingdings" panose="05000000000000000000" pitchFamily="2" charset="2"/>
              <a:buChar char="Ø"/>
            </a:pPr>
            <a:r>
              <a:rPr lang="zh-CN" altLang="en-US" sz="3200" b="1"/>
              <a:t>单词识别</a:t>
            </a:r>
            <a:endParaRPr lang="zh-CN" altLang="en-US" sz="3200" b="1"/>
          </a:p>
          <a:p>
            <a:pPr lvl="1" eaLnBrk="1" hangingPunct="1">
              <a:spcBef>
                <a:spcPct val="50000"/>
              </a:spcBef>
              <a:buFont typeface="Wingdings" panose="05000000000000000000" pitchFamily="2" charset="2"/>
              <a:buChar char="Ø"/>
            </a:pPr>
            <a:r>
              <a:rPr lang="zh-CN" altLang="en-US" sz="3200" b="1"/>
              <a:t>形态还原</a:t>
            </a:r>
            <a:endParaRPr lang="en-US" altLang="zh-CN" sz="3200" b="1">
              <a:latin typeface="Arial Narrow" panose="020B0606020202030204" pitchFamily="34" charset="0"/>
              <a:sym typeface="Symbol" panose="05050102010706020507" pitchFamily="18" charset="2"/>
            </a:endParaRPr>
          </a:p>
        </p:txBody>
      </p:sp>
      <p:sp>
        <p:nvSpPr>
          <p:cNvPr id="2" name="标题 1"/>
          <p:cNvSpPr/>
          <p:nvPr>
            <p:ph type="title"/>
          </p:nvPr>
        </p:nvSpPr>
        <p:spPr/>
        <p:txBody>
          <a:bodyPr/>
          <a:p>
            <a:r>
              <a:rPr lang="zh-CN" altLang="en-US"/>
              <a:t>英语的形态分析</a:t>
            </a: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extBox 15"/>
          <p:cNvSpPr txBox="1">
            <a:spLocks noChangeArrowheads="1"/>
          </p:cNvSpPr>
          <p:nvPr/>
        </p:nvSpPr>
        <p:spPr bwMode="auto">
          <a:xfrm>
            <a:off x="250825" y="1557338"/>
            <a:ext cx="8893175" cy="151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zh-CN" altLang="en-US" sz="2800" b="1"/>
              <a:t>假设某个汉语分词系统在一测试集上输出 </a:t>
            </a:r>
            <a:r>
              <a:rPr lang="en-US" altLang="zh-CN" sz="2800" b="1">
                <a:latin typeface="Times New Roman" panose="02020603050405020304" pitchFamily="18" charset="0"/>
                <a:cs typeface="Times New Roman" panose="02020603050405020304" pitchFamily="18" charset="0"/>
              </a:rPr>
              <a:t>5260 </a:t>
            </a:r>
            <a:r>
              <a:rPr lang="zh-CN" altLang="en-US" sz="2800" b="1">
                <a:latin typeface="Times New Roman" panose="02020603050405020304" pitchFamily="18" charset="0"/>
                <a:cs typeface="Times New Roman" panose="02020603050405020304" pitchFamily="18" charset="0"/>
              </a:rPr>
              <a:t>个分词结果，而标准答案是 </a:t>
            </a:r>
            <a:r>
              <a:rPr lang="en-US" altLang="zh-CN" sz="2800" b="1">
                <a:latin typeface="Times New Roman" panose="02020603050405020304" pitchFamily="18" charset="0"/>
                <a:cs typeface="Times New Roman" panose="02020603050405020304" pitchFamily="18" charset="0"/>
              </a:rPr>
              <a:t>4510 </a:t>
            </a:r>
            <a:r>
              <a:rPr lang="zh-CN" altLang="en-US" sz="2800" b="1">
                <a:latin typeface="Times New Roman" panose="02020603050405020304" pitchFamily="18" charset="0"/>
                <a:cs typeface="Times New Roman" panose="02020603050405020304" pitchFamily="18" charset="0"/>
              </a:rPr>
              <a:t>个词语，根据这个答案，系统切分出来的结果中有 </a:t>
            </a:r>
            <a:r>
              <a:rPr lang="en-US" altLang="zh-CN" sz="2800" b="1">
                <a:latin typeface="Times New Roman" panose="02020603050405020304" pitchFamily="18" charset="0"/>
                <a:cs typeface="Times New Roman" panose="02020603050405020304" pitchFamily="18" charset="0"/>
              </a:rPr>
              <a:t>4120 </a:t>
            </a:r>
            <a:r>
              <a:rPr lang="zh-CN" altLang="en-US" sz="2800" b="1">
                <a:latin typeface="Times New Roman" panose="02020603050405020304" pitchFamily="18" charset="0"/>
                <a:cs typeface="Times New Roman" panose="02020603050405020304" pitchFamily="18" charset="0"/>
              </a:rPr>
              <a:t>个是正确的。那么：</a:t>
            </a:r>
            <a:endParaRPr lang="zh-CN" altLang="en-US" sz="2800" b="1">
              <a:latin typeface="Times New Roman" panose="02020603050405020304" pitchFamily="18" charset="0"/>
              <a:cs typeface="Times New Roman" panose="02020603050405020304" pitchFamily="18" charset="0"/>
            </a:endParaRPr>
          </a:p>
        </p:txBody>
      </p:sp>
      <p:graphicFrame>
        <p:nvGraphicFramePr>
          <p:cNvPr id="5122" name="Object 4"/>
          <p:cNvGraphicFramePr>
            <a:graphicFrameLocks noChangeAspect="1"/>
          </p:cNvGraphicFramePr>
          <p:nvPr/>
        </p:nvGraphicFramePr>
        <p:xfrm>
          <a:off x="323850" y="3249613"/>
          <a:ext cx="4248150" cy="1042987"/>
        </p:xfrm>
        <a:graphic>
          <a:graphicData uri="http://schemas.openxmlformats.org/presentationml/2006/ole">
            <mc:AlternateContent xmlns:mc="http://schemas.openxmlformats.org/markup-compatibility/2006">
              <mc:Choice xmlns:v="urn:schemas-microsoft-com:vml" Requires="v">
                <p:oleObj spid="_x0000_s5223" name="Equation" r:id="rId1" imgW="1714500" imgH="393700" progId="Equation.DSMT4">
                  <p:embed/>
                </p:oleObj>
              </mc:Choice>
              <mc:Fallback>
                <p:oleObj name="Equation" r:id="rId1" imgW="1714500" imgH="3937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249613"/>
                        <a:ext cx="4248150" cy="1042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 name="Object 5"/>
          <p:cNvGraphicFramePr>
            <a:graphicFrameLocks noChangeAspect="1"/>
          </p:cNvGraphicFramePr>
          <p:nvPr/>
        </p:nvGraphicFramePr>
        <p:xfrm>
          <a:off x="323850" y="4510088"/>
          <a:ext cx="4319588" cy="990600"/>
        </p:xfrm>
        <a:graphic>
          <a:graphicData uri="http://schemas.openxmlformats.org/presentationml/2006/ole">
            <mc:AlternateContent xmlns:mc="http://schemas.openxmlformats.org/markup-compatibility/2006">
              <mc:Choice xmlns:v="urn:schemas-microsoft-com:vml" Requires="v">
                <p:oleObj spid="_x0000_s5224" name="Equation" r:id="rId3" imgW="1714500" imgH="393700" progId="Equation.DSMT4">
                  <p:embed/>
                </p:oleObj>
              </mc:Choice>
              <mc:Fallback>
                <p:oleObj name="Equation" r:id="rId3" imgW="1714500" imgH="3937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4510088"/>
                        <a:ext cx="4319588"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4" name="Object 7"/>
          <p:cNvGraphicFramePr>
            <a:graphicFrameLocks noChangeAspect="1"/>
          </p:cNvGraphicFramePr>
          <p:nvPr/>
        </p:nvGraphicFramePr>
        <p:xfrm>
          <a:off x="4787900" y="3252788"/>
          <a:ext cx="4176713" cy="2263775"/>
        </p:xfrm>
        <a:graphic>
          <a:graphicData uri="http://schemas.openxmlformats.org/presentationml/2006/ole">
            <mc:AlternateContent xmlns:mc="http://schemas.openxmlformats.org/markup-compatibility/2006">
              <mc:Choice xmlns:v="urn:schemas-microsoft-com:vml" Requires="v">
                <p:oleObj spid="_x0000_s5225" name="Equation" r:id="rId5" imgW="1816100" imgH="990600" progId="Equation.DSMT4">
                  <p:embed/>
                </p:oleObj>
              </mc:Choice>
              <mc:Fallback>
                <p:oleObj name="Equation" r:id="rId5" imgW="1816100" imgH="9906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3252788"/>
                        <a:ext cx="417671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连接符 2"/>
          <p:cNvCxnSpPr/>
          <p:nvPr/>
        </p:nvCxnSpPr>
        <p:spPr bwMode="auto">
          <a:xfrm flipH="1">
            <a:off x="4715668" y="3071813"/>
            <a:ext cx="348" cy="2877467"/>
          </a:xfrm>
          <a:prstGeom prst="line">
            <a:avLst/>
          </a:prstGeom>
          <a:solidFill>
            <a:schemeClr val="accent1"/>
          </a:solidFill>
          <a:ln w="38100" cap="flat" cmpd="sng" algn="ctr">
            <a:solidFill>
              <a:srgbClr val="0000FF"/>
            </a:solidFill>
            <a:prstDash val="solid"/>
            <a:miter lim="800000"/>
            <a:headEnd type="none" w="med" len="med"/>
            <a:tailEnd type="none" w="med" len="med"/>
          </a:ln>
          <a:effectLst/>
        </p:spPr>
      </p:cxn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3"/>
          <p:cNvSpPr txBox="1">
            <a:spLocks noChangeArrowheads="1"/>
          </p:cNvSpPr>
          <p:nvPr/>
        </p:nvSpPr>
        <p:spPr bwMode="auto">
          <a:xfrm>
            <a:off x="323528" y="1628800"/>
            <a:ext cx="7416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dirty="0">
                <a:latin typeface="黑体" panose="02010609060101010101" pitchFamily="2" charset="-122"/>
                <a:ea typeface="黑体" panose="02010609060101010101" pitchFamily="2" charset="-122"/>
              </a:rPr>
              <a:t>有词典切分</a:t>
            </a:r>
            <a:r>
              <a:rPr lang="en-US" altLang="zh-CN" sz="3200" b="1" dirty="0">
                <a:latin typeface="黑体" panose="02010609060101010101" pitchFamily="2" charset="-122"/>
                <a:ea typeface="黑体" panose="02010609060101010101" pitchFamily="2" charset="-122"/>
              </a:rPr>
              <a:t>/ </a:t>
            </a:r>
            <a:r>
              <a:rPr lang="zh-CN" altLang="en-US" sz="3200" b="1" dirty="0">
                <a:latin typeface="黑体" panose="02010609060101010101" pitchFamily="2" charset="-122"/>
                <a:ea typeface="黑体" panose="02010609060101010101" pitchFamily="2" charset="-122"/>
              </a:rPr>
              <a:t>无词典切分</a:t>
            </a:r>
            <a:endParaRPr lang="zh-CN" altLang="en-US" sz="3200" b="1" dirty="0">
              <a:latin typeface="黑体" panose="02010609060101010101" pitchFamily="2" charset="-122"/>
              <a:ea typeface="黑体" panose="02010609060101010101" pitchFamily="2" charset="-122"/>
            </a:endParaRPr>
          </a:p>
          <a:p>
            <a:pPr eaLnBrk="1" hangingPunct="1">
              <a:spcBef>
                <a:spcPct val="50000"/>
              </a:spcBef>
              <a:buFont typeface="Wingdings" panose="05000000000000000000" pitchFamily="2" charset="2"/>
              <a:buChar char="u"/>
            </a:pPr>
            <a:r>
              <a:rPr lang="zh-CN" altLang="en-US" sz="3200" b="1" dirty="0">
                <a:latin typeface="黑体" panose="02010609060101010101" pitchFamily="2" charset="-122"/>
                <a:ea typeface="黑体" panose="02010609060101010101" pitchFamily="2" charset="-122"/>
              </a:rPr>
              <a:t>基于规则的方法</a:t>
            </a:r>
            <a:r>
              <a:rPr lang="en-US" altLang="zh-CN" sz="3200" b="1" dirty="0">
                <a:latin typeface="黑体" panose="02010609060101010101" pitchFamily="2" charset="-122"/>
                <a:ea typeface="黑体" panose="02010609060101010101" pitchFamily="2" charset="-122"/>
              </a:rPr>
              <a:t>/ </a:t>
            </a:r>
            <a:r>
              <a:rPr lang="zh-CN" altLang="en-US" sz="3200" b="1" dirty="0">
                <a:latin typeface="黑体" panose="02010609060101010101" pitchFamily="2" charset="-122"/>
                <a:ea typeface="黑体" panose="02010609060101010101" pitchFamily="2" charset="-122"/>
              </a:rPr>
              <a:t>基于统计的方法</a:t>
            </a:r>
            <a:endParaRPr lang="zh-CN" altLang="en-US" sz="3200" b="1" dirty="0">
              <a:latin typeface="黑体" panose="02010609060101010101" pitchFamily="2" charset="-122"/>
              <a:ea typeface="黑体" panose="02010609060101010101" pitchFamily="2" charset="-122"/>
            </a:endParaRPr>
          </a:p>
        </p:txBody>
      </p:sp>
      <p:sp>
        <p:nvSpPr>
          <p:cNvPr id="2" name="标题 1"/>
          <p:cNvSpPr/>
          <p:nvPr>
            <p:ph type="title"/>
          </p:nvPr>
        </p:nvSpPr>
        <p:spPr/>
        <p:txBody>
          <a:bodyPr/>
          <a:p>
            <a:r>
              <a:rPr lang="zh-CN" altLang="en-US"/>
              <a:t>汉语分词的基本算法</a:t>
            </a: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ext Box 3"/>
          <p:cNvSpPr txBox="1">
            <a:spLocks noChangeArrowheads="1"/>
          </p:cNvSpPr>
          <p:nvPr/>
        </p:nvSpPr>
        <p:spPr bwMode="auto">
          <a:xfrm>
            <a:off x="251520" y="1490663"/>
            <a:ext cx="8286750" cy="352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914400" indent="-45720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3200" b="1" dirty="0">
                <a:solidFill>
                  <a:srgbClr val="0000FF"/>
                </a:solidFill>
                <a:latin typeface="Arial Narrow" panose="020B0606020202030204" pitchFamily="34" charset="0"/>
                <a:ea typeface="黑体" panose="02010609060101010101" pitchFamily="2" charset="-122"/>
              </a:rPr>
              <a:t>1. </a:t>
            </a:r>
            <a:r>
              <a:rPr lang="zh-CN" altLang="en-US" sz="3200" b="1" dirty="0">
                <a:solidFill>
                  <a:srgbClr val="0000FF"/>
                </a:solidFill>
                <a:latin typeface="黑体" panose="02010609060101010101" pitchFamily="2" charset="-122"/>
                <a:ea typeface="黑体" panose="02010609060101010101" pitchFamily="2" charset="-122"/>
              </a:rPr>
              <a:t>最大匹配法 </a:t>
            </a:r>
            <a:r>
              <a:rPr lang="en-US" altLang="zh-CN" sz="3200" b="1" dirty="0">
                <a:solidFill>
                  <a:srgbClr val="0000FF"/>
                </a:solidFill>
                <a:latin typeface="Times New Roman" panose="02020603050405020304" pitchFamily="18" charset="0"/>
                <a:ea typeface="黑体" panose="02010609060101010101" pitchFamily="2" charset="-122"/>
              </a:rPr>
              <a:t>(Maximum Matching, MM)</a:t>
            </a:r>
            <a:endParaRPr lang="zh-CN" altLang="en-US" sz="3200" b="1" dirty="0">
              <a:solidFill>
                <a:srgbClr val="0000FF"/>
              </a:solidFill>
              <a:latin typeface="Times New Roman" panose="02020603050405020304" pitchFamily="18" charset="0"/>
              <a:ea typeface="黑体" panose="02010609060101010101" pitchFamily="2" charset="-122"/>
            </a:endParaRPr>
          </a:p>
          <a:p>
            <a:pPr lvl="1" eaLnBrk="1" hangingPunct="1">
              <a:spcBef>
                <a:spcPct val="30000"/>
              </a:spcBef>
              <a:buFont typeface="Wingdings" panose="05000000000000000000" pitchFamily="2" charset="2"/>
              <a:buNone/>
            </a:pPr>
            <a:r>
              <a:rPr lang="zh-CN" altLang="en-US" sz="2800" b="1" dirty="0">
                <a:latin typeface="Times New Roman" panose="02020603050405020304" pitchFamily="18" charset="0"/>
              </a:rPr>
              <a:t>－有词典切分，机械切分</a:t>
            </a:r>
            <a:endParaRPr lang="zh-CN" altLang="en-US" sz="2800" b="1" dirty="0">
              <a:latin typeface="Times New Roman" panose="02020603050405020304" pitchFamily="18" charset="0"/>
            </a:endParaRPr>
          </a:p>
          <a:p>
            <a:pPr eaLnBrk="1" hangingPunct="1">
              <a:spcBef>
                <a:spcPct val="50000"/>
              </a:spcBef>
              <a:buFont typeface="Wingdings" panose="05000000000000000000" pitchFamily="2" charset="2"/>
              <a:buChar char="Ø"/>
            </a:pPr>
            <a:r>
              <a:rPr lang="zh-CN" altLang="en-US" sz="2800" b="1" dirty="0">
                <a:latin typeface="Times New Roman" panose="02020603050405020304" pitchFamily="18" charset="0"/>
              </a:rPr>
              <a:t>正向最大匹配算法 </a:t>
            </a:r>
            <a:r>
              <a:rPr lang="en-US" altLang="zh-CN" sz="2800" dirty="0">
                <a:latin typeface="Times New Roman" panose="02020603050405020304" pitchFamily="18" charset="0"/>
              </a:rPr>
              <a:t>(Forward MM, FMM)</a:t>
            </a:r>
            <a:endParaRPr lang="en-US" altLang="zh-CN" sz="2800" dirty="0">
              <a:latin typeface="Times New Roman" panose="02020603050405020304" pitchFamily="18" charset="0"/>
            </a:endParaRPr>
          </a:p>
          <a:p>
            <a:pPr eaLnBrk="1" hangingPunct="1">
              <a:spcBef>
                <a:spcPct val="30000"/>
              </a:spcBef>
              <a:buFont typeface="Wingdings" panose="05000000000000000000" pitchFamily="2" charset="2"/>
              <a:buChar char="Ø"/>
            </a:pPr>
            <a:r>
              <a:rPr lang="zh-CN" altLang="en-US" sz="2800" b="1" dirty="0">
                <a:latin typeface="Times New Roman" panose="02020603050405020304" pitchFamily="18" charset="0"/>
              </a:rPr>
              <a:t>逆向最大匹配算法 </a:t>
            </a:r>
            <a:r>
              <a:rPr lang="en-US" altLang="zh-CN" sz="2800" dirty="0">
                <a:latin typeface="Times New Roman" panose="02020603050405020304" pitchFamily="18" charset="0"/>
              </a:rPr>
              <a:t>(Backward MM, BMM)</a:t>
            </a:r>
            <a:endParaRPr lang="en-US" altLang="zh-CN" sz="2800" dirty="0">
              <a:latin typeface="Times New Roman" panose="02020603050405020304" pitchFamily="18" charset="0"/>
            </a:endParaRPr>
          </a:p>
          <a:p>
            <a:pPr eaLnBrk="1" hangingPunct="1">
              <a:spcBef>
                <a:spcPct val="30000"/>
              </a:spcBef>
              <a:buFont typeface="Wingdings" panose="05000000000000000000" pitchFamily="2" charset="2"/>
              <a:buChar char="Ø"/>
            </a:pPr>
            <a:r>
              <a:rPr lang="zh-CN" altLang="en-US" sz="2800" b="1" dirty="0">
                <a:latin typeface="Times New Roman" panose="02020603050405020304" pitchFamily="18" charset="0"/>
              </a:rPr>
              <a:t>双向最大匹配算法 </a:t>
            </a:r>
            <a:r>
              <a:rPr lang="en-US" altLang="zh-CN" sz="2800" dirty="0">
                <a:latin typeface="Times New Roman" panose="02020603050405020304" pitchFamily="18" charset="0"/>
              </a:rPr>
              <a:t>(Bi-directional MM)</a:t>
            </a:r>
            <a:endParaRPr lang="zh-CN" altLang="en-US" sz="2800" dirty="0">
              <a:latin typeface="Times New Roman" panose="02020603050405020304" pitchFamily="18" charset="0"/>
            </a:endParaRPr>
          </a:p>
          <a:p>
            <a:pPr eaLnBrk="1" hangingPunct="1">
              <a:spcBef>
                <a:spcPct val="50000"/>
              </a:spcBef>
              <a:buFont typeface="Wingdings" panose="05000000000000000000" pitchFamily="2" charset="2"/>
              <a:buNone/>
            </a:pPr>
            <a:r>
              <a:rPr lang="zh-CN" altLang="en-US" sz="2800" b="1" dirty="0">
                <a:ea typeface="楷体_GB2312" pitchFamily="49" charset="-122"/>
              </a:rPr>
              <a:t>     假设</a:t>
            </a:r>
            <a:r>
              <a:rPr lang="zh-CN" altLang="en-US" sz="2800" b="1" dirty="0">
                <a:latin typeface="Arial Narrow" panose="020B0606020202030204" pitchFamily="34" charset="0"/>
                <a:ea typeface="楷体_GB2312" pitchFamily="49" charset="-122"/>
              </a:rPr>
              <a:t>句子</a:t>
            </a:r>
            <a:r>
              <a:rPr lang="zh-CN" altLang="en-US" sz="2800" b="1" dirty="0">
                <a:latin typeface="Arial Narrow" panose="020B0606020202030204" pitchFamily="34" charset="0"/>
              </a:rPr>
              <a:t>：</a:t>
            </a:r>
            <a:endParaRPr lang="zh-CN" altLang="en-US" sz="2800" b="1" dirty="0">
              <a:latin typeface="Arial Narrow" panose="020B0606020202030204" pitchFamily="34" charset="0"/>
            </a:endParaRPr>
          </a:p>
        </p:txBody>
      </p:sp>
      <p:grpSp>
        <p:nvGrpSpPr>
          <p:cNvPr id="6150" name="Group 14"/>
          <p:cNvGrpSpPr/>
          <p:nvPr/>
        </p:nvGrpSpPr>
        <p:grpSpPr bwMode="auto">
          <a:xfrm>
            <a:off x="1143000" y="4500563"/>
            <a:ext cx="7272338" cy="1106487"/>
            <a:chOff x="703" y="2886"/>
            <a:chExt cx="4581" cy="697"/>
          </a:xfrm>
        </p:grpSpPr>
        <p:graphicFrame>
          <p:nvGraphicFramePr>
            <p:cNvPr id="6146" name="Object 4"/>
            <p:cNvGraphicFramePr>
              <a:graphicFrameLocks noChangeAspect="1"/>
            </p:cNvGraphicFramePr>
            <p:nvPr/>
          </p:nvGraphicFramePr>
          <p:xfrm>
            <a:off x="1701" y="2886"/>
            <a:ext cx="1360" cy="363"/>
          </p:xfrm>
          <a:graphic>
            <a:graphicData uri="http://schemas.openxmlformats.org/presentationml/2006/ole">
              <mc:AlternateContent xmlns:mc="http://schemas.openxmlformats.org/markup-compatibility/2006">
                <mc:Choice xmlns:v="urn:schemas-microsoft-com:vml" Requires="v">
                  <p:oleObj spid="_x0000_s6217" name="Equation" r:id="rId1" imgW="800100" imgH="228600" progId="Equation.DSMT4">
                    <p:embed/>
                  </p:oleObj>
                </mc:Choice>
                <mc:Fallback>
                  <p:oleObj name="Equation" r:id="rId1" imgW="800100" imgH="2286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 y="2886"/>
                          <a:ext cx="136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1" name="Text Box 6"/>
            <p:cNvSpPr txBox="1">
              <a:spLocks noChangeArrowheads="1"/>
            </p:cNvSpPr>
            <p:nvPr/>
          </p:nvSpPr>
          <p:spPr bwMode="auto">
            <a:xfrm>
              <a:off x="3016" y="2886"/>
              <a:ext cx="15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800" b="1">
                  <a:ea typeface="楷体_GB2312" pitchFamily="49" charset="-122"/>
                </a:rPr>
                <a:t>，某一词</a:t>
              </a:r>
              <a:r>
                <a:rPr lang="zh-CN" altLang="en-US" b="1"/>
                <a:t>：</a:t>
              </a:r>
              <a:endParaRPr lang="zh-CN" altLang="en-US" b="1"/>
            </a:p>
          </p:txBody>
        </p:sp>
        <p:graphicFrame>
          <p:nvGraphicFramePr>
            <p:cNvPr id="6147" name="Object 7"/>
            <p:cNvGraphicFramePr>
              <a:graphicFrameLocks noChangeAspect="1"/>
            </p:cNvGraphicFramePr>
            <p:nvPr/>
          </p:nvGraphicFramePr>
          <p:xfrm>
            <a:off x="703" y="3249"/>
            <a:ext cx="1356" cy="334"/>
          </p:xfrm>
          <a:graphic>
            <a:graphicData uri="http://schemas.openxmlformats.org/presentationml/2006/ole">
              <mc:AlternateContent xmlns:mc="http://schemas.openxmlformats.org/markup-compatibility/2006">
                <mc:Choice xmlns:v="urn:schemas-microsoft-com:vml" Requires="v">
                  <p:oleObj spid="_x0000_s6218" name="Equation" r:id="rId3" imgW="862965" imgH="228600" progId="Equation.DSMT4">
                    <p:embed/>
                  </p:oleObj>
                </mc:Choice>
                <mc:Fallback>
                  <p:oleObj name="Equation" r:id="rId3" imgW="862965" imgH="228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 y="3249"/>
                          <a:ext cx="1356"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2" name="Text Box 9"/>
            <p:cNvSpPr txBox="1">
              <a:spLocks noChangeArrowheads="1"/>
            </p:cNvSpPr>
            <p:nvPr/>
          </p:nvSpPr>
          <p:spPr bwMode="auto">
            <a:xfrm>
              <a:off x="1973" y="3249"/>
              <a:ext cx="33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800"/>
                <a:t>，</a:t>
              </a:r>
              <a:r>
                <a:rPr lang="en-US" altLang="zh-CN" sz="2800" i="1">
                  <a:latin typeface="Times New Roman" panose="02020603050405020304" pitchFamily="18" charset="0"/>
                </a:rPr>
                <a:t>m</a:t>
              </a:r>
              <a:r>
                <a:rPr lang="en-US" altLang="zh-CN" sz="2800" b="1">
                  <a:latin typeface="Times New Roman" panose="02020603050405020304" pitchFamily="18" charset="0"/>
                </a:rPr>
                <a:t> </a:t>
              </a:r>
              <a:r>
                <a:rPr lang="zh-CN" altLang="en-US" sz="2800" b="1">
                  <a:latin typeface="Times New Roman" panose="02020603050405020304" pitchFamily="18" charset="0"/>
                  <a:ea typeface="楷体_GB2312" pitchFamily="49" charset="-122"/>
                </a:rPr>
                <a:t>为</a:t>
              </a:r>
              <a:r>
                <a:rPr lang="zh-CN" altLang="en-US" sz="2800" b="1">
                  <a:ea typeface="楷体_GB2312" pitchFamily="49" charset="-122"/>
                </a:rPr>
                <a:t>词典中最长词的字数。</a:t>
              </a:r>
              <a:endParaRPr lang="zh-CN" altLang="en-US" sz="2800" b="1"/>
            </a:p>
          </p:txBody>
        </p:sp>
      </p:gr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Text Box 5"/>
          <p:cNvSpPr txBox="1">
            <a:spLocks noChangeArrowheads="1"/>
          </p:cNvSpPr>
          <p:nvPr/>
        </p:nvSpPr>
        <p:spPr bwMode="auto">
          <a:xfrm>
            <a:off x="179512" y="1500188"/>
            <a:ext cx="8856983" cy="4231928"/>
          </a:xfrm>
          <a:prstGeom prst="rect">
            <a:avLst/>
          </a:prstGeom>
          <a:solidFill>
            <a:schemeClr val="bg1"/>
          </a:solidFill>
          <a:ln w="9525">
            <a:noFill/>
            <a:miter lim="800000"/>
          </a:ln>
        </p:spPr>
        <p:txBody>
          <a:bodyPr wrap="square">
            <a:spAutoFit/>
          </a:bodyPr>
          <a:lstStyle/>
          <a:p>
            <a:pPr>
              <a:spcBef>
                <a:spcPct val="50000"/>
              </a:spcBef>
              <a:defRPr/>
            </a:pPr>
            <a:r>
              <a:rPr lang="zh-CN" altLang="en-US" b="1" dirty="0">
                <a:ea typeface="宋体" panose="02010600030101010101" pitchFamily="2" charset="-122"/>
              </a:rPr>
              <a:t>例：假设词典中最长</a:t>
            </a:r>
            <a:r>
              <a:rPr lang="zh-CN" altLang="en-US" b="1" dirty="0">
                <a:latin typeface="Times New Roman" panose="02020603050405020304" pitchFamily="18" charset="0"/>
                <a:ea typeface="宋体" panose="02010600030101010101" pitchFamily="2" charset="-122"/>
              </a:rPr>
              <a:t>单词的字数为 </a:t>
            </a:r>
            <a:r>
              <a:rPr lang="en-US" altLang="zh-CN" dirty="0">
                <a:latin typeface="Times New Roman" panose="02020603050405020304" pitchFamily="18" charset="0"/>
                <a:ea typeface="宋体" panose="02010600030101010101" pitchFamily="2" charset="-122"/>
              </a:rPr>
              <a:t>7</a:t>
            </a:r>
            <a:r>
              <a:rPr lang="zh-CN" altLang="en-US" b="1" dirty="0">
                <a:latin typeface="Times New Roman" panose="02020603050405020304" pitchFamily="18" charset="0"/>
                <a:ea typeface="宋体" panose="02010600030101010101" pitchFamily="2" charset="-122"/>
              </a:rPr>
              <a:t>。</a:t>
            </a:r>
            <a:endParaRPr lang="zh-CN" altLang="en-US" b="1" dirty="0">
              <a:latin typeface="Times New Roman" panose="02020603050405020304" pitchFamily="18" charset="0"/>
              <a:ea typeface="宋体" panose="02010600030101010101" pitchFamily="2" charset="-122"/>
            </a:endParaRPr>
          </a:p>
          <a:p>
            <a:pPr>
              <a:spcBef>
                <a:spcPct val="25000"/>
              </a:spcBef>
              <a:defRPr/>
            </a:pPr>
            <a:r>
              <a:rPr lang="zh-CN" altLang="en-US" b="1" dirty="0">
                <a:latin typeface="Times New Roman" panose="02020603050405020304" pitchFamily="18" charset="0"/>
                <a:ea typeface="宋体" panose="02010600030101010101" pitchFamily="2" charset="-122"/>
              </a:rPr>
              <a:t>输入字串：</a:t>
            </a:r>
            <a:r>
              <a:rPr lang="zh-CN" altLang="en-US" b="1" dirty="0">
                <a:latin typeface="+mn-ea"/>
                <a:ea typeface="+mn-ea"/>
              </a:rPr>
              <a:t>他是研究生物化学</a:t>
            </a:r>
            <a:r>
              <a:rPr lang="zh-CN" altLang="en-US" b="1" dirty="0" smtClean="0">
                <a:latin typeface="+mn-ea"/>
                <a:ea typeface="+mn-ea"/>
              </a:rPr>
              <a:t>的一位科学家。</a:t>
            </a:r>
            <a:endParaRPr lang="zh-CN" altLang="en-US" b="1" dirty="0">
              <a:latin typeface="+mn-ea"/>
              <a:ea typeface="+mn-ea"/>
            </a:endParaRPr>
          </a:p>
          <a:p>
            <a:pPr>
              <a:spcBef>
                <a:spcPts val="0"/>
              </a:spcBef>
              <a:defRPr/>
            </a:pPr>
            <a:r>
              <a:rPr lang="zh-CN" altLang="en-US" b="1" dirty="0">
                <a:latin typeface="Times New Roman" panose="02020603050405020304" pitchFamily="18" charset="0"/>
                <a:ea typeface="宋体" panose="02010600030101010101" pitchFamily="2" charset="-122"/>
              </a:rPr>
              <a:t>切分过程</a:t>
            </a:r>
            <a:r>
              <a:rPr lang="zh-CN" altLang="en-US" b="1" dirty="0" smtClean="0">
                <a:latin typeface="Times New Roman" panose="02020603050405020304" pitchFamily="18" charset="0"/>
                <a:ea typeface="宋体" panose="02010600030101010101" pitchFamily="2" charset="-122"/>
              </a:rPr>
              <a:t>：</a:t>
            </a:r>
            <a:endParaRPr lang="zh-CN" altLang="en-US" b="1" dirty="0">
              <a:latin typeface="+mn-ea"/>
              <a:ea typeface="+mn-ea"/>
            </a:endParaRPr>
          </a:p>
          <a:p>
            <a:pPr>
              <a:lnSpc>
                <a:spcPts val="1200"/>
              </a:lnSpc>
              <a:defRPr/>
            </a:pPr>
            <a:endParaRPr lang="en-US" altLang="zh-CN" b="1" dirty="0" smtClean="0">
              <a:latin typeface="Times New Roman" panose="02020603050405020304" pitchFamily="18" charset="0"/>
              <a:ea typeface="宋体" panose="02010600030101010101" pitchFamily="2" charset="-122"/>
              <a:sym typeface="Symbol" panose="05050102010706020507" pitchFamily="18" charset="2"/>
            </a:endParaRPr>
          </a:p>
          <a:p>
            <a:pPr>
              <a:lnSpc>
                <a:spcPts val="1200"/>
              </a:lnSpc>
              <a:defRPr/>
            </a:pPr>
            <a:endParaRPr lang="en-US" altLang="zh-CN" b="1" dirty="0">
              <a:latin typeface="Times New Roman" panose="02020603050405020304" pitchFamily="18" charset="0"/>
              <a:ea typeface="宋体" panose="02010600030101010101" pitchFamily="2" charset="-122"/>
              <a:sym typeface="Symbol" panose="05050102010706020507" pitchFamily="18" charset="2"/>
            </a:endParaRPr>
          </a:p>
          <a:p>
            <a:pPr>
              <a:lnSpc>
                <a:spcPts val="1200"/>
              </a:lnSpc>
              <a:defRPr/>
            </a:pPr>
            <a:endParaRPr lang="en-US" altLang="zh-CN" b="1" dirty="0" smtClean="0">
              <a:latin typeface="Times New Roman" panose="02020603050405020304" pitchFamily="18" charset="0"/>
              <a:ea typeface="宋体" panose="02010600030101010101" pitchFamily="2" charset="-122"/>
              <a:sym typeface="Symbol" panose="05050102010706020507" pitchFamily="18" charset="2"/>
            </a:endParaRPr>
          </a:p>
          <a:p>
            <a:pPr>
              <a:lnSpc>
                <a:spcPts val="1200"/>
              </a:lnSpc>
              <a:defRPr/>
            </a:pPr>
            <a:endParaRPr lang="en-US" altLang="zh-CN" b="1" dirty="0">
              <a:latin typeface="Times New Roman" panose="02020603050405020304" pitchFamily="18" charset="0"/>
              <a:ea typeface="宋体" panose="02010600030101010101" pitchFamily="2" charset="-122"/>
              <a:sym typeface="Symbol" panose="05050102010706020507" pitchFamily="18" charset="2"/>
            </a:endParaRPr>
          </a:p>
          <a:p>
            <a:pPr>
              <a:lnSpc>
                <a:spcPts val="1200"/>
              </a:lnSpc>
              <a:defRPr/>
            </a:pPr>
            <a:endParaRPr lang="en-US" altLang="zh-CN" b="1" dirty="0" smtClean="0">
              <a:latin typeface="Times New Roman" panose="02020603050405020304" pitchFamily="18" charset="0"/>
              <a:ea typeface="宋体" panose="02010600030101010101" pitchFamily="2" charset="-122"/>
              <a:sym typeface="Symbol" panose="05050102010706020507" pitchFamily="18" charset="2"/>
            </a:endParaRPr>
          </a:p>
          <a:p>
            <a:pPr>
              <a:lnSpc>
                <a:spcPts val="1200"/>
              </a:lnSpc>
              <a:defRPr/>
            </a:pPr>
            <a:endParaRPr lang="en-US" altLang="zh-CN" b="1" dirty="0">
              <a:latin typeface="Times New Roman" panose="02020603050405020304" pitchFamily="18" charset="0"/>
              <a:ea typeface="宋体" panose="02010600030101010101" pitchFamily="2" charset="-122"/>
              <a:sym typeface="Symbol" panose="05050102010706020507" pitchFamily="18" charset="2"/>
            </a:endParaRPr>
          </a:p>
          <a:p>
            <a:pPr>
              <a:lnSpc>
                <a:spcPts val="1200"/>
              </a:lnSpc>
              <a:defRPr/>
            </a:pPr>
            <a:endParaRPr lang="en-US" altLang="zh-CN" b="1" dirty="0" smtClean="0">
              <a:latin typeface="Times New Roman" panose="02020603050405020304" pitchFamily="18" charset="0"/>
              <a:ea typeface="宋体" panose="02010600030101010101" pitchFamily="2" charset="-122"/>
              <a:sym typeface="Symbol" panose="05050102010706020507" pitchFamily="18" charset="2"/>
            </a:endParaRPr>
          </a:p>
          <a:p>
            <a:pPr>
              <a:spcBef>
                <a:spcPts val="0"/>
              </a:spcBef>
              <a:defRPr/>
            </a:pPr>
            <a:r>
              <a:rPr lang="en-US" altLang="zh-CN" b="1" dirty="0">
                <a:latin typeface="Times New Roman" panose="02020603050405020304" pitchFamily="18" charset="0"/>
                <a:ea typeface="宋体" panose="02010600030101010101" pitchFamily="2" charset="-122"/>
                <a:sym typeface="Symbol" panose="05050102010706020507" pitchFamily="18" charset="2"/>
              </a:rPr>
              <a:t>	</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b="1" dirty="0" smtClean="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b="1" dirty="0" smtClean="0">
                <a:latin typeface="Times New Roman" panose="02020603050405020304" pitchFamily="18" charset="0"/>
                <a:ea typeface="+mn-ea"/>
                <a:cs typeface="Times New Roman" panose="02020603050405020304" pitchFamily="18" charset="0"/>
                <a:sym typeface="Symbol" panose="05050102010706020507" pitchFamily="18" charset="2"/>
              </a:rPr>
              <a:t>他</a:t>
            </a:r>
            <a:r>
              <a:rPr lang="en-US" altLang="zh-CN"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mn-ea"/>
                <a:cs typeface="Times New Roman" panose="02020603050405020304" pitchFamily="18" charset="0"/>
                <a:sym typeface="Symbol" panose="05050102010706020507" pitchFamily="18" charset="2"/>
              </a:rPr>
              <a:t>是研究生物化学</a:t>
            </a:r>
            <a:r>
              <a:rPr lang="zh-CN" altLang="en-US" b="1" dirty="0" smtClean="0">
                <a:latin typeface="Times New Roman" panose="02020603050405020304" pitchFamily="18" charset="0"/>
                <a:ea typeface="+mn-ea"/>
                <a:cs typeface="Times New Roman" panose="02020603050405020304" pitchFamily="18" charset="0"/>
                <a:sym typeface="Symbol" panose="05050102010706020507" pitchFamily="18" charset="2"/>
              </a:rPr>
              <a:t>的一位科学家。</a:t>
            </a:r>
            <a:endParaRPr lang="en-US" altLang="zh-CN" b="1" dirty="0" smtClean="0">
              <a:latin typeface="Times New Roman" panose="02020603050405020304" pitchFamily="18" charset="0"/>
              <a:ea typeface="+mn-ea"/>
              <a:cs typeface="Times New Roman" panose="02020603050405020304" pitchFamily="18" charset="0"/>
            </a:endParaRPr>
          </a:p>
          <a:p>
            <a:pPr>
              <a:spcBef>
                <a:spcPts val="0"/>
              </a:spcBef>
              <a:defRPr/>
            </a:pPr>
            <a:endParaRPr lang="en-US" altLang="zh-CN" dirty="0" smtClean="0">
              <a:latin typeface="Times New Roman" panose="02020603050405020304" pitchFamily="18" charset="0"/>
              <a:ea typeface="+mn-ea"/>
              <a:cs typeface="Times New Roman" panose="02020603050405020304" pitchFamily="18" charset="0"/>
            </a:endParaRPr>
          </a:p>
          <a:p>
            <a:pPr>
              <a:spcBef>
                <a:spcPts val="0"/>
              </a:spcBef>
              <a:defRPr/>
            </a:pPr>
            <a:endParaRPr lang="en-US" altLang="zh-CN" dirty="0" smtClean="0">
              <a:latin typeface="Times New Roman" panose="02020603050405020304" pitchFamily="18" charset="0"/>
              <a:ea typeface="+mn-ea"/>
              <a:cs typeface="Times New Roman" panose="02020603050405020304" pitchFamily="18" charset="0"/>
            </a:endParaRPr>
          </a:p>
          <a:p>
            <a:pPr>
              <a:lnSpc>
                <a:spcPts val="1200"/>
              </a:lnSpc>
              <a:spcBef>
                <a:spcPts val="0"/>
              </a:spcBef>
              <a:defRPr/>
            </a:pPr>
            <a:r>
              <a:rPr lang="en-US" altLang="zh-CN" dirty="0" smtClean="0">
                <a:latin typeface="Times New Roman" panose="02020603050405020304" pitchFamily="18" charset="0"/>
                <a:ea typeface="+mn-ea"/>
                <a:cs typeface="Times New Roman" panose="02020603050405020304" pitchFamily="18" charset="0"/>
              </a:rPr>
              <a:t>FMM</a:t>
            </a:r>
            <a:r>
              <a:rPr lang="en-US" altLang="zh-CN" b="1" dirty="0" smtClean="0">
                <a:latin typeface="Times New Roman" panose="02020603050405020304" pitchFamily="18" charset="0"/>
                <a:ea typeface="+mn-ea"/>
                <a:cs typeface="Times New Roman" panose="02020603050405020304" pitchFamily="18" charset="0"/>
              </a:rPr>
              <a:t> </a:t>
            </a:r>
            <a:r>
              <a:rPr lang="zh-CN" altLang="en-US" b="1" dirty="0">
                <a:latin typeface="Times New Roman" panose="02020603050405020304" pitchFamily="18" charset="0"/>
                <a:ea typeface="+mn-ea"/>
                <a:cs typeface="Times New Roman" panose="02020603050405020304" pitchFamily="18" charset="0"/>
              </a:rPr>
              <a:t>切分结果：他</a:t>
            </a:r>
            <a:r>
              <a:rPr lang="en-US" altLang="zh-CN" b="1" dirty="0">
                <a:latin typeface="Times New Roman" panose="02020603050405020304" pitchFamily="18" charset="0"/>
                <a:ea typeface="+mn-ea"/>
                <a:cs typeface="Times New Roman" panose="02020603050405020304" pitchFamily="18" charset="0"/>
              </a:rPr>
              <a:t>/ </a:t>
            </a:r>
            <a:r>
              <a:rPr lang="zh-CN" altLang="en-US" b="1" dirty="0">
                <a:latin typeface="Times New Roman" panose="02020603050405020304" pitchFamily="18" charset="0"/>
                <a:ea typeface="+mn-ea"/>
                <a:cs typeface="Times New Roman" panose="02020603050405020304" pitchFamily="18" charset="0"/>
              </a:rPr>
              <a:t>是</a:t>
            </a:r>
            <a:r>
              <a:rPr lang="en-US" altLang="zh-CN" b="1" dirty="0">
                <a:latin typeface="Times New Roman" panose="02020603050405020304" pitchFamily="18" charset="0"/>
                <a:ea typeface="+mn-ea"/>
                <a:cs typeface="Times New Roman" panose="02020603050405020304" pitchFamily="18" charset="0"/>
              </a:rPr>
              <a:t>/  </a:t>
            </a:r>
            <a:r>
              <a:rPr lang="zh-CN" altLang="en-US" b="1" dirty="0">
                <a:latin typeface="Times New Roman" panose="02020603050405020304" pitchFamily="18" charset="0"/>
                <a:ea typeface="+mn-ea"/>
                <a:cs typeface="Times New Roman" panose="02020603050405020304" pitchFamily="18" charset="0"/>
              </a:rPr>
              <a:t>研究生</a:t>
            </a:r>
            <a:r>
              <a:rPr lang="en-US" altLang="zh-CN" b="1" dirty="0">
                <a:latin typeface="Times New Roman" panose="02020603050405020304" pitchFamily="18" charset="0"/>
                <a:ea typeface="+mn-ea"/>
                <a:cs typeface="Times New Roman" panose="02020603050405020304" pitchFamily="18" charset="0"/>
              </a:rPr>
              <a:t>/ </a:t>
            </a:r>
            <a:r>
              <a:rPr lang="zh-CN" altLang="en-US" b="1" dirty="0">
                <a:latin typeface="Times New Roman" panose="02020603050405020304" pitchFamily="18" charset="0"/>
                <a:ea typeface="+mn-ea"/>
                <a:cs typeface="Times New Roman" panose="02020603050405020304" pitchFamily="18" charset="0"/>
              </a:rPr>
              <a:t>物化</a:t>
            </a:r>
            <a:r>
              <a:rPr lang="en-US" altLang="zh-CN" b="1" dirty="0">
                <a:latin typeface="Times New Roman" panose="02020603050405020304" pitchFamily="18" charset="0"/>
                <a:ea typeface="+mn-ea"/>
                <a:cs typeface="Times New Roman" panose="02020603050405020304" pitchFamily="18" charset="0"/>
              </a:rPr>
              <a:t>/ </a:t>
            </a:r>
            <a:r>
              <a:rPr lang="zh-CN" altLang="en-US" b="1" dirty="0">
                <a:latin typeface="Times New Roman" panose="02020603050405020304" pitchFamily="18" charset="0"/>
                <a:ea typeface="+mn-ea"/>
                <a:cs typeface="Times New Roman" panose="02020603050405020304" pitchFamily="18" charset="0"/>
              </a:rPr>
              <a:t>学</a:t>
            </a:r>
            <a:r>
              <a:rPr lang="en-US" altLang="zh-CN" b="1" dirty="0">
                <a:latin typeface="Times New Roman" panose="02020603050405020304" pitchFamily="18" charset="0"/>
                <a:ea typeface="+mn-ea"/>
                <a:cs typeface="Times New Roman" panose="02020603050405020304" pitchFamily="18" charset="0"/>
              </a:rPr>
              <a:t>/ </a:t>
            </a:r>
            <a:r>
              <a:rPr lang="zh-CN" altLang="en-US" b="1" dirty="0">
                <a:latin typeface="Times New Roman" panose="02020603050405020304" pitchFamily="18" charset="0"/>
                <a:ea typeface="+mn-ea"/>
                <a:cs typeface="Times New Roman" panose="02020603050405020304" pitchFamily="18" charset="0"/>
              </a:rPr>
              <a:t>的</a:t>
            </a:r>
            <a:r>
              <a:rPr lang="en-US" altLang="zh-CN" b="1" dirty="0" smtClean="0">
                <a:latin typeface="Times New Roman" panose="02020603050405020304" pitchFamily="18" charset="0"/>
                <a:ea typeface="+mn-ea"/>
                <a:cs typeface="Times New Roman" panose="02020603050405020304" pitchFamily="18" charset="0"/>
              </a:rPr>
              <a:t>/ </a:t>
            </a:r>
            <a:r>
              <a:rPr lang="zh-CN" altLang="en-US" b="1" dirty="0" smtClean="0">
                <a:latin typeface="Times New Roman" panose="02020603050405020304" pitchFamily="18" charset="0"/>
                <a:ea typeface="+mn-ea"/>
                <a:cs typeface="Times New Roman" panose="02020603050405020304" pitchFamily="18" charset="0"/>
              </a:rPr>
              <a:t>一</a:t>
            </a:r>
            <a:r>
              <a:rPr lang="en-US" altLang="zh-CN" b="1" dirty="0" smtClean="0">
                <a:latin typeface="Times New Roman" panose="02020603050405020304" pitchFamily="18" charset="0"/>
                <a:ea typeface="+mn-ea"/>
                <a:cs typeface="Times New Roman" panose="02020603050405020304" pitchFamily="18" charset="0"/>
              </a:rPr>
              <a:t>/ </a:t>
            </a:r>
            <a:r>
              <a:rPr lang="zh-CN" altLang="en-US" b="1" dirty="0" smtClean="0">
                <a:latin typeface="Times New Roman" panose="02020603050405020304" pitchFamily="18" charset="0"/>
                <a:ea typeface="+mn-ea"/>
                <a:cs typeface="Times New Roman" panose="02020603050405020304" pitchFamily="18" charset="0"/>
              </a:rPr>
              <a:t>位 </a:t>
            </a:r>
            <a:r>
              <a:rPr lang="en-US" altLang="zh-CN" b="1" dirty="0" smtClean="0">
                <a:latin typeface="Times New Roman" panose="02020603050405020304" pitchFamily="18" charset="0"/>
                <a:ea typeface="+mn-ea"/>
                <a:cs typeface="Times New Roman" panose="02020603050405020304" pitchFamily="18" charset="0"/>
              </a:rPr>
              <a:t>/ </a:t>
            </a:r>
            <a:r>
              <a:rPr lang="zh-CN" altLang="en-US" b="1" dirty="0" smtClean="0">
                <a:latin typeface="Times New Roman" panose="02020603050405020304" pitchFamily="18" charset="0"/>
                <a:ea typeface="+mn-ea"/>
                <a:cs typeface="Times New Roman" panose="02020603050405020304" pitchFamily="18" charset="0"/>
              </a:rPr>
              <a:t>科学家</a:t>
            </a:r>
            <a:r>
              <a:rPr lang="en-US" altLang="zh-CN" b="1" dirty="0" smtClean="0">
                <a:latin typeface="Times New Roman" panose="02020603050405020304" pitchFamily="18" charset="0"/>
                <a:ea typeface="+mn-ea"/>
                <a:cs typeface="Times New Roman" panose="02020603050405020304" pitchFamily="18" charset="0"/>
              </a:rPr>
              <a:t>/ </a:t>
            </a:r>
            <a:r>
              <a:rPr lang="zh-CN" altLang="en-US" b="1" dirty="0" smtClean="0">
                <a:latin typeface="Times New Roman" panose="02020603050405020304" pitchFamily="18" charset="0"/>
                <a:ea typeface="+mn-ea"/>
                <a:cs typeface="Times New Roman" panose="02020603050405020304" pitchFamily="18" charset="0"/>
              </a:rPr>
              <a:t>。</a:t>
            </a:r>
            <a:endParaRPr lang="zh-CN" altLang="en-US" b="1" dirty="0">
              <a:latin typeface="Times New Roman" panose="02020603050405020304" pitchFamily="18" charset="0"/>
              <a:ea typeface="+mn-ea"/>
              <a:cs typeface="Times New Roman" panose="02020603050405020304" pitchFamily="18" charset="0"/>
            </a:endParaRPr>
          </a:p>
          <a:p>
            <a:pPr>
              <a:spcBef>
                <a:spcPts val="600"/>
              </a:spcBef>
              <a:defRPr/>
            </a:pPr>
            <a:r>
              <a:rPr lang="en-US" altLang="zh-CN" dirty="0" smtClean="0">
                <a:latin typeface="Times New Roman" panose="02020603050405020304" pitchFamily="18" charset="0"/>
                <a:ea typeface="+mn-ea"/>
                <a:cs typeface="Times New Roman" panose="02020603050405020304" pitchFamily="18" charset="0"/>
              </a:rPr>
              <a:t>BMM</a:t>
            </a:r>
            <a:r>
              <a:rPr lang="en-US" altLang="zh-CN" b="1" dirty="0" smtClean="0">
                <a:latin typeface="Times New Roman" panose="02020603050405020304" pitchFamily="18" charset="0"/>
                <a:ea typeface="+mn-ea"/>
                <a:cs typeface="Times New Roman" panose="02020603050405020304" pitchFamily="18" charset="0"/>
              </a:rPr>
              <a:t> </a:t>
            </a:r>
            <a:r>
              <a:rPr lang="zh-CN" altLang="en-US" b="1" dirty="0" smtClean="0">
                <a:latin typeface="Times New Roman" panose="02020603050405020304" pitchFamily="18" charset="0"/>
                <a:ea typeface="+mn-ea"/>
                <a:cs typeface="Times New Roman" panose="02020603050405020304" pitchFamily="18" charset="0"/>
              </a:rPr>
              <a:t>切分：他是研究生物化学的一位科学家。</a:t>
            </a:r>
            <a:endParaRPr lang="zh-CN" altLang="en-US" b="1" dirty="0">
              <a:latin typeface="Times New Roman" panose="02020603050405020304" pitchFamily="18" charset="0"/>
              <a:ea typeface="+mn-ea"/>
              <a:cs typeface="Times New Roman" panose="02020603050405020304" pitchFamily="18" charset="0"/>
            </a:endParaRPr>
          </a:p>
        </p:txBody>
      </p:sp>
      <p:sp>
        <p:nvSpPr>
          <p:cNvPr id="63491"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cxnSp>
        <p:nvCxnSpPr>
          <p:cNvPr id="3" name="直接箭头连接符 2"/>
          <p:cNvCxnSpPr/>
          <p:nvPr/>
        </p:nvCxnSpPr>
        <p:spPr bwMode="auto">
          <a:xfrm flipV="1">
            <a:off x="1907704" y="2384978"/>
            <a:ext cx="0" cy="378952"/>
          </a:xfrm>
          <a:prstGeom prst="straightConnector1">
            <a:avLst/>
          </a:prstGeom>
          <a:solidFill>
            <a:schemeClr val="accent1"/>
          </a:solidFill>
          <a:ln w="28575" cap="flat" cmpd="sng" algn="ctr">
            <a:solidFill>
              <a:srgbClr val="FF0000"/>
            </a:solidFill>
            <a:prstDash val="solid"/>
            <a:miter lim="800000"/>
            <a:headEnd type="none" w="med" len="med"/>
            <a:tailEnd type="stealth" w="lg" len="lg"/>
          </a:ln>
          <a:effectLst/>
        </p:spPr>
      </p:cxnSp>
      <p:cxnSp>
        <p:nvCxnSpPr>
          <p:cNvPr id="6" name="直接连接符 5"/>
          <p:cNvCxnSpPr/>
          <p:nvPr/>
        </p:nvCxnSpPr>
        <p:spPr bwMode="auto">
          <a:xfrm flipV="1">
            <a:off x="4211960" y="2384978"/>
            <a:ext cx="0" cy="360040"/>
          </a:xfrm>
          <a:prstGeom prst="line">
            <a:avLst/>
          </a:prstGeom>
          <a:solidFill>
            <a:schemeClr val="accent1"/>
          </a:solidFill>
          <a:ln w="28575" cap="flat" cmpd="sng" algn="ctr">
            <a:solidFill>
              <a:srgbClr val="FF0000"/>
            </a:solidFill>
            <a:prstDash val="solid"/>
            <a:miter lim="800000"/>
            <a:headEnd type="none" w="med" len="med"/>
            <a:tailEnd type="none" w="med" len="med"/>
          </a:ln>
          <a:effectLst/>
        </p:spPr>
      </p:cxnSp>
      <p:grpSp>
        <p:nvGrpSpPr>
          <p:cNvPr id="11" name="组合 10"/>
          <p:cNvGrpSpPr/>
          <p:nvPr/>
        </p:nvGrpSpPr>
        <p:grpSpPr>
          <a:xfrm>
            <a:off x="1907704" y="2350921"/>
            <a:ext cx="2304256" cy="461665"/>
            <a:chOff x="2195736" y="2481709"/>
            <a:chExt cx="2304256" cy="461665"/>
          </a:xfrm>
        </p:grpSpPr>
        <p:cxnSp>
          <p:nvCxnSpPr>
            <p:cNvPr id="9" name="直接箭头连接符 8"/>
            <p:cNvCxnSpPr/>
            <p:nvPr/>
          </p:nvCxnSpPr>
          <p:spPr bwMode="auto">
            <a:xfrm>
              <a:off x="2195736" y="2708920"/>
              <a:ext cx="2304256" cy="0"/>
            </a:xfrm>
            <a:prstGeom prst="straightConnector1">
              <a:avLst/>
            </a:prstGeom>
            <a:solidFill>
              <a:schemeClr val="accent1"/>
            </a:solidFill>
            <a:ln w="19050" cap="flat" cmpd="sng" algn="ctr">
              <a:solidFill>
                <a:srgbClr val="FF0000"/>
              </a:solidFill>
              <a:prstDash val="solid"/>
              <a:miter lim="800000"/>
              <a:headEnd type="none" w="med" len="med"/>
              <a:tailEnd type="arrow" w="lg" len="lg"/>
            </a:ln>
            <a:effectLst/>
          </p:spPr>
        </p:cxnSp>
        <p:sp>
          <p:nvSpPr>
            <p:cNvPr id="10" name="文本框 9"/>
            <p:cNvSpPr txBox="1"/>
            <p:nvPr/>
          </p:nvSpPr>
          <p:spPr>
            <a:xfrm>
              <a:off x="3131840" y="2481709"/>
              <a:ext cx="360040" cy="461665"/>
            </a:xfrm>
            <a:prstGeom prst="rect">
              <a:avLst/>
            </a:prstGeom>
            <a:solidFill>
              <a:schemeClr val="bg1"/>
            </a:solidFill>
          </p:spPr>
          <p:txBody>
            <a:bodyPr wrap="squar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7</a:t>
              </a:r>
              <a:endParaRPr lang="zh-CN" altLang="en-US" b="1" dirty="0">
                <a:solidFill>
                  <a:srgbClr val="FF0000"/>
                </a:solidFill>
                <a:latin typeface="Times New Roman" panose="02020603050405020304" pitchFamily="18" charset="0"/>
                <a:cs typeface="Times New Roman" panose="02020603050405020304" pitchFamily="18" charset="0"/>
              </a:endParaRPr>
            </a:p>
          </p:txBody>
        </p:sp>
      </p:grpSp>
      <p:sp>
        <p:nvSpPr>
          <p:cNvPr id="12" name="流程图: 磁盘 11"/>
          <p:cNvSpPr/>
          <p:nvPr/>
        </p:nvSpPr>
        <p:spPr bwMode="auto">
          <a:xfrm>
            <a:off x="7740352" y="1500188"/>
            <a:ext cx="1224136" cy="1496764"/>
          </a:xfrm>
          <a:prstGeom prst="flowChartMagneticDisk">
            <a:avLst/>
          </a:prstGeom>
          <a:gradFill flip="none" rotWithShape="1">
            <a:gsLst>
              <a:gs pos="0">
                <a:srgbClr val="66FFFF">
                  <a:shade val="30000"/>
                  <a:satMod val="115000"/>
                </a:srgbClr>
              </a:gs>
              <a:gs pos="50000">
                <a:srgbClr val="66FFFF">
                  <a:shade val="67500"/>
                  <a:satMod val="115000"/>
                </a:srgbClr>
              </a:gs>
              <a:gs pos="100000">
                <a:srgbClr val="66FFFF">
                  <a:shade val="100000"/>
                  <a:satMod val="115000"/>
                </a:srgbClr>
              </a:gs>
            </a:gsLst>
            <a:lin ang="10800000" scaled="1"/>
            <a:tileRect/>
          </a:gradFill>
          <a:ln w="9525" cap="flat" cmpd="sng" algn="ctr">
            <a:solidFill>
              <a:srgbClr val="0000FF"/>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词典</a:t>
            </a:r>
            <a:endParaRPr kumimoji="1" lang="zh-CN" altLang="en-US" sz="2400" b="1" i="0" u="none" strike="noStrike" cap="none" normalizeH="0" baseline="0" dirty="0" smtClean="0">
              <a:ln>
                <a:noFill/>
              </a:ln>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3" name="圆角矩形 12"/>
          <p:cNvSpPr/>
          <p:nvPr/>
        </p:nvSpPr>
        <p:spPr bwMode="auto">
          <a:xfrm>
            <a:off x="1763688" y="1995223"/>
            <a:ext cx="2520280" cy="389755"/>
          </a:xfrm>
          <a:prstGeom prst="round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p:txBody>
      </p:sp>
      <p:sp>
        <p:nvSpPr>
          <p:cNvPr id="15" name="任意多边形 14"/>
          <p:cNvSpPr/>
          <p:nvPr/>
        </p:nvSpPr>
        <p:spPr bwMode="auto">
          <a:xfrm>
            <a:off x="4276908" y="2307681"/>
            <a:ext cx="3470503" cy="284703"/>
          </a:xfrm>
          <a:custGeom>
            <a:avLst/>
            <a:gdLst>
              <a:gd name="connsiteX0" fmla="*/ 0 w 3218330"/>
              <a:gd name="connsiteY0" fmla="*/ 26894 h 206189"/>
              <a:gd name="connsiteX1" fmla="*/ 224118 w 3218330"/>
              <a:gd name="connsiteY1" fmla="*/ 206189 h 206189"/>
              <a:gd name="connsiteX2" fmla="*/ 2510118 w 3218330"/>
              <a:gd name="connsiteY2" fmla="*/ 188259 h 206189"/>
              <a:gd name="connsiteX3" fmla="*/ 3218330 w 3218330"/>
              <a:gd name="connsiteY3" fmla="*/ 0 h 206189"/>
            </a:gdLst>
            <a:ahLst/>
            <a:cxnLst>
              <a:cxn ang="0">
                <a:pos x="connsiteX0" y="connsiteY0"/>
              </a:cxn>
              <a:cxn ang="0">
                <a:pos x="connsiteX1" y="connsiteY1"/>
              </a:cxn>
              <a:cxn ang="0">
                <a:pos x="connsiteX2" y="connsiteY2"/>
              </a:cxn>
              <a:cxn ang="0">
                <a:pos x="connsiteX3" y="connsiteY3"/>
              </a:cxn>
            </a:cxnLst>
            <a:rect l="l" t="t" r="r" b="b"/>
            <a:pathLst>
              <a:path w="3218330" h="206189">
                <a:moveTo>
                  <a:pt x="0" y="26894"/>
                </a:moveTo>
                <a:lnTo>
                  <a:pt x="224118" y="206189"/>
                </a:lnTo>
                <a:lnTo>
                  <a:pt x="2510118" y="188259"/>
                </a:lnTo>
                <a:lnTo>
                  <a:pt x="3218330" y="0"/>
                </a:lnTo>
              </a:path>
            </a:pathLst>
          </a:custGeom>
          <a:noFill/>
          <a:ln w="19050" cap="flat" cmpd="sng" algn="ctr">
            <a:solidFill>
              <a:srgbClr val="FF0000"/>
            </a:solidFill>
            <a:prstDash val="solid"/>
            <a:miter lim="800000"/>
            <a:headEnd type="none" w="med" len="med"/>
            <a:tailEnd type="stealth"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p:txBody>
      </p:sp>
      <p:cxnSp>
        <p:nvCxnSpPr>
          <p:cNvPr id="19" name="直接箭头连接符 18"/>
          <p:cNvCxnSpPr/>
          <p:nvPr/>
        </p:nvCxnSpPr>
        <p:spPr bwMode="auto">
          <a:xfrm>
            <a:off x="1914636" y="3049161"/>
            <a:ext cx="1944216" cy="192"/>
          </a:xfrm>
          <a:prstGeom prst="straightConnector1">
            <a:avLst/>
          </a:prstGeom>
          <a:solidFill>
            <a:schemeClr val="accent1"/>
          </a:solidFill>
          <a:ln w="19050" cap="flat" cmpd="sng" algn="ctr">
            <a:solidFill>
              <a:srgbClr val="FF0000"/>
            </a:solidFill>
            <a:prstDash val="solid"/>
            <a:miter lim="800000"/>
            <a:headEnd type="none" w="med" len="med"/>
            <a:tailEnd type="arrow" w="lg" len="lg"/>
          </a:ln>
          <a:effectLst/>
        </p:spPr>
      </p:cxnSp>
      <p:sp>
        <p:nvSpPr>
          <p:cNvPr id="20" name="文本框 19"/>
          <p:cNvSpPr txBox="1"/>
          <p:nvPr/>
        </p:nvSpPr>
        <p:spPr>
          <a:xfrm>
            <a:off x="2706724" y="2801000"/>
            <a:ext cx="360040" cy="461665"/>
          </a:xfrm>
          <a:prstGeom prst="rect">
            <a:avLst/>
          </a:prstGeom>
          <a:solidFill>
            <a:schemeClr val="bg1"/>
          </a:solidFill>
        </p:spPr>
        <p:txBody>
          <a:bodyPr wrap="squar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6</a:t>
            </a:r>
            <a:endParaRPr lang="zh-CN" altLang="en-US" b="1" dirty="0">
              <a:solidFill>
                <a:srgbClr val="FF0000"/>
              </a:solidFill>
              <a:latin typeface="Times New Roman" panose="02020603050405020304" pitchFamily="18" charset="0"/>
              <a:cs typeface="Times New Roman" panose="02020603050405020304" pitchFamily="18" charset="0"/>
            </a:endParaRPr>
          </a:p>
        </p:txBody>
      </p:sp>
      <p:cxnSp>
        <p:nvCxnSpPr>
          <p:cNvPr id="24" name="直接连接符 23"/>
          <p:cNvCxnSpPr/>
          <p:nvPr/>
        </p:nvCxnSpPr>
        <p:spPr bwMode="auto">
          <a:xfrm flipV="1">
            <a:off x="3858852" y="2780928"/>
            <a:ext cx="0" cy="360040"/>
          </a:xfrm>
          <a:prstGeom prst="line">
            <a:avLst/>
          </a:prstGeom>
          <a:solidFill>
            <a:schemeClr val="accent1"/>
          </a:solidFill>
          <a:ln w="28575" cap="flat" cmpd="sng" algn="ctr">
            <a:solidFill>
              <a:srgbClr val="FF0000"/>
            </a:solidFill>
            <a:prstDash val="solid"/>
            <a:miter lim="800000"/>
            <a:headEnd type="none" w="med" len="med"/>
            <a:tailEnd type="none" w="med" len="med"/>
          </a:ln>
          <a:effectLst/>
        </p:spPr>
      </p:cxnSp>
      <p:cxnSp>
        <p:nvCxnSpPr>
          <p:cNvPr id="25" name="直接连接符 24"/>
          <p:cNvCxnSpPr/>
          <p:nvPr/>
        </p:nvCxnSpPr>
        <p:spPr bwMode="auto">
          <a:xfrm flipH="1" flipV="1">
            <a:off x="1905962" y="2831045"/>
            <a:ext cx="1742" cy="309923"/>
          </a:xfrm>
          <a:prstGeom prst="line">
            <a:avLst/>
          </a:prstGeom>
          <a:solidFill>
            <a:schemeClr val="accent1"/>
          </a:solidFill>
          <a:ln w="28575" cap="flat" cmpd="sng" algn="ctr">
            <a:solidFill>
              <a:srgbClr val="FF0000"/>
            </a:solidFill>
            <a:prstDash val="solid"/>
            <a:miter lim="800000"/>
            <a:headEnd type="none" w="med" len="med"/>
            <a:tailEnd type="none" w="med" len="med"/>
          </a:ln>
          <a:effectLst/>
        </p:spPr>
      </p:cxnSp>
      <p:cxnSp>
        <p:nvCxnSpPr>
          <p:cNvPr id="27" name="直接箭头连接符 26"/>
          <p:cNvCxnSpPr/>
          <p:nvPr/>
        </p:nvCxnSpPr>
        <p:spPr bwMode="auto">
          <a:xfrm>
            <a:off x="1907704" y="3409896"/>
            <a:ext cx="1582434" cy="881"/>
          </a:xfrm>
          <a:prstGeom prst="straightConnector1">
            <a:avLst/>
          </a:prstGeom>
          <a:solidFill>
            <a:schemeClr val="accent1"/>
          </a:solidFill>
          <a:ln w="19050" cap="flat" cmpd="sng" algn="ctr">
            <a:solidFill>
              <a:srgbClr val="FF0000"/>
            </a:solidFill>
            <a:prstDash val="solid"/>
            <a:miter lim="800000"/>
            <a:headEnd type="none" w="med" len="med"/>
            <a:tailEnd type="arrow" w="lg" len="lg"/>
          </a:ln>
          <a:effectLst/>
        </p:spPr>
      </p:cxnSp>
      <p:sp>
        <p:nvSpPr>
          <p:cNvPr id="28" name="文本框 27"/>
          <p:cNvSpPr txBox="1"/>
          <p:nvPr/>
        </p:nvSpPr>
        <p:spPr>
          <a:xfrm>
            <a:off x="2554034" y="3140968"/>
            <a:ext cx="360040" cy="461665"/>
          </a:xfrm>
          <a:prstGeom prst="rect">
            <a:avLst/>
          </a:prstGeom>
          <a:solidFill>
            <a:schemeClr val="bg1"/>
          </a:solidFill>
        </p:spPr>
        <p:txBody>
          <a:bodyPr wrap="squar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5</a:t>
            </a:r>
            <a:endParaRPr lang="zh-CN" altLang="en-US" b="1" dirty="0">
              <a:solidFill>
                <a:srgbClr val="FF0000"/>
              </a:solidFill>
              <a:latin typeface="Times New Roman" panose="02020603050405020304" pitchFamily="18" charset="0"/>
              <a:cs typeface="Times New Roman" panose="02020603050405020304" pitchFamily="18" charset="0"/>
            </a:endParaRPr>
          </a:p>
        </p:txBody>
      </p:sp>
      <p:cxnSp>
        <p:nvCxnSpPr>
          <p:cNvPr id="29" name="直接连接符 28"/>
          <p:cNvCxnSpPr/>
          <p:nvPr/>
        </p:nvCxnSpPr>
        <p:spPr bwMode="auto">
          <a:xfrm flipV="1">
            <a:off x="3490138" y="3141663"/>
            <a:ext cx="0" cy="360040"/>
          </a:xfrm>
          <a:prstGeom prst="line">
            <a:avLst/>
          </a:prstGeom>
          <a:solidFill>
            <a:schemeClr val="accent1"/>
          </a:solidFill>
          <a:ln w="28575" cap="flat" cmpd="sng" algn="ctr">
            <a:solidFill>
              <a:srgbClr val="FF0000"/>
            </a:solidFill>
            <a:prstDash val="solid"/>
            <a:miter lim="800000"/>
            <a:headEnd type="none" w="med" len="med"/>
            <a:tailEnd type="none" w="med" len="med"/>
          </a:ln>
          <a:effectLst/>
        </p:spPr>
      </p:cxnSp>
      <p:cxnSp>
        <p:nvCxnSpPr>
          <p:cNvPr id="30" name="直接连接符 29"/>
          <p:cNvCxnSpPr/>
          <p:nvPr/>
        </p:nvCxnSpPr>
        <p:spPr bwMode="auto">
          <a:xfrm flipH="1" flipV="1">
            <a:off x="1905962" y="3191780"/>
            <a:ext cx="1742" cy="309923"/>
          </a:xfrm>
          <a:prstGeom prst="line">
            <a:avLst/>
          </a:prstGeom>
          <a:solidFill>
            <a:schemeClr val="accent1"/>
          </a:solidFill>
          <a:ln w="28575" cap="flat" cmpd="sng" algn="ctr">
            <a:solidFill>
              <a:srgbClr val="FF0000"/>
            </a:solidFill>
            <a:prstDash val="solid"/>
            <a:miter lim="800000"/>
            <a:headEnd type="none" w="med" len="med"/>
            <a:tailEnd type="none" w="med" len="med"/>
          </a:ln>
          <a:effectLst/>
        </p:spPr>
      </p:cxnSp>
      <p:cxnSp>
        <p:nvCxnSpPr>
          <p:cNvPr id="32" name="直接箭头连接符 31"/>
          <p:cNvCxnSpPr/>
          <p:nvPr/>
        </p:nvCxnSpPr>
        <p:spPr bwMode="auto">
          <a:xfrm flipV="1">
            <a:off x="2338010" y="4151959"/>
            <a:ext cx="0" cy="378952"/>
          </a:xfrm>
          <a:prstGeom prst="straightConnector1">
            <a:avLst/>
          </a:prstGeom>
          <a:solidFill>
            <a:schemeClr val="accent1"/>
          </a:solidFill>
          <a:ln w="28575" cap="flat" cmpd="sng" algn="ctr">
            <a:solidFill>
              <a:srgbClr val="FF0000"/>
            </a:solidFill>
            <a:prstDash val="solid"/>
            <a:miter lim="800000"/>
            <a:headEnd type="none" w="med" len="med"/>
            <a:tailEnd type="stealth" w="lg" len="lg"/>
          </a:ln>
          <a:effectLst/>
        </p:spPr>
      </p:cxnSp>
      <p:cxnSp>
        <p:nvCxnSpPr>
          <p:cNvPr id="33" name="直接连接符 32"/>
          <p:cNvCxnSpPr/>
          <p:nvPr/>
        </p:nvCxnSpPr>
        <p:spPr bwMode="auto">
          <a:xfrm flipV="1">
            <a:off x="4540894" y="4170871"/>
            <a:ext cx="0" cy="360040"/>
          </a:xfrm>
          <a:prstGeom prst="line">
            <a:avLst/>
          </a:prstGeom>
          <a:solidFill>
            <a:schemeClr val="accent1"/>
          </a:solidFill>
          <a:ln w="28575" cap="flat" cmpd="sng" algn="ctr">
            <a:solidFill>
              <a:srgbClr val="FF0000"/>
            </a:solidFill>
            <a:prstDash val="solid"/>
            <a:miter lim="800000"/>
            <a:headEnd type="none" w="med" len="med"/>
            <a:tailEnd type="none" w="med" len="med"/>
          </a:ln>
          <a:effectLst/>
        </p:spPr>
      </p:cxnSp>
      <p:grpSp>
        <p:nvGrpSpPr>
          <p:cNvPr id="34" name="组合 33"/>
          <p:cNvGrpSpPr/>
          <p:nvPr/>
        </p:nvGrpSpPr>
        <p:grpSpPr>
          <a:xfrm>
            <a:off x="2338010" y="4119463"/>
            <a:ext cx="2196751" cy="461665"/>
            <a:chOff x="2195736" y="2481709"/>
            <a:chExt cx="2304256" cy="461665"/>
          </a:xfrm>
        </p:grpSpPr>
        <p:cxnSp>
          <p:nvCxnSpPr>
            <p:cNvPr id="35" name="直接箭头连接符 34"/>
            <p:cNvCxnSpPr/>
            <p:nvPr/>
          </p:nvCxnSpPr>
          <p:spPr bwMode="auto">
            <a:xfrm>
              <a:off x="2195736" y="2708920"/>
              <a:ext cx="2304256" cy="0"/>
            </a:xfrm>
            <a:prstGeom prst="straightConnector1">
              <a:avLst/>
            </a:prstGeom>
            <a:solidFill>
              <a:schemeClr val="accent1"/>
            </a:solidFill>
            <a:ln w="19050" cap="flat" cmpd="sng" algn="ctr">
              <a:solidFill>
                <a:srgbClr val="FF0000"/>
              </a:solidFill>
              <a:prstDash val="solid"/>
              <a:miter lim="800000"/>
              <a:headEnd type="none" w="med" len="med"/>
              <a:tailEnd type="arrow" w="lg" len="lg"/>
            </a:ln>
            <a:effectLst/>
          </p:spPr>
        </p:cxnSp>
        <p:sp>
          <p:nvSpPr>
            <p:cNvPr id="36" name="文本框 35"/>
            <p:cNvSpPr txBox="1"/>
            <p:nvPr/>
          </p:nvSpPr>
          <p:spPr>
            <a:xfrm>
              <a:off x="3131840" y="2481709"/>
              <a:ext cx="360040" cy="461665"/>
            </a:xfrm>
            <a:prstGeom prst="rect">
              <a:avLst/>
            </a:prstGeom>
            <a:solidFill>
              <a:schemeClr val="bg1"/>
            </a:solidFill>
          </p:spPr>
          <p:txBody>
            <a:bodyPr wrap="squar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7</a:t>
              </a:r>
              <a:endParaRPr lang="zh-CN" altLang="en-US" b="1" dirty="0">
                <a:solidFill>
                  <a:srgbClr val="FF0000"/>
                </a:solidFill>
                <a:latin typeface="Times New Roman" panose="02020603050405020304" pitchFamily="18" charset="0"/>
                <a:cs typeface="Times New Roman" panose="02020603050405020304" pitchFamily="18" charset="0"/>
              </a:endParaRPr>
            </a:p>
          </p:txBody>
        </p:sp>
      </p:grpSp>
      <p:sp>
        <p:nvSpPr>
          <p:cNvPr id="23" name="矩形 22"/>
          <p:cNvSpPr/>
          <p:nvPr/>
        </p:nvSpPr>
        <p:spPr>
          <a:xfrm>
            <a:off x="2197696" y="3284984"/>
            <a:ext cx="1292442" cy="461665"/>
          </a:xfrm>
          <a:prstGeom prst="rect">
            <a:avLst/>
          </a:prstGeom>
        </p:spPr>
        <p:txBody>
          <a:bodyPr wrap="square">
            <a:spAutoFit/>
          </a:bodyPr>
          <a:lstStyle/>
          <a:p>
            <a:r>
              <a:rPr lang="en-US" altLang="zh-CN"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 …</a:t>
            </a:r>
            <a:endParaRPr lang="zh-CN" altLang="en-US" dirty="0">
              <a:solidFill>
                <a:srgbClr val="FF0000"/>
              </a:solidFill>
            </a:endParaRPr>
          </a:p>
        </p:txBody>
      </p:sp>
      <p:cxnSp>
        <p:nvCxnSpPr>
          <p:cNvPr id="38" name="直接箭头连接符 37"/>
          <p:cNvCxnSpPr/>
          <p:nvPr/>
        </p:nvCxnSpPr>
        <p:spPr bwMode="auto">
          <a:xfrm flipV="1">
            <a:off x="4499992" y="5477054"/>
            <a:ext cx="0" cy="378952"/>
          </a:xfrm>
          <a:prstGeom prst="straightConnector1">
            <a:avLst/>
          </a:prstGeom>
          <a:solidFill>
            <a:schemeClr val="accent1"/>
          </a:solidFill>
          <a:ln w="28575" cap="flat" cmpd="sng" algn="ctr">
            <a:solidFill>
              <a:srgbClr val="FF0000"/>
            </a:solidFill>
            <a:prstDash val="solid"/>
            <a:miter lim="800000"/>
            <a:headEnd type="none" w="med" len="med"/>
            <a:tailEnd type="none" w="lg" len="lg"/>
          </a:ln>
          <a:effectLst/>
        </p:spPr>
      </p:cxnSp>
      <p:cxnSp>
        <p:nvCxnSpPr>
          <p:cNvPr id="39" name="直接连接符 38"/>
          <p:cNvCxnSpPr/>
          <p:nvPr/>
        </p:nvCxnSpPr>
        <p:spPr bwMode="auto">
          <a:xfrm flipV="1">
            <a:off x="6386312" y="5477054"/>
            <a:ext cx="0" cy="360040"/>
          </a:xfrm>
          <a:prstGeom prst="line">
            <a:avLst/>
          </a:prstGeom>
          <a:solidFill>
            <a:schemeClr val="accent1"/>
          </a:solidFill>
          <a:ln w="28575" cap="flat" cmpd="sng" algn="ctr">
            <a:solidFill>
              <a:srgbClr val="FF0000"/>
            </a:solidFill>
            <a:prstDash val="solid"/>
            <a:miter lim="800000"/>
            <a:headEnd type="none" w="med" len="med"/>
            <a:tailEnd type="stealth" w="lg" len="lg"/>
          </a:ln>
          <a:effectLst/>
        </p:spPr>
      </p:cxnSp>
      <p:grpSp>
        <p:nvGrpSpPr>
          <p:cNvPr id="40" name="组合 39"/>
          <p:cNvGrpSpPr/>
          <p:nvPr/>
        </p:nvGrpSpPr>
        <p:grpSpPr>
          <a:xfrm>
            <a:off x="4499992" y="5477054"/>
            <a:ext cx="1869842" cy="461665"/>
            <a:chOff x="2538643" y="2481709"/>
            <a:chExt cx="1961349" cy="461665"/>
          </a:xfrm>
        </p:grpSpPr>
        <p:cxnSp>
          <p:nvCxnSpPr>
            <p:cNvPr id="41" name="直接箭头连接符 40"/>
            <p:cNvCxnSpPr/>
            <p:nvPr/>
          </p:nvCxnSpPr>
          <p:spPr bwMode="auto">
            <a:xfrm flipV="1">
              <a:off x="2538643" y="2708921"/>
              <a:ext cx="1961349" cy="1240"/>
            </a:xfrm>
            <a:prstGeom prst="straightConnector1">
              <a:avLst/>
            </a:prstGeom>
            <a:solidFill>
              <a:schemeClr val="accent1"/>
            </a:solidFill>
            <a:ln w="19050" cap="flat" cmpd="sng" algn="ctr">
              <a:solidFill>
                <a:srgbClr val="FF0000"/>
              </a:solidFill>
              <a:prstDash val="solid"/>
              <a:miter lim="800000"/>
              <a:headEnd type="stealth" w="lg" len="lg"/>
              <a:tailEnd type="none" w="lg" len="lg"/>
            </a:ln>
            <a:effectLst/>
          </p:spPr>
        </p:cxnSp>
        <p:sp>
          <p:nvSpPr>
            <p:cNvPr id="42" name="文本框 41"/>
            <p:cNvSpPr txBox="1"/>
            <p:nvPr/>
          </p:nvSpPr>
          <p:spPr>
            <a:xfrm>
              <a:off x="3131840" y="2481709"/>
              <a:ext cx="360040" cy="461665"/>
            </a:xfrm>
            <a:prstGeom prst="rect">
              <a:avLst/>
            </a:prstGeom>
            <a:solidFill>
              <a:schemeClr val="bg1"/>
            </a:solidFill>
          </p:spPr>
          <p:txBody>
            <a:bodyPr wrap="squar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7</a:t>
              </a:r>
              <a:endParaRPr lang="zh-CN" altLang="en-US" b="1" dirty="0">
                <a:solidFill>
                  <a:srgbClr val="FF0000"/>
                </a:solidFill>
                <a:latin typeface="Times New Roman" panose="02020603050405020304" pitchFamily="18" charset="0"/>
                <a:cs typeface="Times New Roman" panose="02020603050405020304" pitchFamily="18" charset="0"/>
              </a:endParaRPr>
            </a:p>
          </p:txBody>
        </p:sp>
      </p:grpSp>
      <p:sp>
        <p:nvSpPr>
          <p:cNvPr id="43" name="矩形 42"/>
          <p:cNvSpPr/>
          <p:nvPr/>
        </p:nvSpPr>
        <p:spPr>
          <a:xfrm>
            <a:off x="2500428" y="4248745"/>
            <a:ext cx="1222177" cy="461665"/>
          </a:xfrm>
          <a:prstGeom prst="rect">
            <a:avLst/>
          </a:prstGeom>
        </p:spPr>
        <p:txBody>
          <a:bodyPr wrap="square">
            <a:spAutoFit/>
          </a:bodyPr>
          <a:lstStyle/>
          <a:p>
            <a:r>
              <a:rPr lang="en-US" altLang="zh-CN"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 …</a:t>
            </a:r>
            <a:endParaRPr lang="zh-CN" altLang="en-US" dirty="0">
              <a:solidFill>
                <a:srgbClr val="FF0000"/>
              </a:solidFill>
            </a:endParaRPr>
          </a:p>
        </p:txBody>
      </p:sp>
      <p:sp>
        <p:nvSpPr>
          <p:cNvPr id="46" name="矩形 45"/>
          <p:cNvSpPr/>
          <p:nvPr/>
        </p:nvSpPr>
        <p:spPr>
          <a:xfrm>
            <a:off x="3588385" y="5373216"/>
            <a:ext cx="877163" cy="461665"/>
          </a:xfrm>
          <a:prstGeom prst="rect">
            <a:avLst/>
          </a:prstGeom>
        </p:spPr>
        <p:txBody>
          <a:bodyPr wrap="none">
            <a:spAutoFit/>
          </a:bodyPr>
          <a:lstStyle/>
          <a:p>
            <a:r>
              <a:rPr lang="en-US" altLang="zh-CN"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 …</a:t>
            </a:r>
            <a:endParaRPr lang="zh-CN" altLang="en-US" dirty="0">
              <a:solidFill>
                <a:srgbClr val="FF0000"/>
              </a:solidFill>
            </a:endParaRPr>
          </a:p>
        </p:txBody>
      </p:sp>
      <p:sp>
        <p:nvSpPr>
          <p:cNvPr id="37" name="矩形 36"/>
          <p:cNvSpPr/>
          <p:nvPr/>
        </p:nvSpPr>
        <p:spPr>
          <a:xfrm>
            <a:off x="157844" y="5847655"/>
            <a:ext cx="8662628" cy="461665"/>
          </a:xfrm>
          <a:prstGeom prst="rect">
            <a:avLst/>
          </a:prstGeom>
        </p:spPr>
        <p:txBody>
          <a:bodyPr wrap="square">
            <a:spAutoFit/>
          </a:bodyPr>
          <a:lstStyle/>
          <a:p>
            <a:pPr>
              <a:spcBef>
                <a:spcPts val="600"/>
              </a:spcBef>
              <a:defRPr/>
            </a:pPr>
            <a:r>
              <a:rPr lang="en-US" altLang="zh-CN" dirty="0">
                <a:latin typeface="Times New Roman" panose="02020603050405020304" pitchFamily="18" charset="0"/>
                <a:cs typeface="Times New Roman" panose="02020603050405020304" pitchFamily="18" charset="0"/>
              </a:rPr>
              <a:t>BMM</a:t>
            </a:r>
            <a:r>
              <a:rPr lang="en-US" altLang="zh-CN" b="1" dirty="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切分结果：他</a:t>
            </a:r>
            <a:r>
              <a:rPr lang="en-US" altLang="zh-CN" b="1" dirty="0" smtClean="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是</a:t>
            </a:r>
            <a:r>
              <a:rPr lang="en-US" altLang="zh-CN" b="1" dirty="0" smtClean="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研究</a:t>
            </a:r>
            <a:r>
              <a:rPr lang="en-US" altLang="zh-CN" b="1" dirty="0" smtClean="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生物</a:t>
            </a:r>
            <a:r>
              <a:rPr lang="en-US" altLang="zh-CN" b="1" dirty="0" smtClean="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化学</a:t>
            </a:r>
            <a:r>
              <a:rPr lang="en-US" altLang="zh-CN" b="1" dirty="0" smtClean="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的</a:t>
            </a:r>
            <a:r>
              <a:rPr lang="en-US" altLang="zh-CN" b="1" dirty="0" smtClean="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一</a:t>
            </a:r>
            <a:r>
              <a:rPr lang="en-US" altLang="zh-CN" b="1" dirty="0" smtClean="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位</a:t>
            </a:r>
            <a:r>
              <a:rPr lang="en-US" altLang="zh-CN" b="1" dirty="0" smtClean="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科学家</a:t>
            </a:r>
            <a:r>
              <a:rPr lang="en-US" altLang="zh-CN" b="1" dirty="0" smtClean="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par>
                                <p:cTn id="30" presetID="1" presetClass="exit"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hidden"/>
                                      </p:to>
                                    </p:set>
                                  </p:childTnLst>
                                </p:cTn>
                              </p:par>
                            </p:childTnLst>
                          </p:cTn>
                        </p:par>
                        <p:par>
                          <p:cTn id="32" fill="hold">
                            <p:stCondLst>
                              <p:cond delay="0"/>
                            </p:stCondLst>
                            <p:childTnLst>
                              <p:par>
                                <p:cTn id="33" presetID="22" presetClass="entr" presetSubtype="8"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childTnLst>
                          </p:cTn>
                        </p:par>
                        <p:par>
                          <p:cTn id="46" fill="hold">
                            <p:stCondLst>
                              <p:cond delay="0"/>
                            </p:stCondLst>
                            <p:childTnLst>
                              <p:par>
                                <p:cTn id="47" presetID="22" presetClass="entr" presetSubtype="8"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56325">
                                            <p:txEl>
                                              <p:pRg st="10" end="10"/>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childTnLst>
                          </p:cTn>
                        </p:par>
                        <p:par>
                          <p:cTn id="72" fill="hold">
                            <p:stCondLst>
                              <p:cond delay="500"/>
                            </p:stCondLst>
                            <p:childTnLst>
                              <p:par>
                                <p:cTn id="73" presetID="1"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6325">
                                            <p:txEl>
                                              <p:pRg st="13" end="1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6325">
                                            <p:txEl>
                                              <p:pRg st="14" end="1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par>
                          <p:cTn id="91" fill="hold">
                            <p:stCondLst>
                              <p:cond delay="0"/>
                            </p:stCondLst>
                            <p:childTnLst>
                              <p:par>
                                <p:cTn id="92" presetID="22" presetClass="entr" presetSubtype="2"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right)">
                                      <p:cBhvr>
                                        <p:cTn id="94" dur="500"/>
                                        <p:tgtEl>
                                          <p:spTgt spid="40"/>
                                        </p:tgtEl>
                                      </p:cBhvr>
                                    </p:animEffect>
                                  </p:childTnLst>
                                </p:cTn>
                              </p:par>
                            </p:childTnLst>
                          </p:cTn>
                        </p:par>
                        <p:par>
                          <p:cTn id="95" fill="hold">
                            <p:stCondLst>
                              <p:cond delay="500"/>
                            </p:stCondLst>
                            <p:childTnLst>
                              <p:par>
                                <p:cTn id="96" presetID="1" presetClass="entr" presetSubtype="0" fill="hold" nodeType="afterEffect">
                                  <p:stCondLst>
                                    <p:cond delay="0"/>
                                  </p:stCondLst>
                                  <p:childTnLst>
                                    <p:set>
                                      <p:cBhvr>
                                        <p:cTn id="97" dur="1" fill="hold">
                                          <p:stCondLst>
                                            <p:cond delay="0"/>
                                          </p:stCondLst>
                                        </p:cTn>
                                        <p:tgtEl>
                                          <p:spTgt spid="3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bldLvl="0" animBg="1"/>
      <p:bldP spid="15" grpId="0" bldLvl="0" animBg="1"/>
      <p:bldP spid="15" grpId="1" bldLvl="0" animBg="1"/>
      <p:bldP spid="20" grpId="0" bldLvl="0" animBg="1"/>
      <p:bldP spid="28" grpId="0" bldLvl="0" animBg="1"/>
      <p:bldP spid="23" grpId="0"/>
      <p:bldP spid="43" grpId="0"/>
      <p:bldP spid="46" grpId="0"/>
      <p:bldP spid="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ext Box 3"/>
          <p:cNvSpPr txBox="1">
            <a:spLocks noChangeArrowheads="1"/>
          </p:cNvSpPr>
          <p:nvPr/>
        </p:nvSpPr>
        <p:spPr bwMode="auto">
          <a:xfrm>
            <a:off x="428625" y="1571625"/>
            <a:ext cx="52562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en-US" altLang="zh-CN" sz="3200" b="1">
                <a:latin typeface="Arial" panose="020B0604020202020204" pitchFamily="34" charset="0"/>
                <a:ea typeface="黑体" panose="02010609060101010101" pitchFamily="2" charset="-122"/>
              </a:rPr>
              <a:t>FMM </a:t>
            </a:r>
            <a:r>
              <a:rPr lang="zh-CN" altLang="en-US" sz="3200" b="1">
                <a:latin typeface="Arial" panose="020B0604020202020204" pitchFamily="34" charset="0"/>
                <a:ea typeface="黑体" panose="02010609060101010101" pitchFamily="2" charset="-122"/>
              </a:rPr>
              <a:t>算法描述</a:t>
            </a:r>
            <a:endParaRPr lang="zh-CN" altLang="en-US" sz="3200" b="1">
              <a:latin typeface="Arial" panose="020B0604020202020204" pitchFamily="34" charset="0"/>
            </a:endParaRPr>
          </a:p>
        </p:txBody>
      </p:sp>
      <p:sp>
        <p:nvSpPr>
          <p:cNvPr id="61444"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1445" name="Text Box 10"/>
          <p:cNvSpPr txBox="1">
            <a:spLocks noChangeArrowheads="1"/>
          </p:cNvSpPr>
          <p:nvPr/>
        </p:nvSpPr>
        <p:spPr bwMode="auto">
          <a:xfrm>
            <a:off x="900113" y="2276475"/>
            <a:ext cx="7743825"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580" indent="-44958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30000"/>
              </a:spcBef>
            </a:pPr>
            <a:r>
              <a:rPr lang="en-US" altLang="zh-CN" sz="2800" b="1">
                <a:latin typeface="Times New Roman" panose="02020603050405020304" pitchFamily="18" charset="0"/>
                <a:ea typeface="楷体_GB2312" pitchFamily="49" charset="-122"/>
              </a:rPr>
              <a:t>(1) </a:t>
            </a:r>
            <a:r>
              <a:rPr lang="zh-CN" altLang="en-US" sz="2800" b="1">
                <a:latin typeface="Times New Roman" panose="02020603050405020304" pitchFamily="18" charset="0"/>
                <a:ea typeface="楷体_GB2312" pitchFamily="49" charset="-122"/>
              </a:rPr>
              <a:t>令 </a:t>
            </a:r>
            <a:r>
              <a:rPr lang="en-US" altLang="zh-CN" sz="2800" i="1">
                <a:latin typeface="Times New Roman" panose="02020603050405020304" pitchFamily="18" charset="0"/>
                <a:ea typeface="楷体_GB2312" pitchFamily="49" charset="-122"/>
              </a:rPr>
              <a:t>i</a:t>
            </a:r>
            <a:r>
              <a:rPr lang="en-US" altLang="zh-CN" sz="2800">
                <a:latin typeface="Times New Roman" panose="02020603050405020304" pitchFamily="18" charset="0"/>
                <a:ea typeface="楷体_GB2312" pitchFamily="49" charset="-122"/>
              </a:rPr>
              <a:t>=0</a:t>
            </a:r>
            <a:r>
              <a:rPr lang="en-US" altLang="zh-CN" sz="2800" b="1">
                <a:latin typeface="Times New Roman" panose="02020603050405020304" pitchFamily="18" charset="0"/>
                <a:ea typeface="楷体_GB2312" pitchFamily="49" charset="-122"/>
              </a:rPr>
              <a:t>，</a:t>
            </a:r>
            <a:r>
              <a:rPr lang="zh-CN" altLang="en-US" sz="2800" b="1">
                <a:latin typeface="Times New Roman" panose="02020603050405020304" pitchFamily="18" charset="0"/>
                <a:ea typeface="楷体_GB2312" pitchFamily="49" charset="-122"/>
              </a:rPr>
              <a:t>当前指针 </a:t>
            </a:r>
            <a:r>
              <a:rPr lang="en-US" altLang="zh-CN" sz="2800" i="1">
                <a:latin typeface="Times New Roman" panose="02020603050405020304" pitchFamily="18" charset="0"/>
                <a:ea typeface="楷体_GB2312" pitchFamily="49" charset="-122"/>
              </a:rPr>
              <a:t>p</a:t>
            </a:r>
            <a:r>
              <a:rPr lang="en-US" altLang="zh-CN" sz="2800" i="1" baseline="-25000">
                <a:latin typeface="Times New Roman" panose="02020603050405020304" pitchFamily="18" charset="0"/>
                <a:ea typeface="楷体_GB2312" pitchFamily="49" charset="-122"/>
              </a:rPr>
              <a:t>i</a:t>
            </a:r>
            <a:r>
              <a:rPr lang="en-US" altLang="zh-CN" sz="2800" b="1">
                <a:latin typeface="Times New Roman" panose="02020603050405020304" pitchFamily="18" charset="0"/>
                <a:ea typeface="楷体_GB2312" pitchFamily="49" charset="-122"/>
              </a:rPr>
              <a:t> </a:t>
            </a:r>
            <a:r>
              <a:rPr lang="zh-CN" altLang="en-US" sz="2800" b="1">
                <a:latin typeface="Times New Roman" panose="02020603050405020304" pitchFamily="18" charset="0"/>
                <a:ea typeface="楷体_GB2312" pitchFamily="49" charset="-122"/>
              </a:rPr>
              <a:t>指向输入字串的初始位置，执行下面的操作：</a:t>
            </a:r>
            <a:endParaRPr lang="zh-CN" altLang="en-US" sz="2800" b="1">
              <a:latin typeface="Times New Roman" panose="02020603050405020304" pitchFamily="18" charset="0"/>
              <a:ea typeface="楷体_GB2312" pitchFamily="49" charset="-122"/>
            </a:endParaRPr>
          </a:p>
          <a:p>
            <a:pPr eaLnBrk="1" hangingPunct="1">
              <a:lnSpc>
                <a:spcPct val="120000"/>
              </a:lnSpc>
              <a:spcBef>
                <a:spcPct val="30000"/>
              </a:spcBef>
            </a:pPr>
            <a:r>
              <a:rPr lang="en-US" altLang="zh-CN" sz="2800" b="1">
                <a:latin typeface="Times New Roman" panose="02020603050405020304" pitchFamily="18" charset="0"/>
                <a:ea typeface="楷体_GB2312" pitchFamily="49" charset="-122"/>
              </a:rPr>
              <a:t>(2) </a:t>
            </a:r>
            <a:r>
              <a:rPr lang="zh-CN" altLang="en-US" sz="2800" b="1">
                <a:latin typeface="Times New Roman" panose="02020603050405020304" pitchFamily="18" charset="0"/>
                <a:ea typeface="楷体_GB2312" pitchFamily="49" charset="-122"/>
              </a:rPr>
              <a:t>计算当前指针 </a:t>
            </a:r>
            <a:r>
              <a:rPr lang="en-US" altLang="zh-CN" sz="2800" i="1">
                <a:latin typeface="Times New Roman" panose="02020603050405020304" pitchFamily="18" charset="0"/>
                <a:ea typeface="楷体_GB2312" pitchFamily="49" charset="-122"/>
              </a:rPr>
              <a:t>p</a:t>
            </a:r>
            <a:r>
              <a:rPr lang="en-US" altLang="zh-CN" sz="2800" i="1" baseline="-25000">
                <a:latin typeface="Times New Roman" panose="02020603050405020304" pitchFamily="18" charset="0"/>
                <a:ea typeface="楷体_GB2312" pitchFamily="49" charset="-122"/>
              </a:rPr>
              <a:t>i </a:t>
            </a:r>
            <a:r>
              <a:rPr lang="zh-CN" altLang="en-US" sz="2800" b="1">
                <a:latin typeface="Times New Roman" panose="02020603050405020304" pitchFamily="18" charset="0"/>
                <a:ea typeface="楷体_GB2312" pitchFamily="49" charset="-122"/>
              </a:rPr>
              <a:t>到字串末端的字数（即未被切分字串的长度）</a:t>
            </a:r>
            <a:r>
              <a:rPr lang="en-US" altLang="zh-CN" sz="2800" i="1">
                <a:latin typeface="Times New Roman" panose="02020603050405020304" pitchFamily="18" charset="0"/>
                <a:ea typeface="楷体_GB2312" pitchFamily="49" charset="-122"/>
              </a:rPr>
              <a:t>n</a:t>
            </a:r>
            <a:r>
              <a:rPr lang="en-US" altLang="zh-CN" sz="2800" b="1">
                <a:latin typeface="Times New Roman" panose="02020603050405020304" pitchFamily="18" charset="0"/>
                <a:ea typeface="楷体_GB2312" pitchFamily="49" charset="-122"/>
              </a:rPr>
              <a:t>，</a:t>
            </a:r>
            <a:r>
              <a:rPr lang="zh-CN" altLang="en-US" sz="2800" b="1">
                <a:latin typeface="Times New Roman" panose="02020603050405020304" pitchFamily="18" charset="0"/>
                <a:ea typeface="楷体_GB2312" pitchFamily="49" charset="-122"/>
              </a:rPr>
              <a:t>如果</a:t>
            </a:r>
            <a:r>
              <a:rPr lang="en-US" altLang="zh-CN" sz="2800" i="1">
                <a:latin typeface="Times New Roman" panose="02020603050405020304" pitchFamily="18" charset="0"/>
                <a:ea typeface="楷体_GB2312" pitchFamily="49" charset="-122"/>
              </a:rPr>
              <a:t>n</a:t>
            </a:r>
            <a:r>
              <a:rPr lang="en-US" altLang="zh-CN" sz="2800">
                <a:latin typeface="Times New Roman" panose="02020603050405020304" pitchFamily="18" charset="0"/>
                <a:ea typeface="楷体_GB2312" pitchFamily="49" charset="-122"/>
              </a:rPr>
              <a:t>=1</a:t>
            </a:r>
            <a:r>
              <a:rPr lang="zh-CN" altLang="en-US" sz="2800" b="1">
                <a:latin typeface="Times New Roman" panose="02020603050405020304" pitchFamily="18" charset="0"/>
                <a:ea typeface="楷体_GB2312" pitchFamily="49" charset="-122"/>
              </a:rPr>
              <a:t>，转</a:t>
            </a:r>
            <a:r>
              <a:rPr lang="en-US" altLang="zh-CN" sz="2800">
                <a:latin typeface="Times New Roman" panose="02020603050405020304" pitchFamily="18" charset="0"/>
                <a:ea typeface="楷体_GB2312" pitchFamily="49" charset="-122"/>
              </a:rPr>
              <a:t>(4)</a:t>
            </a:r>
            <a:r>
              <a:rPr lang="zh-CN" altLang="en-US" sz="2800" b="1">
                <a:latin typeface="Times New Roman" panose="02020603050405020304" pitchFamily="18" charset="0"/>
                <a:ea typeface="楷体_GB2312" pitchFamily="49" charset="-122"/>
              </a:rPr>
              <a:t>，结束算法。否则，令 </a:t>
            </a:r>
            <a:r>
              <a:rPr lang="en-US" altLang="zh-CN" sz="2800" i="1">
                <a:latin typeface="Times New Roman" panose="02020603050405020304" pitchFamily="18" charset="0"/>
                <a:ea typeface="楷体_GB2312" pitchFamily="49" charset="-122"/>
              </a:rPr>
              <a:t>m</a:t>
            </a:r>
            <a:r>
              <a:rPr lang="en-US" altLang="zh-CN" sz="2800">
                <a:latin typeface="Times New Roman" panose="02020603050405020304" pitchFamily="18" charset="0"/>
                <a:ea typeface="楷体_GB2312" pitchFamily="49" charset="-122"/>
              </a:rPr>
              <a:t>=</a:t>
            </a:r>
            <a:r>
              <a:rPr lang="zh-CN" altLang="en-US" sz="2800" b="1">
                <a:latin typeface="Times New Roman" panose="02020603050405020304" pitchFamily="18" charset="0"/>
                <a:ea typeface="楷体_GB2312" pitchFamily="49" charset="-122"/>
              </a:rPr>
              <a:t>词典中最长单词的字数，如果</a:t>
            </a:r>
            <a:r>
              <a:rPr lang="en-US" altLang="zh-CN" sz="2800" i="1">
                <a:latin typeface="Times New Roman" panose="02020603050405020304" pitchFamily="18" charset="0"/>
                <a:ea typeface="楷体_GB2312" pitchFamily="49" charset="-122"/>
              </a:rPr>
              <a:t>n</a:t>
            </a:r>
            <a:r>
              <a:rPr lang="en-US" altLang="zh-CN" sz="2800">
                <a:latin typeface="Times New Roman" panose="02020603050405020304" pitchFamily="18" charset="0"/>
                <a:ea typeface="楷体_GB2312" pitchFamily="49" charset="-122"/>
              </a:rPr>
              <a:t>&lt;</a:t>
            </a:r>
            <a:r>
              <a:rPr lang="en-US" altLang="zh-CN" sz="2800" i="1">
                <a:latin typeface="Times New Roman" panose="02020603050405020304" pitchFamily="18" charset="0"/>
                <a:ea typeface="楷体_GB2312" pitchFamily="49" charset="-122"/>
              </a:rPr>
              <a:t>m</a:t>
            </a:r>
            <a:r>
              <a:rPr lang="en-US" altLang="zh-CN" sz="2800" b="1">
                <a:latin typeface="Times New Roman" panose="02020603050405020304" pitchFamily="18" charset="0"/>
                <a:ea typeface="楷体_GB2312" pitchFamily="49" charset="-122"/>
              </a:rPr>
              <a:t>,  </a:t>
            </a:r>
            <a:r>
              <a:rPr lang="zh-CN" altLang="en-US" sz="2800" b="1">
                <a:latin typeface="Times New Roman" panose="02020603050405020304" pitchFamily="18" charset="0"/>
                <a:ea typeface="楷体_GB2312" pitchFamily="49" charset="-122"/>
              </a:rPr>
              <a:t>令 </a:t>
            </a:r>
            <a:r>
              <a:rPr lang="en-US" altLang="zh-CN" sz="2800" i="1">
                <a:latin typeface="Times New Roman" panose="02020603050405020304" pitchFamily="18" charset="0"/>
                <a:ea typeface="楷体_GB2312" pitchFamily="49" charset="-122"/>
              </a:rPr>
              <a:t>m</a:t>
            </a:r>
            <a:r>
              <a:rPr lang="en-US" altLang="zh-CN" sz="2800">
                <a:latin typeface="Times New Roman" panose="02020603050405020304" pitchFamily="18" charset="0"/>
                <a:ea typeface="楷体_GB2312" pitchFamily="49" charset="-122"/>
              </a:rPr>
              <a:t>=</a:t>
            </a:r>
            <a:r>
              <a:rPr lang="en-US" altLang="zh-CN" sz="2800" i="1">
                <a:latin typeface="Times New Roman" panose="02020603050405020304" pitchFamily="18" charset="0"/>
                <a:ea typeface="楷体_GB2312" pitchFamily="49" charset="-122"/>
              </a:rPr>
              <a:t>n</a:t>
            </a:r>
            <a:r>
              <a:rPr lang="zh-CN" altLang="en-US" sz="2800" b="1">
                <a:latin typeface="Times New Roman" panose="02020603050405020304" pitchFamily="18" charset="0"/>
                <a:ea typeface="楷体_GB2312" pitchFamily="49" charset="-122"/>
              </a:rPr>
              <a:t>；</a:t>
            </a:r>
            <a:endParaRPr lang="zh-CN" altLang="en-US" sz="2800" b="1">
              <a:latin typeface="Times New Roman" panose="02020603050405020304" pitchFamily="18" charset="0"/>
              <a:ea typeface="楷体_GB2312" pitchFamily="49" charset="-12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55301" name="Text Box 5"/>
          <p:cNvSpPr txBox="1">
            <a:spLocks noChangeArrowheads="1"/>
          </p:cNvSpPr>
          <p:nvPr/>
        </p:nvSpPr>
        <p:spPr bwMode="auto">
          <a:xfrm>
            <a:off x="357188" y="1506538"/>
            <a:ext cx="8501062" cy="4708525"/>
          </a:xfrm>
          <a:prstGeom prst="rect">
            <a:avLst/>
          </a:prstGeom>
          <a:solidFill>
            <a:schemeClr val="bg1"/>
          </a:solidFill>
          <a:ln w="9525">
            <a:noFill/>
            <a:miter lim="800000"/>
          </a:ln>
        </p:spPr>
        <p:txBody>
          <a:bodyPr>
            <a:spAutoFit/>
          </a:bodyPr>
          <a:lstStyle/>
          <a:p>
            <a:pPr>
              <a:spcBef>
                <a:spcPct val="50000"/>
              </a:spcBef>
              <a:defRPr/>
            </a:pPr>
            <a:r>
              <a:rPr lang="en-US" altLang="zh-CN" sz="2800" b="1" dirty="0">
                <a:latin typeface="Times New Roman" panose="02020603050405020304" pitchFamily="18" charset="0"/>
                <a:ea typeface="楷体_GB2312" pitchFamily="49" charset="-122"/>
              </a:rPr>
              <a:t>(3)</a:t>
            </a:r>
            <a:r>
              <a:rPr lang="zh-CN" altLang="en-US" sz="2800" b="1" dirty="0">
                <a:latin typeface="Times New Roman" panose="02020603050405020304" pitchFamily="18" charset="0"/>
                <a:ea typeface="楷体_GB2312" pitchFamily="49" charset="-122"/>
              </a:rPr>
              <a:t>从当前</a:t>
            </a:r>
            <a:r>
              <a:rPr lang="zh-CN" altLang="en-US" sz="2800" b="1" i="1" dirty="0">
                <a:latin typeface="Times New Roman" panose="02020603050405020304" pitchFamily="18" charset="0"/>
                <a:ea typeface="楷体_GB2312" pitchFamily="49" charset="-122"/>
              </a:rPr>
              <a:t> </a:t>
            </a:r>
            <a:r>
              <a:rPr lang="en-US" altLang="zh-CN" sz="2800" i="1" dirty="0">
                <a:latin typeface="Times New Roman" panose="02020603050405020304" pitchFamily="18" charset="0"/>
                <a:ea typeface="楷体_GB2312" pitchFamily="49" charset="-122"/>
              </a:rPr>
              <a:t>p</a:t>
            </a:r>
            <a:r>
              <a:rPr lang="en-US" altLang="zh-CN" sz="2800" i="1" baseline="-25000" dirty="0">
                <a:latin typeface="Times New Roman" panose="02020603050405020304" pitchFamily="18" charset="0"/>
                <a:ea typeface="楷体_GB2312" pitchFamily="49" charset="-122"/>
              </a:rPr>
              <a:t>i </a:t>
            </a:r>
            <a:r>
              <a:rPr lang="zh-CN" altLang="en-US" sz="2800" b="1" dirty="0">
                <a:latin typeface="Times New Roman" panose="02020603050405020304" pitchFamily="18" charset="0"/>
                <a:ea typeface="楷体_GB2312" pitchFamily="49" charset="-122"/>
              </a:rPr>
              <a:t>起取</a:t>
            </a:r>
            <a:r>
              <a:rPr lang="en-US" altLang="zh-CN" sz="2800" i="1" dirty="0">
                <a:latin typeface="Times New Roman" panose="02020603050405020304" pitchFamily="18" charset="0"/>
                <a:ea typeface="楷体_GB2312" pitchFamily="49" charset="-122"/>
              </a:rPr>
              <a:t>m</a:t>
            </a:r>
            <a:r>
              <a:rPr lang="zh-CN" altLang="en-US" sz="2800" b="1" dirty="0">
                <a:latin typeface="Times New Roman" panose="02020603050405020304" pitchFamily="18" charset="0"/>
                <a:ea typeface="楷体_GB2312" pitchFamily="49" charset="-122"/>
              </a:rPr>
              <a:t>个汉字作为词 </a:t>
            </a:r>
            <a:r>
              <a:rPr lang="en-US" altLang="zh-CN" sz="2800" i="1" dirty="0" err="1">
                <a:latin typeface="Times New Roman" panose="02020603050405020304" pitchFamily="18" charset="0"/>
                <a:ea typeface="楷体_GB2312" pitchFamily="49" charset="-122"/>
              </a:rPr>
              <a:t>w</a:t>
            </a:r>
            <a:r>
              <a:rPr lang="en-US" altLang="zh-CN" sz="2800" i="1" baseline="-25000" dirty="0" err="1">
                <a:latin typeface="Times New Roman" panose="02020603050405020304" pitchFamily="18" charset="0"/>
                <a:ea typeface="楷体_GB2312" pitchFamily="49" charset="-122"/>
              </a:rPr>
              <a:t>i</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判断：</a:t>
            </a:r>
            <a:endParaRPr lang="zh-CN" altLang="en-US" sz="2800" b="1" dirty="0">
              <a:latin typeface="Times New Roman" panose="02020603050405020304" pitchFamily="18" charset="0"/>
              <a:ea typeface="楷体_GB2312" pitchFamily="49" charset="-122"/>
            </a:endParaRPr>
          </a:p>
          <a:p>
            <a:pPr marL="812800" indent="-812800">
              <a:spcBef>
                <a:spcPts val="600"/>
              </a:spcBef>
              <a:defRPr/>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a:t>
            </a:r>
            <a:r>
              <a:rPr lang="en-US" altLang="zh-CN" sz="2800" b="1" i="1" dirty="0">
                <a:latin typeface="Times New Roman" panose="02020603050405020304" pitchFamily="18" charset="0"/>
                <a:ea typeface="楷体_GB2312" pitchFamily="49" charset="-122"/>
              </a:rPr>
              <a:t>a</a:t>
            </a:r>
            <a:r>
              <a:rPr lang="en-US" altLang="zh-CN" sz="2800" b="1"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如果 </a:t>
            </a:r>
            <a:r>
              <a:rPr lang="en-US" altLang="zh-CN" sz="2800" i="1" dirty="0" err="1">
                <a:latin typeface="Times New Roman" panose="02020603050405020304" pitchFamily="18" charset="0"/>
                <a:ea typeface="楷体_GB2312" pitchFamily="49" charset="-122"/>
              </a:rPr>
              <a:t>w</a:t>
            </a:r>
            <a:r>
              <a:rPr lang="en-US" altLang="zh-CN" sz="2800" i="1" baseline="-25000" dirty="0" err="1">
                <a:latin typeface="Times New Roman" panose="02020603050405020304" pitchFamily="18" charset="0"/>
                <a:ea typeface="楷体_GB2312" pitchFamily="49" charset="-122"/>
              </a:rPr>
              <a:t>i</a:t>
            </a:r>
            <a:r>
              <a:rPr lang="en-US" altLang="zh-CN" sz="2800"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确实是词典中的词，则在</a:t>
            </a:r>
            <a:r>
              <a:rPr lang="en-US" altLang="zh-CN" sz="2800" i="1" dirty="0" err="1">
                <a:latin typeface="Times New Roman" panose="02020603050405020304" pitchFamily="18" charset="0"/>
                <a:ea typeface="楷体_GB2312" pitchFamily="49" charset="-122"/>
              </a:rPr>
              <a:t>w</a:t>
            </a:r>
            <a:r>
              <a:rPr lang="en-US" altLang="zh-CN" sz="2800" i="1" baseline="-25000" dirty="0" err="1">
                <a:latin typeface="Times New Roman" panose="02020603050405020304" pitchFamily="18" charset="0"/>
                <a:ea typeface="楷体_GB2312" pitchFamily="49" charset="-122"/>
              </a:rPr>
              <a:t>i</a:t>
            </a:r>
            <a:r>
              <a:rPr lang="en-US" altLang="zh-CN" sz="2800"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后添加一个切分标志，转</a:t>
            </a:r>
            <a:r>
              <a:rPr lang="en-US" altLang="zh-CN" sz="2800" dirty="0">
                <a:latin typeface="Times New Roman" panose="02020603050405020304" pitchFamily="18" charset="0"/>
                <a:ea typeface="楷体_GB2312" pitchFamily="49" charset="-122"/>
              </a:rPr>
              <a:t>(</a:t>
            </a:r>
            <a:r>
              <a:rPr lang="en-US" altLang="zh-CN" sz="2800" i="1" dirty="0">
                <a:latin typeface="Times New Roman" panose="02020603050405020304" pitchFamily="18" charset="0"/>
                <a:ea typeface="楷体_GB2312" pitchFamily="49" charset="-122"/>
              </a:rPr>
              <a:t>c</a:t>
            </a:r>
            <a:r>
              <a:rPr lang="en-US" altLang="zh-CN" sz="2800"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a:t>
            </a:r>
            <a:endParaRPr lang="zh-CN" altLang="en-US" sz="2800" b="1" dirty="0">
              <a:latin typeface="Times New Roman" panose="02020603050405020304" pitchFamily="18" charset="0"/>
              <a:ea typeface="楷体_GB2312" pitchFamily="49" charset="-122"/>
            </a:endParaRPr>
          </a:p>
          <a:p>
            <a:pPr marL="812800" indent="-812800">
              <a:spcBef>
                <a:spcPts val="600"/>
              </a:spcBef>
              <a:defRPr/>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a:t>
            </a:r>
            <a:r>
              <a:rPr lang="en-US" altLang="zh-CN" sz="2800" b="1" i="1" dirty="0">
                <a:latin typeface="Times New Roman" panose="02020603050405020304" pitchFamily="18" charset="0"/>
                <a:ea typeface="楷体_GB2312" pitchFamily="49" charset="-122"/>
              </a:rPr>
              <a:t>b</a:t>
            </a:r>
            <a:r>
              <a:rPr lang="en-US" altLang="zh-CN" sz="2800" b="1"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如果 </a:t>
            </a:r>
            <a:r>
              <a:rPr lang="en-US" altLang="zh-CN" sz="2800" i="1" dirty="0" err="1">
                <a:latin typeface="Times New Roman" panose="02020603050405020304" pitchFamily="18" charset="0"/>
                <a:ea typeface="楷体_GB2312" pitchFamily="49" charset="-122"/>
              </a:rPr>
              <a:t>w</a:t>
            </a:r>
            <a:r>
              <a:rPr lang="en-US" altLang="zh-CN" sz="2800" i="1" baseline="-25000" dirty="0" err="1">
                <a:latin typeface="Times New Roman" panose="02020603050405020304" pitchFamily="18" charset="0"/>
                <a:ea typeface="楷体_GB2312" pitchFamily="49" charset="-122"/>
              </a:rPr>
              <a:t>i</a:t>
            </a:r>
            <a:r>
              <a:rPr lang="en-US" altLang="zh-CN" sz="2800" i="1"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不是词典中的词且 </a:t>
            </a:r>
            <a:r>
              <a:rPr lang="en-US" altLang="zh-CN" sz="2800" i="1" dirty="0" err="1">
                <a:latin typeface="Times New Roman" panose="02020603050405020304" pitchFamily="18" charset="0"/>
                <a:ea typeface="楷体_GB2312" pitchFamily="49" charset="-122"/>
              </a:rPr>
              <a:t>w</a:t>
            </a:r>
            <a:r>
              <a:rPr lang="en-US" altLang="zh-CN" sz="2800" i="1" baseline="-25000" dirty="0" err="1">
                <a:latin typeface="Times New Roman" panose="02020603050405020304" pitchFamily="18" charset="0"/>
                <a:ea typeface="楷体_GB2312" pitchFamily="49" charset="-122"/>
              </a:rPr>
              <a:t>i</a:t>
            </a:r>
            <a:r>
              <a:rPr lang="en-US" altLang="zh-CN" sz="2800" b="1" i="1"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的长度大于</a:t>
            </a:r>
            <a:r>
              <a:rPr lang="zh-CN" altLang="en-US" sz="2800" dirty="0">
                <a:latin typeface="Times New Roman" panose="02020603050405020304" pitchFamily="18" charset="0"/>
                <a:ea typeface="楷体_GB2312" pitchFamily="49" charset="-122"/>
              </a:rPr>
              <a:t>1</a:t>
            </a:r>
            <a:r>
              <a:rPr lang="zh-CN" altLang="en-US" sz="2800" b="1" dirty="0">
                <a:latin typeface="Times New Roman" panose="02020603050405020304" pitchFamily="18" charset="0"/>
                <a:ea typeface="楷体_GB2312" pitchFamily="49" charset="-122"/>
              </a:rPr>
              <a:t>，将</a:t>
            </a:r>
            <a:r>
              <a:rPr lang="en-US" altLang="zh-CN" sz="2800" i="1" dirty="0" err="1">
                <a:latin typeface="Times New Roman" panose="02020603050405020304" pitchFamily="18" charset="0"/>
                <a:ea typeface="楷体_GB2312" pitchFamily="49" charset="-122"/>
              </a:rPr>
              <a:t>w</a:t>
            </a:r>
            <a:r>
              <a:rPr lang="en-US" altLang="zh-CN" sz="2800" i="1" baseline="-25000" dirty="0" err="1">
                <a:latin typeface="Times New Roman" panose="02020603050405020304" pitchFamily="18" charset="0"/>
                <a:ea typeface="楷体_GB2312" pitchFamily="49" charset="-122"/>
              </a:rPr>
              <a:t>i</a:t>
            </a:r>
            <a:r>
              <a:rPr lang="en-US" altLang="zh-CN" sz="2800" i="1" baseline="-25000"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从右端去掉一个字，转</a:t>
            </a:r>
            <a:r>
              <a:rPr lang="en-US" altLang="zh-CN" sz="2800" dirty="0">
                <a:latin typeface="Times New Roman" panose="02020603050405020304" pitchFamily="18" charset="0"/>
                <a:ea typeface="楷体_GB2312" pitchFamily="49" charset="-122"/>
              </a:rPr>
              <a:t>(</a:t>
            </a:r>
            <a:r>
              <a:rPr lang="en-US" altLang="zh-CN" sz="2800" i="1" dirty="0">
                <a:latin typeface="Times New Roman" panose="02020603050405020304" pitchFamily="18" charset="0"/>
                <a:ea typeface="楷体_GB2312" pitchFamily="49" charset="-122"/>
              </a:rPr>
              <a:t>a</a:t>
            </a:r>
            <a:r>
              <a:rPr lang="en-US" altLang="zh-CN" sz="2800"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步；否则（</a:t>
            </a:r>
            <a:r>
              <a:rPr lang="en-US" altLang="zh-CN" sz="2800" i="1" dirty="0" err="1">
                <a:latin typeface="Times New Roman" panose="02020603050405020304" pitchFamily="18" charset="0"/>
                <a:ea typeface="楷体_GB2312" pitchFamily="49" charset="-122"/>
              </a:rPr>
              <a:t>w</a:t>
            </a:r>
            <a:r>
              <a:rPr lang="en-US" altLang="zh-CN" sz="2800" i="1" baseline="-25000" dirty="0" err="1">
                <a:latin typeface="Times New Roman" panose="02020603050405020304" pitchFamily="18" charset="0"/>
                <a:ea typeface="楷体_GB2312" pitchFamily="49" charset="-122"/>
              </a:rPr>
              <a:t>i</a:t>
            </a:r>
            <a:r>
              <a:rPr lang="en-US" altLang="zh-CN" sz="2800"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的长度等于</a:t>
            </a:r>
            <a:r>
              <a:rPr lang="en-US" altLang="zh-CN" sz="2800" dirty="0">
                <a:latin typeface="Times New Roman" panose="02020603050405020304" pitchFamily="18" charset="0"/>
                <a:ea typeface="楷体_GB2312" pitchFamily="49" charset="-122"/>
              </a:rPr>
              <a:t>1</a:t>
            </a:r>
            <a:r>
              <a:rPr lang="zh-CN" altLang="en-US" sz="2800" b="1" dirty="0">
                <a:latin typeface="Times New Roman" panose="02020603050405020304" pitchFamily="18" charset="0"/>
                <a:ea typeface="楷体_GB2312" pitchFamily="49" charset="-122"/>
              </a:rPr>
              <a:t>），则在</a:t>
            </a:r>
            <a:r>
              <a:rPr lang="en-US" altLang="zh-CN" sz="2800" i="1" dirty="0" err="1">
                <a:latin typeface="Times New Roman" panose="02020603050405020304" pitchFamily="18" charset="0"/>
                <a:ea typeface="楷体_GB2312" pitchFamily="49" charset="-122"/>
              </a:rPr>
              <a:t>w</a:t>
            </a:r>
            <a:r>
              <a:rPr lang="en-US" altLang="zh-CN" sz="2800" i="1" baseline="-25000" dirty="0" err="1">
                <a:latin typeface="Times New Roman" panose="02020603050405020304" pitchFamily="18" charset="0"/>
                <a:ea typeface="楷体_GB2312" pitchFamily="49" charset="-122"/>
              </a:rPr>
              <a:t>i</a:t>
            </a:r>
            <a:r>
              <a:rPr lang="en-US" altLang="zh-CN" sz="2800" i="1"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后添加一个切分标志，将</a:t>
            </a:r>
            <a:r>
              <a:rPr lang="en-US" altLang="zh-CN" sz="2800" i="1" dirty="0" err="1">
                <a:latin typeface="Times New Roman" panose="02020603050405020304" pitchFamily="18" charset="0"/>
                <a:ea typeface="楷体_GB2312" pitchFamily="49" charset="-122"/>
              </a:rPr>
              <a:t>w</a:t>
            </a:r>
            <a:r>
              <a:rPr lang="en-US" altLang="zh-CN" sz="2800" i="1" baseline="-25000" dirty="0" err="1">
                <a:latin typeface="Times New Roman" panose="02020603050405020304" pitchFamily="18" charset="0"/>
                <a:ea typeface="楷体_GB2312" pitchFamily="49" charset="-122"/>
              </a:rPr>
              <a:t>i</a:t>
            </a:r>
            <a:r>
              <a:rPr lang="en-US" altLang="zh-CN" sz="2800" baseline="-25000"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作为单字词添加到词典中，执行 </a:t>
            </a:r>
            <a:r>
              <a:rPr lang="en-US" altLang="zh-CN" sz="2800" dirty="0">
                <a:latin typeface="Times New Roman" panose="02020603050405020304" pitchFamily="18" charset="0"/>
                <a:ea typeface="楷体_GB2312" pitchFamily="49" charset="-122"/>
              </a:rPr>
              <a:t>(</a:t>
            </a:r>
            <a:r>
              <a:rPr lang="en-US" altLang="zh-CN" sz="2800" i="1" dirty="0">
                <a:latin typeface="Times New Roman" panose="02020603050405020304" pitchFamily="18" charset="0"/>
                <a:ea typeface="楷体_GB2312" pitchFamily="49" charset="-122"/>
              </a:rPr>
              <a:t>c</a:t>
            </a:r>
            <a:r>
              <a:rPr lang="en-US" altLang="zh-CN" sz="2800"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步；</a:t>
            </a:r>
            <a:endParaRPr lang="zh-CN" altLang="en-US" sz="2800" b="1" dirty="0">
              <a:latin typeface="Times New Roman" panose="02020603050405020304" pitchFamily="18" charset="0"/>
              <a:ea typeface="楷体_GB2312" pitchFamily="49" charset="-122"/>
            </a:endParaRPr>
          </a:p>
          <a:p>
            <a:pPr marL="812800" indent="-812800">
              <a:spcBef>
                <a:spcPts val="600"/>
              </a:spcBef>
              <a:defRPr/>
            </a:pPr>
            <a:r>
              <a:rPr lang="en-US" altLang="zh-CN" sz="2800" b="1" dirty="0">
                <a:latin typeface="Times New Roman" panose="02020603050405020304" pitchFamily="18" charset="0"/>
                <a:ea typeface="楷体_GB2312" pitchFamily="49" charset="-122"/>
              </a:rPr>
              <a:t>    (</a:t>
            </a:r>
            <a:r>
              <a:rPr lang="en-US" altLang="zh-CN" sz="2800" b="1" i="1" dirty="0">
                <a:latin typeface="Times New Roman" panose="02020603050405020304" pitchFamily="18" charset="0"/>
                <a:ea typeface="楷体_GB2312" pitchFamily="49" charset="-122"/>
              </a:rPr>
              <a:t>c</a:t>
            </a:r>
            <a:r>
              <a:rPr lang="en-US" altLang="zh-CN" sz="2800" b="1"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根据 </a:t>
            </a:r>
            <a:r>
              <a:rPr lang="en-US" altLang="zh-CN" sz="2800" i="1" dirty="0" err="1">
                <a:latin typeface="Times New Roman" panose="02020603050405020304" pitchFamily="18" charset="0"/>
                <a:ea typeface="楷体_GB2312" pitchFamily="49" charset="-122"/>
              </a:rPr>
              <a:t>w</a:t>
            </a:r>
            <a:r>
              <a:rPr lang="en-US" altLang="zh-CN" sz="2800" i="1" baseline="-25000" dirty="0" err="1">
                <a:latin typeface="Times New Roman" panose="02020603050405020304" pitchFamily="18" charset="0"/>
                <a:ea typeface="楷体_GB2312" pitchFamily="49" charset="-122"/>
              </a:rPr>
              <a:t>i</a:t>
            </a:r>
            <a:r>
              <a:rPr lang="en-US" altLang="zh-CN" sz="2800"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的长度修改指针 </a:t>
            </a:r>
            <a:r>
              <a:rPr lang="en-US" altLang="zh-CN" sz="2800" i="1" dirty="0">
                <a:latin typeface="Times New Roman" panose="02020603050405020304" pitchFamily="18" charset="0"/>
                <a:ea typeface="楷体_GB2312" pitchFamily="49" charset="-122"/>
              </a:rPr>
              <a:t>p</a:t>
            </a:r>
            <a:r>
              <a:rPr lang="en-US" altLang="zh-CN" sz="2800" i="1" baseline="-25000" dirty="0">
                <a:latin typeface="Times New Roman" panose="02020603050405020304" pitchFamily="18" charset="0"/>
                <a:ea typeface="楷体_GB2312" pitchFamily="49" charset="-122"/>
              </a:rPr>
              <a:t>i</a:t>
            </a:r>
            <a:r>
              <a:rPr lang="en-US" altLang="zh-CN" sz="2800" b="1" i="1" baseline="-25000"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的位置，如果 </a:t>
            </a:r>
            <a:r>
              <a:rPr lang="en-US" altLang="zh-CN" sz="2800" i="1" dirty="0">
                <a:latin typeface="Times New Roman" panose="02020603050405020304" pitchFamily="18" charset="0"/>
                <a:ea typeface="楷体_GB2312" pitchFamily="49" charset="-122"/>
              </a:rPr>
              <a:t>p</a:t>
            </a:r>
            <a:r>
              <a:rPr lang="en-US" altLang="zh-CN" sz="2800" i="1" baseline="-25000" dirty="0">
                <a:latin typeface="Times New Roman" panose="02020603050405020304" pitchFamily="18" charset="0"/>
                <a:ea typeface="楷体_GB2312" pitchFamily="49" charset="-122"/>
              </a:rPr>
              <a:t>i</a:t>
            </a:r>
            <a:r>
              <a:rPr lang="en-US" altLang="zh-CN" sz="2800" baseline="-25000"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指向字串末端，转</a:t>
            </a:r>
            <a:r>
              <a:rPr lang="en-US" altLang="zh-CN" sz="2800" dirty="0">
                <a:latin typeface="Times New Roman" panose="02020603050405020304" pitchFamily="18" charset="0"/>
                <a:ea typeface="楷体_GB2312" pitchFamily="49" charset="-122"/>
              </a:rPr>
              <a:t>(4)</a:t>
            </a:r>
            <a:r>
              <a:rPr lang="zh-CN" altLang="en-US" sz="2800" b="1" dirty="0">
                <a:latin typeface="Times New Roman" panose="02020603050405020304" pitchFamily="18" charset="0"/>
                <a:ea typeface="楷体_GB2312" pitchFamily="49" charset="-122"/>
              </a:rPr>
              <a:t>，否则， </a:t>
            </a:r>
            <a:r>
              <a:rPr lang="en-US" altLang="zh-CN" sz="2800" i="1" dirty="0" err="1">
                <a:latin typeface="Times New Roman" panose="02020603050405020304" pitchFamily="18" charset="0"/>
                <a:ea typeface="楷体_GB2312" pitchFamily="49" charset="-122"/>
              </a:rPr>
              <a:t>i</a:t>
            </a:r>
            <a:r>
              <a:rPr lang="en-US" altLang="zh-CN" sz="2800" dirty="0">
                <a:latin typeface="Times New Roman" panose="02020603050405020304" pitchFamily="18" charset="0"/>
                <a:ea typeface="楷体_GB2312" pitchFamily="49" charset="-122"/>
              </a:rPr>
              <a:t>=</a:t>
            </a:r>
            <a:r>
              <a:rPr lang="en-US" altLang="zh-CN" sz="2800" i="1" dirty="0">
                <a:latin typeface="Times New Roman" panose="02020603050405020304" pitchFamily="18" charset="0"/>
                <a:ea typeface="楷体_GB2312" pitchFamily="49" charset="-122"/>
              </a:rPr>
              <a:t>i</a:t>
            </a:r>
            <a:r>
              <a:rPr lang="en-US" altLang="zh-CN" sz="2800" dirty="0">
                <a:latin typeface="Times New Roman" panose="02020603050405020304" pitchFamily="18" charset="0"/>
                <a:ea typeface="楷体_GB2312" pitchFamily="49" charset="-122"/>
              </a:rPr>
              <a:t>+1</a:t>
            </a:r>
            <a:r>
              <a:rPr lang="zh-CN" altLang="en-US" sz="2800" b="1" dirty="0">
                <a:latin typeface="Times New Roman" panose="02020603050405020304" pitchFamily="18" charset="0"/>
                <a:ea typeface="楷体_GB2312" pitchFamily="49" charset="-122"/>
              </a:rPr>
              <a:t>，返回 </a:t>
            </a:r>
            <a:r>
              <a:rPr lang="en-US" altLang="zh-CN" sz="2800" dirty="0">
                <a:latin typeface="Times New Roman" panose="02020603050405020304" pitchFamily="18" charset="0"/>
                <a:ea typeface="楷体_GB2312" pitchFamily="49" charset="-122"/>
              </a:rPr>
              <a:t>(2)</a:t>
            </a:r>
            <a:r>
              <a:rPr lang="zh-CN" altLang="en-US" sz="2800" b="1" dirty="0">
                <a:latin typeface="Times New Roman" panose="02020603050405020304" pitchFamily="18" charset="0"/>
                <a:ea typeface="楷体_GB2312" pitchFamily="49" charset="-122"/>
              </a:rPr>
              <a:t>；</a:t>
            </a:r>
            <a:endParaRPr lang="zh-CN" altLang="en-US" sz="2800" b="1" dirty="0">
              <a:latin typeface="Times New Roman" panose="02020603050405020304" pitchFamily="18" charset="0"/>
              <a:ea typeface="楷体_GB2312" pitchFamily="49" charset="-122"/>
            </a:endParaRPr>
          </a:p>
          <a:p>
            <a:pPr>
              <a:spcBef>
                <a:spcPts val="600"/>
              </a:spcBef>
              <a:defRPr/>
            </a:pPr>
            <a:r>
              <a:rPr lang="en-US" altLang="zh-CN" sz="2800" b="1" dirty="0">
                <a:latin typeface="Times New Roman" panose="02020603050405020304" pitchFamily="18" charset="0"/>
                <a:ea typeface="楷体_GB2312" pitchFamily="49" charset="-122"/>
              </a:rPr>
              <a:t>(4) </a:t>
            </a:r>
            <a:r>
              <a:rPr lang="zh-CN" altLang="en-US" sz="2800" b="1" dirty="0">
                <a:latin typeface="Times New Roman" panose="02020603050405020304" pitchFamily="18" charset="0"/>
                <a:ea typeface="楷体_GB2312" pitchFamily="49" charset="-122"/>
              </a:rPr>
              <a:t>输出切分结果，结束分词程序。</a:t>
            </a:r>
            <a:endParaRPr lang="zh-CN" altLang="en-US" sz="2800" b="1" dirty="0">
              <a:latin typeface="Times New Roman" panose="02020603050405020304" pitchFamily="18" charset="0"/>
              <a:ea typeface="楷体_GB2312" pitchFamily="49" charset="-12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57349" name="Text Box 5"/>
          <p:cNvSpPr txBox="1">
            <a:spLocks noChangeArrowheads="1"/>
          </p:cNvSpPr>
          <p:nvPr/>
        </p:nvSpPr>
        <p:spPr bwMode="auto">
          <a:xfrm>
            <a:off x="468313" y="1641475"/>
            <a:ext cx="8286750" cy="3803650"/>
          </a:xfrm>
          <a:prstGeom prst="rect">
            <a:avLst/>
          </a:prstGeom>
          <a:solidFill>
            <a:schemeClr val="bg1"/>
          </a:solidFill>
          <a:ln w="9525">
            <a:noFill/>
            <a:miter lim="800000"/>
          </a:ln>
        </p:spPr>
        <p:txBody>
          <a:bodyPr>
            <a:spAutoFit/>
          </a:bodyPr>
          <a:lstStyle/>
          <a:p>
            <a:pPr>
              <a:spcBef>
                <a:spcPct val="50000"/>
              </a:spcBef>
              <a:buFont typeface="Wingdings" panose="05000000000000000000" pitchFamily="2" charset="2"/>
              <a:buChar char="Ø"/>
              <a:defRPr/>
            </a:pPr>
            <a:r>
              <a:rPr lang="zh-CN" altLang="en-US" sz="2800" dirty="0">
                <a:ea typeface="宋体" panose="02010600030101010101" pitchFamily="2" charset="-122"/>
              </a:rPr>
              <a:t> </a:t>
            </a:r>
            <a:r>
              <a:rPr lang="zh-CN" altLang="en-US" sz="2800" b="1" dirty="0">
                <a:ea typeface="黑体" panose="02010609060101010101" pitchFamily="2" charset="-122"/>
              </a:rPr>
              <a:t>优点：</a:t>
            </a:r>
            <a:endParaRPr lang="zh-CN" altLang="en-US" sz="2800" b="1" dirty="0">
              <a:ea typeface="黑体" panose="02010609060101010101" pitchFamily="2" charset="-122"/>
            </a:endParaRPr>
          </a:p>
          <a:p>
            <a:pPr lvl="1">
              <a:lnSpc>
                <a:spcPct val="110000"/>
              </a:lnSpc>
              <a:spcBef>
                <a:spcPts val="600"/>
              </a:spcBef>
              <a:buFontTx/>
              <a:buChar char="•"/>
              <a:defRPr/>
            </a:pPr>
            <a:r>
              <a:rPr lang="zh-CN" altLang="en-US" sz="2800" b="1" dirty="0">
                <a:latin typeface="+mn-ea"/>
                <a:ea typeface="+mn-ea"/>
              </a:rPr>
              <a:t> 程序简单易行，开发周期短；</a:t>
            </a:r>
            <a:endParaRPr lang="zh-CN" altLang="en-US" sz="2800" b="1" dirty="0">
              <a:latin typeface="+mn-ea"/>
              <a:ea typeface="+mn-ea"/>
            </a:endParaRPr>
          </a:p>
          <a:p>
            <a:pPr marL="812800" lvl="1" indent="-355600">
              <a:lnSpc>
                <a:spcPct val="110000"/>
              </a:lnSpc>
              <a:spcBef>
                <a:spcPts val="600"/>
              </a:spcBef>
              <a:buFontTx/>
              <a:buChar char="•"/>
              <a:defRPr/>
            </a:pPr>
            <a:r>
              <a:rPr lang="zh-CN" altLang="en-US" sz="2800" b="1" dirty="0">
                <a:latin typeface="+mn-ea"/>
                <a:ea typeface="+mn-ea"/>
              </a:rPr>
              <a:t>仅需要很少的语言资源（词表），不需要任何词法、句法、语义资源；</a:t>
            </a:r>
            <a:endParaRPr lang="zh-CN" altLang="en-US" sz="2800" b="1" dirty="0">
              <a:latin typeface="+mn-ea"/>
              <a:ea typeface="+mn-ea"/>
            </a:endParaRPr>
          </a:p>
          <a:p>
            <a:pPr>
              <a:lnSpc>
                <a:spcPct val="110000"/>
              </a:lnSpc>
              <a:spcBef>
                <a:spcPct val="30000"/>
              </a:spcBef>
              <a:buFont typeface="Wingdings" panose="05000000000000000000" pitchFamily="2" charset="2"/>
              <a:buChar char="Ø"/>
              <a:defRPr/>
            </a:pPr>
            <a:r>
              <a:rPr lang="zh-CN" altLang="en-US" sz="2800" dirty="0">
                <a:latin typeface="黑体" panose="02010609060101010101" pitchFamily="2" charset="-122"/>
                <a:ea typeface="黑体" panose="02010609060101010101" pitchFamily="2" charset="-122"/>
              </a:rPr>
              <a:t> </a:t>
            </a:r>
            <a:r>
              <a:rPr lang="zh-CN" altLang="en-US" sz="2800" b="1" dirty="0">
                <a:latin typeface="黑体" panose="02010609060101010101" pitchFamily="2" charset="-122"/>
                <a:ea typeface="黑体" panose="02010609060101010101" pitchFamily="2" charset="-122"/>
              </a:rPr>
              <a:t>弱点：</a:t>
            </a:r>
            <a:endParaRPr lang="zh-CN" altLang="en-US" sz="2800" b="1" dirty="0">
              <a:latin typeface="黑体" panose="02010609060101010101" pitchFamily="2" charset="-122"/>
              <a:ea typeface="黑体" panose="02010609060101010101" pitchFamily="2" charset="-122"/>
            </a:endParaRPr>
          </a:p>
          <a:p>
            <a:pPr lvl="1">
              <a:lnSpc>
                <a:spcPct val="110000"/>
              </a:lnSpc>
              <a:spcBef>
                <a:spcPts val="600"/>
              </a:spcBef>
              <a:buFontTx/>
              <a:buChar char="•"/>
              <a:defRPr/>
            </a:pPr>
            <a:r>
              <a:rPr lang="zh-CN" altLang="en-US" sz="2800" b="1" dirty="0">
                <a:latin typeface="+mn-ea"/>
                <a:ea typeface="+mn-ea"/>
              </a:rPr>
              <a:t> 歧义消解的能力差；</a:t>
            </a:r>
            <a:endParaRPr lang="zh-CN" altLang="en-US" sz="2800" b="1" dirty="0">
              <a:latin typeface="+mn-ea"/>
              <a:ea typeface="+mn-ea"/>
            </a:endParaRPr>
          </a:p>
          <a:p>
            <a:pPr lvl="1">
              <a:lnSpc>
                <a:spcPct val="110000"/>
              </a:lnSpc>
              <a:spcBef>
                <a:spcPts val="600"/>
              </a:spcBef>
              <a:buFontTx/>
              <a:buChar char="•"/>
              <a:defRPr/>
            </a:pPr>
            <a:r>
              <a:rPr lang="zh-CN" altLang="en-US" sz="2800" b="1" dirty="0">
                <a:latin typeface="+mn-ea"/>
                <a:ea typeface="+mn-ea"/>
              </a:rPr>
              <a:t> 切分正确率不高，一般在</a:t>
            </a:r>
            <a:r>
              <a:rPr lang="en-US" altLang="zh-CN" sz="2800" dirty="0">
                <a:latin typeface="Times New Roman" panose="02020603050405020304" pitchFamily="18" charset="0"/>
                <a:ea typeface="+mn-ea"/>
                <a:cs typeface="Times New Roman" panose="02020603050405020304" pitchFamily="18" charset="0"/>
              </a:rPr>
              <a:t>95</a:t>
            </a:r>
            <a:r>
              <a:rPr lang="zh-CN" altLang="en-US" sz="2800" b="1" dirty="0">
                <a:latin typeface="Times New Roman" panose="02020603050405020304" pitchFamily="18" charset="0"/>
                <a:ea typeface="+mn-ea"/>
                <a:cs typeface="Times New Roman" panose="02020603050405020304" pitchFamily="18" charset="0"/>
              </a:rPr>
              <a:t>％</a:t>
            </a:r>
            <a:r>
              <a:rPr lang="zh-CN" altLang="en-US" sz="2800" b="1" dirty="0">
                <a:latin typeface="+mn-ea"/>
                <a:ea typeface="+mn-ea"/>
              </a:rPr>
              <a:t>左右。</a:t>
            </a:r>
            <a:endParaRPr lang="en-US" altLang="zh-CN" sz="2800" b="1" dirty="0">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Box 3"/>
          <p:cNvSpPr txBox="1">
            <a:spLocks noChangeArrowheads="1"/>
          </p:cNvSpPr>
          <p:nvPr/>
        </p:nvSpPr>
        <p:spPr bwMode="auto">
          <a:xfrm>
            <a:off x="428625" y="1500188"/>
            <a:ext cx="6264275" cy="579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3200" b="1">
                <a:solidFill>
                  <a:srgbClr val="0000FF"/>
                </a:solidFill>
                <a:latin typeface="黑体" panose="02010609060101010101" pitchFamily="2" charset="-122"/>
                <a:ea typeface="黑体" panose="02010609060101010101" pitchFamily="2" charset="-122"/>
              </a:rPr>
              <a:t>2.</a:t>
            </a:r>
            <a:r>
              <a:rPr lang="zh-CN" altLang="en-US" sz="3200" b="1">
                <a:solidFill>
                  <a:srgbClr val="0000FF"/>
                </a:solidFill>
                <a:latin typeface="黑体" panose="02010609060101010101" pitchFamily="2" charset="-122"/>
                <a:ea typeface="黑体" panose="02010609060101010101" pitchFamily="2" charset="-122"/>
              </a:rPr>
              <a:t>最少分词法</a:t>
            </a:r>
            <a:r>
              <a:rPr lang="en-US" altLang="zh-CN" sz="3200" b="1">
                <a:solidFill>
                  <a:srgbClr val="0000FF"/>
                </a:solidFill>
                <a:latin typeface="黑体" panose="02010609060101010101" pitchFamily="2" charset="-122"/>
                <a:ea typeface="黑体" panose="02010609060101010101" pitchFamily="2" charset="-122"/>
              </a:rPr>
              <a:t>(</a:t>
            </a:r>
            <a:r>
              <a:rPr lang="zh-CN" altLang="en-US" sz="3200" b="1">
                <a:solidFill>
                  <a:srgbClr val="0000FF"/>
                </a:solidFill>
                <a:latin typeface="黑体" panose="02010609060101010101" pitchFamily="2" charset="-122"/>
                <a:ea typeface="黑体" panose="02010609060101010101" pitchFamily="2" charset="-122"/>
              </a:rPr>
              <a:t>最短路径法</a:t>
            </a:r>
            <a:r>
              <a:rPr lang="en-US" altLang="zh-CN" sz="3200" b="1">
                <a:solidFill>
                  <a:srgbClr val="0000FF"/>
                </a:solidFill>
                <a:latin typeface="黑体" panose="02010609060101010101" pitchFamily="2" charset="-122"/>
                <a:ea typeface="黑体" panose="02010609060101010101" pitchFamily="2" charset="-122"/>
              </a:rPr>
              <a:t>)</a:t>
            </a:r>
            <a:endParaRPr lang="zh-CN" altLang="en-US" sz="3200" b="1">
              <a:solidFill>
                <a:srgbClr val="0000FF"/>
              </a:solidFill>
              <a:latin typeface="Arial Narrow" panose="020B0606020202030204" pitchFamily="34" charset="0"/>
            </a:endParaRPr>
          </a:p>
        </p:txBody>
      </p:sp>
      <p:sp>
        <p:nvSpPr>
          <p:cNvPr id="65540"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58374" name="Text Box 5"/>
          <p:cNvSpPr txBox="1">
            <a:spLocks noChangeArrowheads="1"/>
          </p:cNvSpPr>
          <p:nvPr/>
        </p:nvSpPr>
        <p:spPr bwMode="auto">
          <a:xfrm>
            <a:off x="714375" y="2143125"/>
            <a:ext cx="8250238" cy="2613025"/>
          </a:xfrm>
          <a:prstGeom prst="rect">
            <a:avLst/>
          </a:prstGeom>
          <a:noFill/>
          <a:ln w="9525">
            <a:noFill/>
            <a:miter lim="800000"/>
          </a:ln>
        </p:spPr>
        <p:txBody>
          <a:bodyPr>
            <a:spAutoFit/>
          </a:bodyPr>
          <a:lstStyle/>
          <a:p>
            <a:pPr>
              <a:spcBef>
                <a:spcPct val="50000"/>
              </a:spcBef>
              <a:buFont typeface="Wingdings" panose="05000000000000000000" pitchFamily="2" charset="2"/>
              <a:buChar char="Ø"/>
              <a:defRPr/>
            </a:pPr>
            <a:r>
              <a:rPr lang="zh-CN" altLang="en-US" sz="2800" b="1" dirty="0">
                <a:latin typeface="Times New Roman" panose="02020603050405020304" pitchFamily="18" charset="0"/>
                <a:ea typeface="黑体" panose="02010609060101010101" pitchFamily="2" charset="-122"/>
              </a:rPr>
              <a:t> 基本思想</a:t>
            </a:r>
            <a:endParaRPr lang="zh-CN" altLang="en-US" sz="2800" b="1" dirty="0">
              <a:latin typeface="Times New Roman" panose="02020603050405020304" pitchFamily="18" charset="0"/>
              <a:ea typeface="宋体" panose="02010600030101010101" pitchFamily="2" charset="-122"/>
            </a:endParaRPr>
          </a:p>
          <a:p>
            <a:pPr>
              <a:lnSpc>
                <a:spcPct val="120000"/>
              </a:lnSpc>
              <a:spcBef>
                <a:spcPct val="10000"/>
              </a:spcBef>
              <a:buFont typeface="Wingdings" panose="05000000000000000000" pitchFamily="2" charset="2"/>
              <a:buNone/>
              <a:defRPr/>
            </a:pPr>
            <a:r>
              <a:rPr lang="zh-CN" altLang="en-US" sz="2800" b="1" dirty="0">
                <a:latin typeface="Times New Roman" panose="02020603050405020304" pitchFamily="18" charset="0"/>
                <a:ea typeface="+mn-ea"/>
                <a:cs typeface="Times New Roman" panose="02020603050405020304" pitchFamily="18" charset="0"/>
              </a:rPr>
              <a:t>     设待切分字串</a:t>
            </a:r>
            <a:r>
              <a:rPr lang="zh-CN" altLang="en-US" sz="2800" b="1" i="1" dirty="0">
                <a:latin typeface="Times New Roman" panose="02020603050405020304" pitchFamily="18" charset="0"/>
                <a:ea typeface="+mn-ea"/>
                <a:cs typeface="Times New Roman" panose="02020603050405020304" pitchFamily="18" charset="0"/>
              </a:rPr>
              <a:t> </a:t>
            </a:r>
            <a:r>
              <a:rPr lang="en-US" altLang="zh-CN" sz="2800" i="1" dirty="0">
                <a:latin typeface="Times New Roman" panose="02020603050405020304" pitchFamily="18" charset="0"/>
                <a:ea typeface="+mn-ea"/>
                <a:cs typeface="Times New Roman" panose="02020603050405020304" pitchFamily="18" charset="0"/>
              </a:rPr>
              <a:t>S</a:t>
            </a:r>
            <a:r>
              <a:rPr lang="en-US" altLang="zh-CN" sz="2800" dirty="0">
                <a:latin typeface="Times New Roman" panose="02020603050405020304" pitchFamily="18" charset="0"/>
                <a:ea typeface="+mn-ea"/>
                <a:cs typeface="Times New Roman" panose="02020603050405020304" pitchFamily="18" charset="0"/>
              </a:rPr>
              <a:t>=</a:t>
            </a:r>
            <a:r>
              <a:rPr lang="en-US" altLang="zh-CN" sz="2800" i="1" dirty="0">
                <a:latin typeface="Times New Roman" panose="02020603050405020304" pitchFamily="18" charset="0"/>
                <a:ea typeface="+mn-ea"/>
                <a:cs typeface="Times New Roman" panose="02020603050405020304" pitchFamily="18" charset="0"/>
              </a:rPr>
              <a:t>c</a:t>
            </a:r>
            <a:r>
              <a:rPr lang="en-US" altLang="zh-CN" sz="2800" baseline="-25000" dirty="0">
                <a:latin typeface="Times New Roman" panose="02020603050405020304" pitchFamily="18" charset="0"/>
                <a:ea typeface="+mn-ea"/>
                <a:cs typeface="Times New Roman" panose="02020603050405020304" pitchFamily="18" charset="0"/>
              </a:rPr>
              <a:t>1</a:t>
            </a:r>
            <a:r>
              <a:rPr lang="en-US" altLang="zh-CN" sz="2800" dirty="0">
                <a:latin typeface="Times New Roman" panose="02020603050405020304" pitchFamily="18" charset="0"/>
                <a:ea typeface="+mn-ea"/>
                <a:cs typeface="Times New Roman" panose="02020603050405020304" pitchFamily="18" charset="0"/>
              </a:rPr>
              <a:t> </a:t>
            </a:r>
            <a:r>
              <a:rPr lang="en-US" altLang="zh-CN" sz="2800" i="1" dirty="0">
                <a:latin typeface="Times New Roman" panose="02020603050405020304" pitchFamily="18" charset="0"/>
                <a:ea typeface="+mn-ea"/>
                <a:cs typeface="Times New Roman" panose="02020603050405020304" pitchFamily="18" charset="0"/>
              </a:rPr>
              <a:t>c</a:t>
            </a:r>
            <a:r>
              <a:rPr lang="en-US" altLang="zh-CN" sz="2800" baseline="-25000" dirty="0">
                <a:latin typeface="Times New Roman" panose="02020603050405020304" pitchFamily="18" charset="0"/>
                <a:ea typeface="+mn-ea"/>
                <a:cs typeface="Times New Roman" panose="02020603050405020304" pitchFamily="18" charset="0"/>
              </a:rPr>
              <a:t>2</a:t>
            </a:r>
            <a:r>
              <a:rPr lang="en-US" altLang="zh-CN" sz="2800" dirty="0">
                <a:latin typeface="Times New Roman" panose="02020603050405020304" pitchFamily="18" charset="0"/>
                <a:ea typeface="+mn-ea"/>
                <a:cs typeface="Times New Roman" panose="02020603050405020304" pitchFamily="18" charset="0"/>
              </a:rPr>
              <a:t>…</a:t>
            </a:r>
            <a:r>
              <a:rPr lang="en-US" altLang="zh-CN" sz="2800" i="1" dirty="0" err="1">
                <a:latin typeface="Times New Roman" panose="02020603050405020304" pitchFamily="18" charset="0"/>
                <a:ea typeface="+mn-ea"/>
                <a:cs typeface="Times New Roman" panose="02020603050405020304" pitchFamily="18" charset="0"/>
              </a:rPr>
              <a:t>c</a:t>
            </a:r>
            <a:r>
              <a:rPr lang="en-US" altLang="zh-CN" sz="2800" i="1" baseline="-25000" dirty="0" err="1">
                <a:latin typeface="Times New Roman" panose="02020603050405020304" pitchFamily="18" charset="0"/>
                <a:ea typeface="+mn-ea"/>
                <a:cs typeface="Times New Roman" panose="02020603050405020304" pitchFamily="18" charset="0"/>
              </a:rPr>
              <a:t>n</a:t>
            </a:r>
            <a:r>
              <a:rPr lang="zh-CN" altLang="en-US" sz="2800" b="1" dirty="0">
                <a:latin typeface="Times New Roman" panose="02020603050405020304" pitchFamily="18" charset="0"/>
                <a:ea typeface="+mn-ea"/>
                <a:cs typeface="Times New Roman" panose="02020603050405020304" pitchFamily="18" charset="0"/>
              </a:rPr>
              <a:t>，其中</a:t>
            </a:r>
            <a:r>
              <a:rPr lang="en-US" altLang="zh-CN" sz="2800" i="1" dirty="0" err="1">
                <a:latin typeface="Times New Roman" panose="02020603050405020304" pitchFamily="18" charset="0"/>
                <a:ea typeface="+mn-ea"/>
                <a:cs typeface="Times New Roman" panose="02020603050405020304" pitchFamily="18" charset="0"/>
              </a:rPr>
              <a:t>c</a:t>
            </a:r>
            <a:r>
              <a:rPr lang="en-US" altLang="zh-CN" sz="2800" i="1" baseline="-25000" dirty="0" err="1">
                <a:latin typeface="Times New Roman" panose="02020603050405020304" pitchFamily="18" charset="0"/>
                <a:ea typeface="+mn-ea"/>
                <a:cs typeface="Times New Roman" panose="02020603050405020304" pitchFamily="18" charset="0"/>
              </a:rPr>
              <a:t>i</a:t>
            </a:r>
            <a:r>
              <a:rPr lang="en-US" altLang="zh-CN" sz="2800" i="1" baseline="-25000"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a:t>
            </a:r>
            <a:r>
              <a:rPr lang="en-US" altLang="zh-CN" sz="2800" i="1" dirty="0" err="1">
                <a:latin typeface="Times New Roman" panose="02020603050405020304" pitchFamily="18" charset="0"/>
                <a:ea typeface="+mn-ea"/>
                <a:cs typeface="Times New Roman" panose="02020603050405020304" pitchFamily="18" charset="0"/>
              </a:rPr>
              <a:t>i</a:t>
            </a:r>
            <a:r>
              <a:rPr lang="en-US" altLang="zh-CN" sz="2800" dirty="0">
                <a:latin typeface="Times New Roman" panose="02020603050405020304" pitchFamily="18" charset="0"/>
                <a:ea typeface="+mn-ea"/>
                <a:cs typeface="Times New Roman" panose="02020603050405020304" pitchFamily="18" charset="0"/>
              </a:rPr>
              <a:t> =1, 2, …, </a:t>
            </a:r>
            <a:r>
              <a:rPr lang="en-US" altLang="zh-CN" sz="2800" i="1" dirty="0">
                <a:latin typeface="Times New Roman" panose="02020603050405020304" pitchFamily="18" charset="0"/>
                <a:ea typeface="+mn-ea"/>
                <a:cs typeface="Times New Roman" panose="02020603050405020304" pitchFamily="18" charset="0"/>
              </a:rPr>
              <a:t>n</a:t>
            </a:r>
            <a:r>
              <a:rPr lang="en-US" altLang="zh-CN" sz="2800"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为单个的字， </a:t>
            </a:r>
            <a:r>
              <a:rPr lang="en-US" altLang="zh-CN" sz="2800" i="1" dirty="0">
                <a:latin typeface="Times New Roman" panose="02020603050405020304" pitchFamily="18" charset="0"/>
                <a:ea typeface="+mn-ea"/>
                <a:cs typeface="Times New Roman" panose="02020603050405020304" pitchFamily="18" charset="0"/>
              </a:rPr>
              <a:t>n</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为串的长度，</a:t>
            </a:r>
            <a:r>
              <a:rPr lang="en-US" altLang="zh-CN" sz="2800" i="1" dirty="0">
                <a:latin typeface="Times New Roman" panose="02020603050405020304" pitchFamily="18" charset="0"/>
                <a:ea typeface="+mn-ea"/>
                <a:cs typeface="Times New Roman" panose="02020603050405020304" pitchFamily="18" charset="0"/>
              </a:rPr>
              <a:t>n</a:t>
            </a: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ea typeface="+mn-ea"/>
                <a:cs typeface="Times New Roman" panose="02020603050405020304" pitchFamily="18" charset="0"/>
              </a:rPr>
              <a:t>1</a:t>
            </a:r>
            <a:r>
              <a:rPr lang="zh-CN" altLang="en-US" sz="2800" b="1" dirty="0">
                <a:latin typeface="Times New Roman" panose="02020603050405020304" pitchFamily="18" charset="0"/>
                <a:ea typeface="+mn-ea"/>
                <a:cs typeface="Times New Roman" panose="02020603050405020304" pitchFamily="18" charset="0"/>
              </a:rPr>
              <a:t>。建立一个节点数为</a:t>
            </a:r>
            <a:r>
              <a:rPr lang="en-US" altLang="zh-CN" sz="2800" i="1" dirty="0">
                <a:latin typeface="Times New Roman" panose="02020603050405020304" pitchFamily="18" charset="0"/>
                <a:ea typeface="+mn-ea"/>
                <a:cs typeface="Times New Roman" panose="02020603050405020304" pitchFamily="18" charset="0"/>
              </a:rPr>
              <a:t>n</a:t>
            </a:r>
            <a:r>
              <a:rPr lang="en-US" altLang="zh-CN" sz="2800" dirty="0">
                <a:latin typeface="Times New Roman" panose="02020603050405020304" pitchFamily="18" charset="0"/>
                <a:ea typeface="+mn-ea"/>
                <a:cs typeface="Times New Roman" panose="02020603050405020304" pitchFamily="18" charset="0"/>
              </a:rPr>
              <a:t>+1</a:t>
            </a:r>
            <a:r>
              <a:rPr lang="zh-CN" altLang="en-US" sz="2800" b="1" dirty="0">
                <a:latin typeface="Times New Roman" panose="02020603050405020304" pitchFamily="18" charset="0"/>
                <a:ea typeface="+mn-ea"/>
                <a:cs typeface="Times New Roman" panose="02020603050405020304" pitchFamily="18" charset="0"/>
              </a:rPr>
              <a:t>的切分有向无环图</a:t>
            </a:r>
            <a:r>
              <a:rPr lang="en-US" altLang="zh-CN" sz="2800" dirty="0">
                <a:latin typeface="Times New Roman" panose="02020603050405020304" pitchFamily="18" charset="0"/>
                <a:ea typeface="+mn-ea"/>
                <a:cs typeface="Times New Roman" panose="02020603050405020304" pitchFamily="18" charset="0"/>
              </a:rPr>
              <a:t>G</a:t>
            </a:r>
            <a:r>
              <a:rPr lang="zh-CN" altLang="en-US" sz="2800" b="1" dirty="0">
                <a:latin typeface="Times New Roman" panose="02020603050405020304" pitchFamily="18" charset="0"/>
                <a:ea typeface="+mn-ea"/>
                <a:cs typeface="Times New Roman" panose="02020603050405020304" pitchFamily="18" charset="0"/>
              </a:rPr>
              <a:t>，各节点编号依次为</a:t>
            </a:r>
            <a:r>
              <a:rPr lang="en-US" altLang="zh-CN" sz="2800" i="1" dirty="0">
                <a:latin typeface="Times New Roman" panose="02020603050405020304" pitchFamily="18" charset="0"/>
                <a:ea typeface="+mn-ea"/>
                <a:cs typeface="Times New Roman" panose="02020603050405020304" pitchFamily="18" charset="0"/>
              </a:rPr>
              <a:t>V</a:t>
            </a:r>
            <a:r>
              <a:rPr lang="en-US" altLang="zh-CN" sz="2800" baseline="-25000" dirty="0">
                <a:latin typeface="Times New Roman" panose="02020603050405020304" pitchFamily="18" charset="0"/>
                <a:ea typeface="+mn-ea"/>
                <a:cs typeface="Times New Roman" panose="02020603050405020304" pitchFamily="18" charset="0"/>
              </a:rPr>
              <a:t>0</a:t>
            </a:r>
            <a:r>
              <a:rPr lang="zh-CN" altLang="en-US" sz="2800" dirty="0">
                <a:latin typeface="Times New Roman" panose="02020603050405020304" pitchFamily="18" charset="0"/>
                <a:ea typeface="+mn-ea"/>
                <a:cs typeface="Times New Roman" panose="02020603050405020304" pitchFamily="18" charset="0"/>
              </a:rPr>
              <a:t>，</a:t>
            </a:r>
            <a:r>
              <a:rPr lang="en-US" altLang="zh-CN" sz="2800" i="1" dirty="0">
                <a:latin typeface="Times New Roman" panose="02020603050405020304" pitchFamily="18" charset="0"/>
                <a:ea typeface="+mn-ea"/>
                <a:cs typeface="Times New Roman" panose="02020603050405020304" pitchFamily="18" charset="0"/>
              </a:rPr>
              <a:t>V</a:t>
            </a:r>
            <a:r>
              <a:rPr lang="en-US" altLang="zh-CN" sz="2800" baseline="-25000" dirty="0">
                <a:latin typeface="Times New Roman" panose="02020603050405020304" pitchFamily="18" charset="0"/>
                <a:ea typeface="+mn-ea"/>
                <a:cs typeface="Times New Roman" panose="02020603050405020304" pitchFamily="18" charset="0"/>
              </a:rPr>
              <a:t>1</a:t>
            </a:r>
            <a:r>
              <a:rPr lang="zh-CN" altLang="en-US" sz="2800" dirty="0">
                <a:latin typeface="Times New Roman" panose="02020603050405020304" pitchFamily="18" charset="0"/>
                <a:ea typeface="+mn-ea"/>
                <a:cs typeface="Times New Roman" panose="02020603050405020304" pitchFamily="18" charset="0"/>
              </a:rPr>
              <a:t>，</a:t>
            </a:r>
            <a:r>
              <a:rPr lang="en-US" altLang="zh-CN" sz="2800" i="1" dirty="0">
                <a:latin typeface="Times New Roman" panose="02020603050405020304" pitchFamily="18" charset="0"/>
                <a:ea typeface="+mn-ea"/>
                <a:cs typeface="Times New Roman" panose="02020603050405020304" pitchFamily="18" charset="0"/>
              </a:rPr>
              <a:t>V</a:t>
            </a:r>
            <a:r>
              <a:rPr lang="en-US" altLang="zh-CN" sz="2800" baseline="-25000" dirty="0">
                <a:latin typeface="Times New Roman" panose="02020603050405020304" pitchFamily="18" charset="0"/>
                <a:ea typeface="+mn-ea"/>
                <a:cs typeface="Times New Roman" panose="02020603050405020304" pitchFamily="18" charset="0"/>
              </a:rPr>
              <a:t>2</a:t>
            </a:r>
            <a:r>
              <a:rPr lang="zh-CN" altLang="en-US" sz="2800" dirty="0">
                <a:latin typeface="Times New Roman" panose="02020603050405020304" pitchFamily="18" charset="0"/>
                <a:ea typeface="+mn-ea"/>
                <a:cs typeface="Times New Roman" panose="02020603050405020304" pitchFamily="18" charset="0"/>
              </a:rPr>
              <a:t>，</a:t>
            </a:r>
            <a:r>
              <a:rPr lang="en-US" altLang="zh-CN" sz="2800" dirty="0">
                <a:latin typeface="Times New Roman" panose="02020603050405020304" pitchFamily="18" charset="0"/>
                <a:ea typeface="+mn-ea"/>
                <a:cs typeface="Times New Roman" panose="02020603050405020304" pitchFamily="18" charset="0"/>
              </a:rPr>
              <a:t>…</a:t>
            </a:r>
            <a:r>
              <a:rPr lang="zh-CN" altLang="en-US" sz="2800" dirty="0">
                <a:latin typeface="Times New Roman" panose="02020603050405020304" pitchFamily="18" charset="0"/>
                <a:ea typeface="+mn-ea"/>
                <a:cs typeface="Times New Roman" panose="02020603050405020304" pitchFamily="18" charset="0"/>
              </a:rPr>
              <a:t>，</a:t>
            </a:r>
            <a:r>
              <a:rPr lang="en-US" altLang="zh-CN" sz="2800" i="1" dirty="0" err="1">
                <a:latin typeface="Times New Roman" panose="02020603050405020304" pitchFamily="18" charset="0"/>
                <a:ea typeface="+mn-ea"/>
                <a:cs typeface="Times New Roman" panose="02020603050405020304" pitchFamily="18" charset="0"/>
              </a:rPr>
              <a:t>V</a:t>
            </a:r>
            <a:r>
              <a:rPr lang="en-US" altLang="zh-CN" sz="2800" i="1" baseline="-25000" dirty="0" err="1">
                <a:latin typeface="Times New Roman" panose="02020603050405020304" pitchFamily="18" charset="0"/>
                <a:ea typeface="+mn-ea"/>
                <a:cs typeface="Times New Roman" panose="02020603050405020304" pitchFamily="18" charset="0"/>
              </a:rPr>
              <a:t>n</a:t>
            </a:r>
            <a:r>
              <a:rPr lang="zh-CN" altLang="en-US" sz="2800" b="1" dirty="0">
                <a:latin typeface="Times New Roman" panose="02020603050405020304" pitchFamily="18" charset="0"/>
                <a:ea typeface="+mn-ea"/>
                <a:cs typeface="Times New Roman" panose="02020603050405020304" pitchFamily="18" charset="0"/>
              </a:rPr>
              <a:t>。 </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65542" name="Oval 52"/>
          <p:cNvSpPr>
            <a:spLocks noChangeArrowheads="1"/>
          </p:cNvSpPr>
          <p:nvPr/>
        </p:nvSpPr>
        <p:spPr bwMode="auto">
          <a:xfrm>
            <a:off x="5508625" y="5084763"/>
            <a:ext cx="528638" cy="431800"/>
          </a:xfrm>
          <a:prstGeom prst="ellipse">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grpSp>
        <p:nvGrpSpPr>
          <p:cNvPr id="65543" name="Group 102"/>
          <p:cNvGrpSpPr/>
          <p:nvPr/>
        </p:nvGrpSpPr>
        <p:grpSpPr bwMode="auto">
          <a:xfrm>
            <a:off x="900113" y="4797425"/>
            <a:ext cx="7412037" cy="720725"/>
            <a:chOff x="567" y="3022"/>
            <a:chExt cx="4669" cy="454"/>
          </a:xfrm>
        </p:grpSpPr>
        <p:grpSp>
          <p:nvGrpSpPr>
            <p:cNvPr id="65545" name="Group 95"/>
            <p:cNvGrpSpPr/>
            <p:nvPr/>
          </p:nvGrpSpPr>
          <p:grpSpPr bwMode="auto">
            <a:xfrm>
              <a:off x="567" y="3022"/>
              <a:ext cx="1602" cy="454"/>
              <a:chOff x="567" y="3022"/>
              <a:chExt cx="1602" cy="454"/>
            </a:xfrm>
          </p:grpSpPr>
          <p:grpSp>
            <p:nvGrpSpPr>
              <p:cNvPr id="65576" name="Group 61"/>
              <p:cNvGrpSpPr/>
              <p:nvPr/>
            </p:nvGrpSpPr>
            <p:grpSpPr bwMode="auto">
              <a:xfrm>
                <a:off x="567" y="3022"/>
                <a:ext cx="1082" cy="454"/>
                <a:chOff x="748" y="2296"/>
                <a:chExt cx="1134" cy="454"/>
              </a:xfrm>
            </p:grpSpPr>
            <p:grpSp>
              <p:nvGrpSpPr>
                <p:cNvPr id="65581" name="Group 41"/>
                <p:cNvGrpSpPr/>
                <p:nvPr/>
              </p:nvGrpSpPr>
              <p:grpSpPr bwMode="auto">
                <a:xfrm>
                  <a:off x="748" y="2432"/>
                  <a:ext cx="409" cy="318"/>
                  <a:chOff x="839" y="2432"/>
                  <a:chExt cx="318" cy="318"/>
                </a:xfrm>
              </p:grpSpPr>
              <p:sp>
                <p:nvSpPr>
                  <p:cNvPr id="65587" name="Oval 39"/>
                  <p:cNvSpPr>
                    <a:spLocks noChangeArrowheads="1"/>
                  </p:cNvSpPr>
                  <p:nvPr/>
                </p:nvSpPr>
                <p:spPr bwMode="auto">
                  <a:xfrm>
                    <a:off x="839" y="2478"/>
                    <a:ext cx="272" cy="272"/>
                  </a:xfrm>
                  <a:prstGeom prst="ellipse">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5588" name="Text Box 40"/>
                  <p:cNvSpPr txBox="1">
                    <a:spLocks noChangeArrowheads="1"/>
                  </p:cNvSpPr>
                  <p:nvPr/>
                </p:nvSpPr>
                <p:spPr bwMode="auto">
                  <a:xfrm>
                    <a:off x="839" y="243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v</a:t>
                    </a:r>
                    <a:r>
                      <a:rPr lang="en-US" altLang="zh-CN" baseline="-25000">
                        <a:latin typeface="Times New Roman" panose="02020603050405020304" pitchFamily="18" charset="0"/>
                      </a:rPr>
                      <a:t>0</a:t>
                    </a:r>
                    <a:endParaRPr lang="en-US" altLang="zh-CN" baseline="-25000">
                      <a:latin typeface="Times New Roman" panose="02020603050405020304" pitchFamily="18" charset="0"/>
                    </a:endParaRPr>
                  </a:p>
                </p:txBody>
              </p:sp>
            </p:grpSp>
            <p:grpSp>
              <p:nvGrpSpPr>
                <p:cNvPr id="65582" name="Group 42"/>
                <p:cNvGrpSpPr/>
                <p:nvPr/>
              </p:nvGrpSpPr>
              <p:grpSpPr bwMode="auto">
                <a:xfrm>
                  <a:off x="1474" y="2432"/>
                  <a:ext cx="408" cy="318"/>
                  <a:chOff x="839" y="2432"/>
                  <a:chExt cx="318" cy="318"/>
                </a:xfrm>
              </p:grpSpPr>
              <p:sp>
                <p:nvSpPr>
                  <p:cNvPr id="65585" name="Oval 43"/>
                  <p:cNvSpPr>
                    <a:spLocks noChangeArrowheads="1"/>
                  </p:cNvSpPr>
                  <p:nvPr/>
                </p:nvSpPr>
                <p:spPr bwMode="auto">
                  <a:xfrm>
                    <a:off x="839" y="2478"/>
                    <a:ext cx="272" cy="272"/>
                  </a:xfrm>
                  <a:prstGeom prst="ellipse">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5586" name="Text Box 44"/>
                  <p:cNvSpPr txBox="1">
                    <a:spLocks noChangeArrowheads="1"/>
                  </p:cNvSpPr>
                  <p:nvPr/>
                </p:nvSpPr>
                <p:spPr bwMode="auto">
                  <a:xfrm>
                    <a:off x="839" y="243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v</a:t>
                    </a:r>
                    <a:r>
                      <a:rPr lang="en-US" altLang="zh-CN" baseline="-25000">
                        <a:latin typeface="Times New Roman" panose="02020603050405020304" pitchFamily="18" charset="0"/>
                      </a:rPr>
                      <a:t>1</a:t>
                    </a:r>
                    <a:endParaRPr lang="en-US" altLang="zh-CN" baseline="-25000">
                      <a:latin typeface="Times New Roman" panose="02020603050405020304" pitchFamily="18" charset="0"/>
                    </a:endParaRPr>
                  </a:p>
                </p:txBody>
              </p:sp>
            </p:grpSp>
            <p:sp>
              <p:nvSpPr>
                <p:cNvPr id="65583" name="Line 54"/>
                <p:cNvSpPr>
                  <a:spLocks noChangeShapeType="1"/>
                </p:cNvSpPr>
                <p:nvPr/>
              </p:nvSpPr>
              <p:spPr bwMode="auto">
                <a:xfrm>
                  <a:off x="1111" y="2614"/>
                  <a:ext cx="363"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65584" name="Text Box 55"/>
                <p:cNvSpPr txBox="1">
                  <a:spLocks noChangeArrowheads="1"/>
                </p:cNvSpPr>
                <p:nvPr/>
              </p:nvSpPr>
              <p:spPr bwMode="auto">
                <a:xfrm>
                  <a:off x="1111" y="229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baseline="-25000"/>
                    <a:t>1</a:t>
                  </a:r>
                  <a:endParaRPr lang="en-US" altLang="zh-CN" baseline="-25000"/>
                </a:p>
              </p:txBody>
            </p:sp>
          </p:grpSp>
          <p:grpSp>
            <p:nvGrpSpPr>
              <p:cNvPr id="65577" name="Group 62"/>
              <p:cNvGrpSpPr/>
              <p:nvPr/>
            </p:nvGrpSpPr>
            <p:grpSpPr bwMode="auto">
              <a:xfrm>
                <a:off x="1562" y="3022"/>
                <a:ext cx="303" cy="318"/>
                <a:chOff x="1791" y="2296"/>
                <a:chExt cx="318" cy="318"/>
              </a:xfrm>
            </p:grpSpPr>
            <p:sp>
              <p:nvSpPr>
                <p:cNvPr id="65579" name="Line 57"/>
                <p:cNvSpPr>
                  <a:spLocks noChangeShapeType="1"/>
                </p:cNvSpPr>
                <p:nvPr/>
              </p:nvSpPr>
              <p:spPr bwMode="auto">
                <a:xfrm>
                  <a:off x="1837" y="2614"/>
                  <a:ext cx="272"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65580" name="Text Box 58"/>
                <p:cNvSpPr txBox="1">
                  <a:spLocks noChangeArrowheads="1"/>
                </p:cNvSpPr>
                <p:nvPr/>
              </p:nvSpPr>
              <p:spPr bwMode="auto">
                <a:xfrm>
                  <a:off x="1791" y="229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baseline="-25000"/>
                    <a:t>2</a:t>
                  </a:r>
                  <a:endParaRPr lang="en-US" altLang="zh-CN" baseline="-25000"/>
                </a:p>
              </p:txBody>
            </p:sp>
          </p:grpSp>
          <p:sp>
            <p:nvSpPr>
              <p:cNvPr id="65578" name="Text Box 60"/>
              <p:cNvSpPr txBox="1">
                <a:spLocks noChangeArrowheads="1"/>
              </p:cNvSpPr>
              <p:nvPr/>
            </p:nvSpPr>
            <p:spPr bwMode="auto">
              <a:xfrm>
                <a:off x="1822" y="3158"/>
                <a:ext cx="3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a:t>
                </a:r>
                <a:endParaRPr lang="en-US" altLang="zh-CN"/>
              </a:p>
            </p:txBody>
          </p:sp>
        </p:grpSp>
        <p:grpSp>
          <p:nvGrpSpPr>
            <p:cNvPr id="65546" name="Group 96"/>
            <p:cNvGrpSpPr/>
            <p:nvPr/>
          </p:nvGrpSpPr>
          <p:grpSpPr bwMode="auto">
            <a:xfrm>
              <a:off x="1927" y="3022"/>
              <a:ext cx="842" cy="454"/>
              <a:chOff x="2018" y="3022"/>
              <a:chExt cx="842" cy="454"/>
            </a:xfrm>
          </p:grpSpPr>
          <p:grpSp>
            <p:nvGrpSpPr>
              <p:cNvPr id="65571" name="Group 45"/>
              <p:cNvGrpSpPr/>
              <p:nvPr/>
            </p:nvGrpSpPr>
            <p:grpSpPr bwMode="auto">
              <a:xfrm>
                <a:off x="2471" y="3158"/>
                <a:ext cx="389" cy="318"/>
                <a:chOff x="839" y="2432"/>
                <a:chExt cx="318" cy="318"/>
              </a:xfrm>
            </p:grpSpPr>
            <p:sp>
              <p:nvSpPr>
                <p:cNvPr id="65574" name="Oval 46"/>
                <p:cNvSpPr>
                  <a:spLocks noChangeArrowheads="1"/>
                </p:cNvSpPr>
                <p:nvPr/>
              </p:nvSpPr>
              <p:spPr bwMode="auto">
                <a:xfrm>
                  <a:off x="839" y="2478"/>
                  <a:ext cx="272" cy="272"/>
                </a:xfrm>
                <a:prstGeom prst="ellipse">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5575" name="Text Box 47"/>
                <p:cNvSpPr txBox="1">
                  <a:spLocks noChangeArrowheads="1"/>
                </p:cNvSpPr>
                <p:nvPr/>
              </p:nvSpPr>
              <p:spPr bwMode="auto">
                <a:xfrm>
                  <a:off x="839" y="243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v</a:t>
                  </a:r>
                  <a:r>
                    <a:rPr lang="en-US" altLang="zh-CN" i="1" baseline="-25000">
                      <a:latin typeface="Times New Roman" panose="02020603050405020304" pitchFamily="18" charset="0"/>
                    </a:rPr>
                    <a:t>i</a:t>
                  </a:r>
                  <a:r>
                    <a:rPr lang="en-US" altLang="zh-CN" baseline="-25000">
                      <a:latin typeface="Times New Roman" panose="02020603050405020304" pitchFamily="18" charset="0"/>
                    </a:rPr>
                    <a:t>-1</a:t>
                  </a:r>
                  <a:endParaRPr lang="en-US" altLang="zh-CN" baseline="-25000">
                    <a:latin typeface="Times New Roman" panose="02020603050405020304" pitchFamily="18" charset="0"/>
                  </a:endParaRPr>
                </a:p>
              </p:txBody>
            </p:sp>
          </p:grpSp>
          <p:sp>
            <p:nvSpPr>
              <p:cNvPr id="65572" name="Line 63"/>
              <p:cNvSpPr>
                <a:spLocks noChangeShapeType="1"/>
              </p:cNvSpPr>
              <p:nvPr/>
            </p:nvSpPr>
            <p:spPr bwMode="auto">
              <a:xfrm>
                <a:off x="2168" y="3340"/>
                <a:ext cx="303"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65573" name="Text Box 64"/>
              <p:cNvSpPr txBox="1">
                <a:spLocks noChangeArrowheads="1"/>
              </p:cNvSpPr>
              <p:nvPr/>
            </p:nvSpPr>
            <p:spPr bwMode="auto">
              <a:xfrm>
                <a:off x="2018" y="3022"/>
                <a:ext cx="4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i="1" baseline="-25000">
                    <a:latin typeface="Times New Roman" panose="02020603050405020304" pitchFamily="18" charset="0"/>
                  </a:rPr>
                  <a:t>i</a:t>
                </a:r>
                <a:r>
                  <a:rPr lang="en-US" altLang="zh-CN" baseline="-25000"/>
                  <a:t>-</a:t>
                </a:r>
                <a:r>
                  <a:rPr lang="en-US" altLang="zh-CN" baseline="-25000">
                    <a:latin typeface="Times New Roman" panose="02020603050405020304" pitchFamily="18" charset="0"/>
                  </a:rPr>
                  <a:t>1</a:t>
                </a:r>
                <a:endParaRPr lang="en-US" altLang="zh-CN" baseline="-25000">
                  <a:latin typeface="Times New Roman" panose="02020603050405020304" pitchFamily="18" charset="0"/>
                </a:endParaRPr>
              </a:p>
            </p:txBody>
          </p:sp>
        </p:grpSp>
        <p:grpSp>
          <p:nvGrpSpPr>
            <p:cNvPr id="65547" name="Group 101"/>
            <p:cNvGrpSpPr/>
            <p:nvPr/>
          </p:nvGrpSpPr>
          <p:grpSpPr bwMode="auto">
            <a:xfrm>
              <a:off x="2653" y="3022"/>
              <a:ext cx="2583" cy="454"/>
              <a:chOff x="2653" y="3022"/>
              <a:chExt cx="2537" cy="454"/>
            </a:xfrm>
          </p:grpSpPr>
          <p:grpSp>
            <p:nvGrpSpPr>
              <p:cNvPr id="65548" name="Group 100"/>
              <p:cNvGrpSpPr/>
              <p:nvPr/>
            </p:nvGrpSpPr>
            <p:grpSpPr bwMode="auto">
              <a:xfrm>
                <a:off x="2653" y="3022"/>
                <a:ext cx="1588" cy="424"/>
                <a:chOff x="2653" y="3022"/>
                <a:chExt cx="1646" cy="424"/>
              </a:xfrm>
            </p:grpSpPr>
            <p:grpSp>
              <p:nvGrpSpPr>
                <p:cNvPr id="65558" name="Group 78"/>
                <p:cNvGrpSpPr/>
                <p:nvPr/>
              </p:nvGrpSpPr>
              <p:grpSpPr bwMode="auto">
                <a:xfrm>
                  <a:off x="2653" y="3022"/>
                  <a:ext cx="822" cy="424"/>
                  <a:chOff x="3016" y="2296"/>
                  <a:chExt cx="862" cy="424"/>
                </a:xfrm>
              </p:grpSpPr>
              <p:sp>
                <p:nvSpPr>
                  <p:cNvPr id="65564" name="Line 68"/>
                  <p:cNvSpPr>
                    <a:spLocks noChangeShapeType="1"/>
                  </p:cNvSpPr>
                  <p:nvPr/>
                </p:nvSpPr>
                <p:spPr bwMode="auto">
                  <a:xfrm>
                    <a:off x="3107" y="2614"/>
                    <a:ext cx="227"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65565" name="Group 74"/>
                  <p:cNvGrpSpPr/>
                  <p:nvPr/>
                </p:nvGrpSpPr>
                <p:grpSpPr bwMode="auto">
                  <a:xfrm>
                    <a:off x="3016" y="2296"/>
                    <a:ext cx="862" cy="424"/>
                    <a:chOff x="3016" y="2296"/>
                    <a:chExt cx="862" cy="424"/>
                  </a:xfrm>
                </p:grpSpPr>
                <p:sp>
                  <p:nvSpPr>
                    <p:cNvPr id="65566" name="Text Box 69"/>
                    <p:cNvSpPr txBox="1">
                      <a:spLocks noChangeArrowheads="1"/>
                    </p:cNvSpPr>
                    <p:nvPr/>
                  </p:nvSpPr>
                  <p:spPr bwMode="auto">
                    <a:xfrm>
                      <a:off x="3016" y="229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i="1" baseline="-25000">
                          <a:latin typeface="Times New Roman" panose="02020603050405020304" pitchFamily="18" charset="0"/>
                        </a:rPr>
                        <a:t>i</a:t>
                      </a:r>
                      <a:endParaRPr lang="en-US" altLang="zh-CN" i="1" baseline="-25000">
                        <a:latin typeface="Times New Roman" panose="02020603050405020304" pitchFamily="18" charset="0"/>
                      </a:endParaRPr>
                    </a:p>
                  </p:txBody>
                </p:sp>
                <p:sp>
                  <p:nvSpPr>
                    <p:cNvPr id="65567" name="Text Box 70"/>
                    <p:cNvSpPr txBox="1">
                      <a:spLocks noChangeArrowheads="1"/>
                    </p:cNvSpPr>
                    <p:nvPr/>
                  </p:nvSpPr>
                  <p:spPr bwMode="auto">
                    <a:xfrm>
                      <a:off x="3334" y="2432"/>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a:t>
                      </a:r>
                      <a:endParaRPr lang="en-US" altLang="zh-CN"/>
                    </a:p>
                  </p:txBody>
                </p:sp>
                <p:grpSp>
                  <p:nvGrpSpPr>
                    <p:cNvPr id="65568" name="Group 73"/>
                    <p:cNvGrpSpPr/>
                    <p:nvPr/>
                  </p:nvGrpSpPr>
                  <p:grpSpPr bwMode="auto">
                    <a:xfrm>
                      <a:off x="3560" y="2296"/>
                      <a:ext cx="318" cy="318"/>
                      <a:chOff x="3560" y="2296"/>
                      <a:chExt cx="318" cy="318"/>
                    </a:xfrm>
                  </p:grpSpPr>
                  <p:sp>
                    <p:nvSpPr>
                      <p:cNvPr id="65569" name="Text Box 71"/>
                      <p:cNvSpPr txBox="1">
                        <a:spLocks noChangeArrowheads="1"/>
                      </p:cNvSpPr>
                      <p:nvPr/>
                    </p:nvSpPr>
                    <p:spPr bwMode="auto">
                      <a:xfrm>
                        <a:off x="3560" y="229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i="1" baseline="-25000">
                            <a:latin typeface="Times New Roman" panose="02020603050405020304" pitchFamily="18" charset="0"/>
                          </a:rPr>
                          <a:t>j</a:t>
                        </a:r>
                        <a:endParaRPr lang="en-US" altLang="zh-CN" i="1" baseline="-25000">
                          <a:latin typeface="Times New Roman" panose="02020603050405020304" pitchFamily="18" charset="0"/>
                        </a:endParaRPr>
                      </a:p>
                    </p:txBody>
                  </p:sp>
                  <p:sp>
                    <p:nvSpPr>
                      <p:cNvPr id="65570" name="Line 72"/>
                      <p:cNvSpPr>
                        <a:spLocks noChangeShapeType="1"/>
                      </p:cNvSpPr>
                      <p:nvPr/>
                    </p:nvSpPr>
                    <p:spPr bwMode="auto">
                      <a:xfrm>
                        <a:off x="3651" y="2614"/>
                        <a:ext cx="227"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pSp>
              </p:grpSp>
            </p:grpSp>
            <p:grpSp>
              <p:nvGrpSpPr>
                <p:cNvPr id="65559" name="Group 99"/>
                <p:cNvGrpSpPr/>
                <p:nvPr/>
              </p:nvGrpSpPr>
              <p:grpSpPr bwMode="auto">
                <a:xfrm>
                  <a:off x="3475" y="3022"/>
                  <a:ext cx="824" cy="424"/>
                  <a:chOff x="3475" y="3022"/>
                  <a:chExt cx="824" cy="424"/>
                </a:xfrm>
              </p:grpSpPr>
              <p:sp>
                <p:nvSpPr>
                  <p:cNvPr id="65560" name="Text Box 53"/>
                  <p:cNvSpPr txBox="1">
                    <a:spLocks noChangeArrowheads="1"/>
                  </p:cNvSpPr>
                  <p:nvPr/>
                </p:nvSpPr>
                <p:spPr bwMode="auto">
                  <a:xfrm>
                    <a:off x="3475" y="3158"/>
                    <a:ext cx="3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v</a:t>
                    </a:r>
                    <a:r>
                      <a:rPr lang="en-US" altLang="zh-CN" i="1" baseline="-25000">
                        <a:latin typeface="Times New Roman" panose="02020603050405020304" pitchFamily="18" charset="0"/>
                      </a:rPr>
                      <a:t>j</a:t>
                    </a:r>
                    <a:endParaRPr lang="en-US" altLang="zh-CN" i="1" baseline="-25000">
                      <a:latin typeface="Times New Roman" panose="02020603050405020304" pitchFamily="18" charset="0"/>
                    </a:endParaRPr>
                  </a:p>
                </p:txBody>
              </p:sp>
              <p:grpSp>
                <p:nvGrpSpPr>
                  <p:cNvPr id="65561" name="Group 98"/>
                  <p:cNvGrpSpPr/>
                  <p:nvPr/>
                </p:nvGrpSpPr>
                <p:grpSpPr bwMode="auto">
                  <a:xfrm>
                    <a:off x="3777" y="3022"/>
                    <a:ext cx="522" cy="319"/>
                    <a:chOff x="3777" y="3022"/>
                    <a:chExt cx="522" cy="319"/>
                  </a:xfrm>
                </p:grpSpPr>
                <p:sp>
                  <p:nvSpPr>
                    <p:cNvPr id="65562" name="Line 75"/>
                    <p:cNvSpPr>
                      <a:spLocks noChangeShapeType="1"/>
                    </p:cNvSpPr>
                    <p:nvPr/>
                  </p:nvSpPr>
                  <p:spPr bwMode="auto">
                    <a:xfrm>
                      <a:off x="3821" y="3340"/>
                      <a:ext cx="463" cy="1"/>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65563" name="Text Box 76"/>
                    <p:cNvSpPr txBox="1">
                      <a:spLocks noChangeArrowheads="1"/>
                    </p:cNvSpPr>
                    <p:nvPr/>
                  </p:nvSpPr>
                  <p:spPr bwMode="auto">
                    <a:xfrm>
                      <a:off x="3777" y="3022"/>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i="1" baseline="-25000">
                          <a:latin typeface="Times New Roman" panose="02020603050405020304" pitchFamily="18" charset="0"/>
                        </a:rPr>
                        <a:t>j</a:t>
                      </a:r>
                      <a:r>
                        <a:rPr lang="en-US" altLang="zh-CN" baseline="-25000"/>
                        <a:t>+</a:t>
                      </a:r>
                      <a:r>
                        <a:rPr lang="en-US" altLang="zh-CN" baseline="-25000">
                          <a:latin typeface="Times New Roman" panose="02020603050405020304" pitchFamily="18" charset="0"/>
                        </a:rPr>
                        <a:t>1</a:t>
                      </a:r>
                      <a:endParaRPr lang="en-US" altLang="zh-CN" baseline="-25000">
                        <a:latin typeface="Times New Roman" panose="02020603050405020304" pitchFamily="18" charset="0"/>
                      </a:endParaRPr>
                    </a:p>
                  </p:txBody>
                </p:sp>
              </p:grpSp>
            </p:grpSp>
          </p:grpSp>
          <p:grpSp>
            <p:nvGrpSpPr>
              <p:cNvPr id="65549" name="Group 87"/>
              <p:cNvGrpSpPr/>
              <p:nvPr/>
            </p:nvGrpSpPr>
            <p:grpSpPr bwMode="auto">
              <a:xfrm>
                <a:off x="4195" y="3022"/>
                <a:ext cx="995" cy="454"/>
                <a:chOff x="4150" y="2296"/>
                <a:chExt cx="1043" cy="454"/>
              </a:xfrm>
            </p:grpSpPr>
            <p:grpSp>
              <p:nvGrpSpPr>
                <p:cNvPr id="65550" name="Group 48"/>
                <p:cNvGrpSpPr/>
                <p:nvPr/>
              </p:nvGrpSpPr>
              <p:grpSpPr bwMode="auto">
                <a:xfrm>
                  <a:off x="4785" y="2432"/>
                  <a:ext cx="408" cy="318"/>
                  <a:chOff x="839" y="2432"/>
                  <a:chExt cx="318" cy="318"/>
                </a:xfrm>
              </p:grpSpPr>
              <p:sp>
                <p:nvSpPr>
                  <p:cNvPr id="65556" name="Oval 49"/>
                  <p:cNvSpPr>
                    <a:spLocks noChangeArrowheads="1"/>
                  </p:cNvSpPr>
                  <p:nvPr/>
                </p:nvSpPr>
                <p:spPr bwMode="auto">
                  <a:xfrm>
                    <a:off x="839" y="2478"/>
                    <a:ext cx="272" cy="272"/>
                  </a:xfrm>
                  <a:prstGeom prst="ellipse">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5557" name="Text Box 50"/>
                  <p:cNvSpPr txBox="1">
                    <a:spLocks noChangeArrowheads="1"/>
                  </p:cNvSpPr>
                  <p:nvPr/>
                </p:nvSpPr>
                <p:spPr bwMode="auto">
                  <a:xfrm>
                    <a:off x="839" y="243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v</a:t>
                    </a:r>
                    <a:r>
                      <a:rPr lang="en-US" altLang="zh-CN" i="1" baseline="-25000">
                        <a:latin typeface="Times New Roman" panose="02020603050405020304" pitchFamily="18" charset="0"/>
                      </a:rPr>
                      <a:t>n</a:t>
                    </a:r>
                    <a:endParaRPr lang="en-US" altLang="zh-CN" i="1" baseline="-25000">
                      <a:latin typeface="Times New Roman" panose="02020603050405020304" pitchFamily="18" charset="0"/>
                    </a:endParaRPr>
                  </a:p>
                </p:txBody>
              </p:sp>
            </p:grpSp>
            <p:grpSp>
              <p:nvGrpSpPr>
                <p:cNvPr id="65551" name="Group 86"/>
                <p:cNvGrpSpPr/>
                <p:nvPr/>
              </p:nvGrpSpPr>
              <p:grpSpPr bwMode="auto">
                <a:xfrm>
                  <a:off x="4150" y="2296"/>
                  <a:ext cx="635" cy="424"/>
                  <a:chOff x="4150" y="2296"/>
                  <a:chExt cx="635" cy="424"/>
                </a:xfrm>
              </p:grpSpPr>
              <p:sp>
                <p:nvSpPr>
                  <p:cNvPr id="65552" name="Text Box 82"/>
                  <p:cNvSpPr txBox="1">
                    <a:spLocks noChangeArrowheads="1"/>
                  </p:cNvSpPr>
                  <p:nvPr/>
                </p:nvSpPr>
                <p:spPr bwMode="auto">
                  <a:xfrm>
                    <a:off x="4150" y="243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a:t>
                    </a:r>
                    <a:endParaRPr lang="en-US" altLang="zh-CN"/>
                  </a:p>
                </p:txBody>
              </p:sp>
              <p:grpSp>
                <p:nvGrpSpPr>
                  <p:cNvPr id="65553" name="Group 85"/>
                  <p:cNvGrpSpPr/>
                  <p:nvPr/>
                </p:nvGrpSpPr>
                <p:grpSpPr bwMode="auto">
                  <a:xfrm>
                    <a:off x="4422" y="2296"/>
                    <a:ext cx="363" cy="318"/>
                    <a:chOff x="4422" y="2296"/>
                    <a:chExt cx="363" cy="318"/>
                  </a:xfrm>
                </p:grpSpPr>
                <p:sp>
                  <p:nvSpPr>
                    <p:cNvPr id="65554" name="Line 83"/>
                    <p:cNvSpPr>
                      <a:spLocks noChangeShapeType="1"/>
                    </p:cNvSpPr>
                    <p:nvPr/>
                  </p:nvSpPr>
                  <p:spPr bwMode="auto">
                    <a:xfrm>
                      <a:off x="4468" y="2614"/>
                      <a:ext cx="317"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65555" name="Text Box 84"/>
                    <p:cNvSpPr txBox="1">
                      <a:spLocks noChangeArrowheads="1"/>
                    </p:cNvSpPr>
                    <p:nvPr/>
                  </p:nvSpPr>
                  <p:spPr bwMode="auto">
                    <a:xfrm>
                      <a:off x="4422" y="229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i="1" baseline="-25000">
                          <a:latin typeface="Times New Roman" panose="02020603050405020304" pitchFamily="18" charset="0"/>
                        </a:rPr>
                        <a:t>n</a:t>
                      </a:r>
                      <a:endParaRPr lang="en-US" altLang="zh-CN" i="1" baseline="-25000">
                        <a:latin typeface="Times New Roman" panose="02020603050405020304" pitchFamily="18" charset="0"/>
                      </a:endParaRPr>
                    </a:p>
                  </p:txBody>
                </p:sp>
              </p:grpSp>
            </p:grpSp>
          </p:grpSp>
        </p:grpSp>
      </p:grpSp>
      <p:sp>
        <p:nvSpPr>
          <p:cNvPr id="58377" name="Text Box 94"/>
          <p:cNvSpPr txBox="1">
            <a:spLocks noChangeArrowheads="1"/>
          </p:cNvSpPr>
          <p:nvPr/>
        </p:nvSpPr>
        <p:spPr bwMode="auto">
          <a:xfrm>
            <a:off x="1214438" y="5661025"/>
            <a:ext cx="6408737" cy="519113"/>
          </a:xfrm>
          <a:prstGeom prst="rect">
            <a:avLst/>
          </a:prstGeom>
          <a:noFill/>
          <a:ln w="9525">
            <a:noFill/>
            <a:miter lim="800000"/>
          </a:ln>
        </p:spPr>
        <p:txBody>
          <a:bodyPr>
            <a:spAutoFit/>
          </a:bodyPr>
          <a:lstStyle/>
          <a:p>
            <a:pPr>
              <a:spcBef>
                <a:spcPct val="50000"/>
              </a:spcBef>
              <a:defRPr/>
            </a:pPr>
            <a:r>
              <a:rPr lang="zh-CN" altLang="en-US" sz="2800" b="1" dirty="0">
                <a:latin typeface="+mn-ea"/>
                <a:ea typeface="+mn-ea"/>
              </a:rPr>
              <a:t>求最短路径：贪心法或简单扩展法。</a:t>
            </a:r>
            <a:endParaRPr lang="zh-CN" altLang="en-US" sz="2800" b="1" dirty="0">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Text Box 5"/>
          <p:cNvSpPr txBox="1">
            <a:spLocks noChangeArrowheads="1"/>
          </p:cNvSpPr>
          <p:nvPr/>
        </p:nvSpPr>
        <p:spPr bwMode="auto">
          <a:xfrm>
            <a:off x="428625" y="2736850"/>
            <a:ext cx="8358188"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580" indent="-44958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pPr>
            <a:r>
              <a:rPr lang="en-US" altLang="zh-CN" b="1">
                <a:latin typeface="Times New Roman" panose="02020603050405020304" pitchFamily="18" charset="0"/>
                <a:ea typeface="楷体_GB2312" pitchFamily="49" charset="-122"/>
              </a:rPr>
              <a:t>(2) </a:t>
            </a:r>
            <a:r>
              <a:rPr lang="zh-CN" altLang="en-US" b="1">
                <a:latin typeface="Times New Roman" panose="02020603050405020304" pitchFamily="18" charset="0"/>
                <a:ea typeface="楷体_GB2312" pitchFamily="49" charset="-122"/>
              </a:rPr>
              <a:t>如果 </a:t>
            </a:r>
            <a:r>
              <a:rPr lang="en-US" altLang="zh-CN" i="1">
                <a:latin typeface="Times New Roman" panose="02020603050405020304" pitchFamily="18" charset="0"/>
                <a:ea typeface="楷体_GB2312" pitchFamily="49" charset="-122"/>
              </a:rPr>
              <a:t>w</a:t>
            </a:r>
            <a:r>
              <a:rPr lang="en-US" altLang="zh-CN">
                <a:latin typeface="Times New Roman" panose="02020603050405020304" pitchFamily="18" charset="0"/>
                <a:ea typeface="楷体_GB2312" pitchFamily="49" charset="-122"/>
              </a:rPr>
              <a:t>= </a:t>
            </a:r>
            <a:r>
              <a:rPr lang="en-US" altLang="zh-CN" i="1">
                <a:latin typeface="Times New Roman" panose="02020603050405020304" pitchFamily="18" charset="0"/>
                <a:ea typeface="楷体_GB2312" pitchFamily="49" charset="-122"/>
              </a:rPr>
              <a:t>c</a:t>
            </a:r>
            <a:r>
              <a:rPr lang="en-US" altLang="zh-CN" i="1" baseline="-25000">
                <a:latin typeface="Times New Roman" panose="02020603050405020304" pitchFamily="18" charset="0"/>
                <a:ea typeface="楷体_GB2312" pitchFamily="49" charset="-122"/>
              </a:rPr>
              <a:t>i</a:t>
            </a:r>
            <a:r>
              <a:rPr lang="en-US" altLang="zh-CN" i="1">
                <a:latin typeface="Times New Roman" panose="02020603050405020304" pitchFamily="18" charset="0"/>
                <a:ea typeface="楷体_GB2312" pitchFamily="49" charset="-122"/>
              </a:rPr>
              <a:t>c</a:t>
            </a:r>
            <a:r>
              <a:rPr lang="en-US" altLang="zh-CN" i="1" baseline="-25000">
                <a:latin typeface="Times New Roman" panose="02020603050405020304" pitchFamily="18" charset="0"/>
                <a:ea typeface="楷体_GB2312" pitchFamily="49" charset="-122"/>
              </a:rPr>
              <a:t>i+</a:t>
            </a:r>
            <a:r>
              <a:rPr lang="en-US" altLang="zh-CN" baseline="-25000">
                <a:latin typeface="Times New Roman" panose="02020603050405020304" pitchFamily="18" charset="0"/>
                <a:ea typeface="楷体_GB2312" pitchFamily="49" charset="-122"/>
              </a:rPr>
              <a:t>1</a:t>
            </a:r>
            <a:r>
              <a:rPr lang="en-US" altLang="zh-CN" i="1">
                <a:latin typeface="Times New Roman" panose="02020603050405020304" pitchFamily="18" charset="0"/>
                <a:ea typeface="楷体_GB2312" pitchFamily="49" charset="-122"/>
              </a:rPr>
              <a:t>…c</a:t>
            </a:r>
            <a:r>
              <a:rPr lang="en-US" altLang="zh-CN" i="1" baseline="-25000">
                <a:latin typeface="Times New Roman" panose="02020603050405020304" pitchFamily="18" charset="0"/>
                <a:ea typeface="楷体_GB2312" pitchFamily="49" charset="-122"/>
              </a:rPr>
              <a:t>j</a:t>
            </a:r>
            <a:r>
              <a:rPr lang="en-US" altLang="zh-CN">
                <a:latin typeface="Times New Roman" panose="02020603050405020304" pitchFamily="18" charset="0"/>
                <a:ea typeface="楷体_GB2312" pitchFamily="49" charset="-122"/>
              </a:rPr>
              <a:t> (0&lt;</a:t>
            </a:r>
            <a:r>
              <a:rPr lang="en-US" altLang="zh-CN" i="1">
                <a:latin typeface="Times New Roman" panose="02020603050405020304" pitchFamily="18" charset="0"/>
                <a:ea typeface="楷体_GB2312" pitchFamily="49" charset="-122"/>
              </a:rPr>
              <a:t>i</a:t>
            </a:r>
            <a:r>
              <a:rPr lang="en-US" altLang="zh-CN">
                <a:latin typeface="Times New Roman" panose="02020603050405020304" pitchFamily="18" charset="0"/>
                <a:ea typeface="楷体_GB2312" pitchFamily="49" charset="-122"/>
              </a:rPr>
              <a:t>&lt;</a:t>
            </a:r>
            <a:r>
              <a:rPr lang="en-US" altLang="zh-CN" i="1">
                <a:latin typeface="Times New Roman" panose="02020603050405020304" pitchFamily="18" charset="0"/>
                <a:ea typeface="楷体_GB2312" pitchFamily="49" charset="-122"/>
              </a:rPr>
              <a:t>j</a:t>
            </a:r>
            <a:r>
              <a:rPr lang="en-US" altLang="zh-CN">
                <a:latin typeface="Times New Roman" panose="02020603050405020304" pitchFamily="18" charset="0"/>
                <a:ea typeface="楷体_GB2312" pitchFamily="49" charset="-122"/>
                <a:sym typeface="Symbol" panose="05050102010706020507" pitchFamily="18" charset="2"/>
              </a:rPr>
              <a:t></a:t>
            </a:r>
            <a:r>
              <a:rPr lang="en-US" altLang="zh-CN" i="1">
                <a:latin typeface="Times New Roman" panose="02020603050405020304" pitchFamily="18" charset="0"/>
                <a:ea typeface="楷体_GB2312" pitchFamily="49" charset="-122"/>
                <a:sym typeface="Symbol" panose="05050102010706020507" pitchFamily="18" charset="2"/>
              </a:rPr>
              <a:t>n</a:t>
            </a:r>
            <a:r>
              <a:rPr lang="en-US" altLang="zh-CN">
                <a:latin typeface="Times New Roman" panose="02020603050405020304" pitchFamily="18" charset="0"/>
                <a:ea typeface="楷体_GB2312" pitchFamily="49" charset="-122"/>
              </a:rPr>
              <a:t>) </a:t>
            </a:r>
            <a:r>
              <a:rPr lang="zh-CN" altLang="en-US" b="1">
                <a:latin typeface="Times New Roman" panose="02020603050405020304" pitchFamily="18" charset="0"/>
                <a:ea typeface="楷体_GB2312" pitchFamily="49" charset="-122"/>
              </a:rPr>
              <a:t>是一个词，则节点</a:t>
            </a:r>
            <a:r>
              <a:rPr lang="en-US" altLang="zh-CN">
                <a:latin typeface="Times New Roman" panose="02020603050405020304" pitchFamily="18" charset="0"/>
                <a:ea typeface="楷体_GB2312" pitchFamily="49" charset="-122"/>
              </a:rPr>
              <a:t>v</a:t>
            </a:r>
            <a:r>
              <a:rPr lang="en-US" altLang="zh-CN" i="1" baseline="-25000">
                <a:latin typeface="Times New Roman" panose="02020603050405020304" pitchFamily="18" charset="0"/>
                <a:ea typeface="楷体_GB2312" pitchFamily="49" charset="-122"/>
              </a:rPr>
              <a:t>i</a:t>
            </a:r>
            <a:r>
              <a:rPr lang="en-US" altLang="zh-CN" baseline="-25000">
                <a:latin typeface="Times New Roman" panose="02020603050405020304" pitchFamily="18" charset="0"/>
                <a:ea typeface="楷体_GB2312" pitchFamily="49" charset="-122"/>
              </a:rPr>
              <a:t>-1</a:t>
            </a:r>
            <a:r>
              <a:rPr lang="en-US" altLang="zh-CN">
                <a:latin typeface="Times New Roman" panose="02020603050405020304" pitchFamily="18" charset="0"/>
                <a:ea typeface="楷体_GB2312" pitchFamily="49" charset="-122"/>
              </a:rPr>
              <a:t>, v</a:t>
            </a:r>
            <a:r>
              <a:rPr lang="en-US" altLang="zh-CN" i="1" baseline="-25000">
                <a:latin typeface="Times New Roman" panose="02020603050405020304" pitchFamily="18" charset="0"/>
                <a:ea typeface="楷体_GB2312" pitchFamily="49" charset="-122"/>
              </a:rPr>
              <a:t>j</a:t>
            </a:r>
            <a:r>
              <a:rPr lang="en-US" altLang="zh-CN" baseline="-25000">
                <a:latin typeface="Times New Roman" panose="02020603050405020304" pitchFamily="18" charset="0"/>
                <a:ea typeface="楷体_GB2312" pitchFamily="49" charset="-122"/>
              </a:rPr>
              <a:t> </a:t>
            </a:r>
            <a:r>
              <a:rPr lang="zh-CN" altLang="en-US" b="1">
                <a:latin typeface="Times New Roman" panose="02020603050405020304" pitchFamily="18" charset="0"/>
                <a:ea typeface="楷体_GB2312" pitchFamily="49" charset="-122"/>
              </a:rPr>
              <a:t>之间建立有向边 </a:t>
            </a:r>
            <a:r>
              <a:rPr lang="en-US" altLang="zh-CN" b="1">
                <a:latin typeface="Times New Roman" panose="02020603050405020304" pitchFamily="18" charset="0"/>
                <a:ea typeface="楷体_GB2312" pitchFamily="49" charset="-122"/>
              </a:rPr>
              <a:t>&lt;</a:t>
            </a:r>
            <a:r>
              <a:rPr lang="en-US" altLang="zh-CN">
                <a:latin typeface="Times New Roman" panose="02020603050405020304" pitchFamily="18" charset="0"/>
                <a:ea typeface="楷体_GB2312" pitchFamily="49" charset="-122"/>
              </a:rPr>
              <a:t>v</a:t>
            </a:r>
            <a:r>
              <a:rPr lang="en-US" altLang="zh-CN" baseline="-25000">
                <a:latin typeface="Times New Roman" panose="02020603050405020304" pitchFamily="18" charset="0"/>
                <a:ea typeface="楷体_GB2312" pitchFamily="49" charset="-122"/>
              </a:rPr>
              <a:t>i-1</a:t>
            </a:r>
            <a:r>
              <a:rPr lang="en-US" altLang="zh-CN">
                <a:latin typeface="Times New Roman" panose="02020603050405020304" pitchFamily="18" charset="0"/>
                <a:ea typeface="楷体_GB2312" pitchFamily="49" charset="-122"/>
              </a:rPr>
              <a:t>, v</a:t>
            </a:r>
            <a:r>
              <a:rPr lang="en-US" altLang="zh-CN" baseline="-25000">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&gt;</a:t>
            </a:r>
            <a:r>
              <a:rPr lang="zh-CN" altLang="en-US" b="1">
                <a:latin typeface="Times New Roman" panose="02020603050405020304" pitchFamily="18" charset="0"/>
                <a:ea typeface="楷体_GB2312" pitchFamily="49" charset="-122"/>
              </a:rPr>
              <a:t>，边对应的词为 </a:t>
            </a:r>
            <a:r>
              <a:rPr lang="en-US" altLang="zh-CN" i="1">
                <a:latin typeface="Times New Roman" panose="02020603050405020304" pitchFamily="18" charset="0"/>
                <a:ea typeface="楷体_GB2312" pitchFamily="49" charset="-122"/>
              </a:rPr>
              <a:t>w</a:t>
            </a:r>
            <a:r>
              <a:rPr lang="zh-CN" altLang="en-US" b="1">
                <a:latin typeface="Times New Roman" panose="02020603050405020304" pitchFamily="18" charset="0"/>
                <a:ea typeface="楷体_GB2312" pitchFamily="49" charset="-122"/>
              </a:rPr>
              <a:t>。 </a:t>
            </a:r>
            <a:endParaRPr lang="zh-CN" altLang="en-US" b="1">
              <a:latin typeface="Times New Roman" panose="02020603050405020304" pitchFamily="18" charset="0"/>
              <a:ea typeface="楷体_GB2312" pitchFamily="49" charset="-122"/>
            </a:endParaRPr>
          </a:p>
        </p:txBody>
      </p:sp>
      <p:grpSp>
        <p:nvGrpSpPr>
          <p:cNvPr id="66564" name="Group 59"/>
          <p:cNvGrpSpPr/>
          <p:nvPr/>
        </p:nvGrpSpPr>
        <p:grpSpPr bwMode="auto">
          <a:xfrm>
            <a:off x="611188" y="3644900"/>
            <a:ext cx="7775575" cy="1320800"/>
            <a:chOff x="340" y="1797"/>
            <a:chExt cx="4898" cy="832"/>
          </a:xfrm>
        </p:grpSpPr>
        <p:grpSp>
          <p:nvGrpSpPr>
            <p:cNvPr id="66567" name="Group 7"/>
            <p:cNvGrpSpPr/>
            <p:nvPr/>
          </p:nvGrpSpPr>
          <p:grpSpPr bwMode="auto">
            <a:xfrm>
              <a:off x="340" y="1797"/>
              <a:ext cx="4898" cy="454"/>
              <a:chOff x="295" y="2296"/>
              <a:chExt cx="4898" cy="454"/>
            </a:xfrm>
          </p:grpSpPr>
          <p:grpSp>
            <p:nvGrpSpPr>
              <p:cNvPr id="66571" name="Group 8"/>
              <p:cNvGrpSpPr/>
              <p:nvPr/>
            </p:nvGrpSpPr>
            <p:grpSpPr bwMode="auto">
              <a:xfrm>
                <a:off x="295" y="2296"/>
                <a:ext cx="3856" cy="454"/>
                <a:chOff x="476" y="2296"/>
                <a:chExt cx="3856" cy="454"/>
              </a:xfrm>
            </p:grpSpPr>
            <p:grpSp>
              <p:nvGrpSpPr>
                <p:cNvPr id="66581" name="Group 9"/>
                <p:cNvGrpSpPr/>
                <p:nvPr/>
              </p:nvGrpSpPr>
              <p:grpSpPr bwMode="auto">
                <a:xfrm>
                  <a:off x="476" y="2296"/>
                  <a:ext cx="3130" cy="454"/>
                  <a:chOff x="748" y="2296"/>
                  <a:chExt cx="3130" cy="454"/>
                </a:xfrm>
              </p:grpSpPr>
              <p:grpSp>
                <p:nvGrpSpPr>
                  <p:cNvPr id="66589" name="Group 10"/>
                  <p:cNvGrpSpPr/>
                  <p:nvPr/>
                </p:nvGrpSpPr>
                <p:grpSpPr bwMode="auto">
                  <a:xfrm>
                    <a:off x="748" y="2296"/>
                    <a:ext cx="2404" cy="454"/>
                    <a:chOff x="748" y="2296"/>
                    <a:chExt cx="2404" cy="454"/>
                  </a:xfrm>
                </p:grpSpPr>
                <p:grpSp>
                  <p:nvGrpSpPr>
                    <p:cNvPr id="66598" name="Group 11"/>
                    <p:cNvGrpSpPr/>
                    <p:nvPr/>
                  </p:nvGrpSpPr>
                  <p:grpSpPr bwMode="auto">
                    <a:xfrm>
                      <a:off x="748" y="2296"/>
                      <a:ext cx="1134" cy="454"/>
                      <a:chOff x="748" y="2296"/>
                      <a:chExt cx="1134" cy="454"/>
                    </a:xfrm>
                  </p:grpSpPr>
                  <p:grpSp>
                    <p:nvGrpSpPr>
                      <p:cNvPr id="66610" name="Group 12"/>
                      <p:cNvGrpSpPr/>
                      <p:nvPr/>
                    </p:nvGrpSpPr>
                    <p:grpSpPr bwMode="auto">
                      <a:xfrm>
                        <a:off x="748" y="2432"/>
                        <a:ext cx="409" cy="318"/>
                        <a:chOff x="839" y="2432"/>
                        <a:chExt cx="318" cy="318"/>
                      </a:xfrm>
                    </p:grpSpPr>
                    <p:sp>
                      <p:nvSpPr>
                        <p:cNvPr id="66616" name="Oval 13"/>
                        <p:cNvSpPr>
                          <a:spLocks noChangeArrowheads="1"/>
                        </p:cNvSpPr>
                        <p:nvPr/>
                      </p:nvSpPr>
                      <p:spPr bwMode="auto">
                        <a:xfrm>
                          <a:off x="839" y="2478"/>
                          <a:ext cx="272" cy="272"/>
                        </a:xfrm>
                        <a:prstGeom prst="ellipse">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6617" name="Text Box 14"/>
                        <p:cNvSpPr txBox="1">
                          <a:spLocks noChangeArrowheads="1"/>
                        </p:cNvSpPr>
                        <p:nvPr/>
                      </p:nvSpPr>
                      <p:spPr bwMode="auto">
                        <a:xfrm>
                          <a:off x="839" y="243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v</a:t>
                          </a:r>
                          <a:r>
                            <a:rPr lang="en-US" altLang="zh-CN" baseline="-25000">
                              <a:latin typeface="Times New Roman" panose="02020603050405020304" pitchFamily="18" charset="0"/>
                            </a:rPr>
                            <a:t>0</a:t>
                          </a:r>
                          <a:endParaRPr lang="en-US" altLang="zh-CN" baseline="-25000">
                            <a:latin typeface="Times New Roman" panose="02020603050405020304" pitchFamily="18" charset="0"/>
                          </a:endParaRPr>
                        </a:p>
                      </p:txBody>
                    </p:sp>
                  </p:grpSp>
                  <p:grpSp>
                    <p:nvGrpSpPr>
                      <p:cNvPr id="66611" name="Group 15"/>
                      <p:cNvGrpSpPr/>
                      <p:nvPr/>
                    </p:nvGrpSpPr>
                    <p:grpSpPr bwMode="auto">
                      <a:xfrm>
                        <a:off x="1474" y="2432"/>
                        <a:ext cx="408" cy="318"/>
                        <a:chOff x="839" y="2432"/>
                        <a:chExt cx="318" cy="318"/>
                      </a:xfrm>
                    </p:grpSpPr>
                    <p:sp>
                      <p:nvSpPr>
                        <p:cNvPr id="66614" name="Oval 16"/>
                        <p:cNvSpPr>
                          <a:spLocks noChangeArrowheads="1"/>
                        </p:cNvSpPr>
                        <p:nvPr/>
                      </p:nvSpPr>
                      <p:spPr bwMode="auto">
                        <a:xfrm>
                          <a:off x="839" y="2478"/>
                          <a:ext cx="272" cy="272"/>
                        </a:xfrm>
                        <a:prstGeom prst="ellipse">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6615" name="Text Box 17"/>
                        <p:cNvSpPr txBox="1">
                          <a:spLocks noChangeArrowheads="1"/>
                        </p:cNvSpPr>
                        <p:nvPr/>
                      </p:nvSpPr>
                      <p:spPr bwMode="auto">
                        <a:xfrm>
                          <a:off x="839" y="243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v</a:t>
                          </a:r>
                          <a:r>
                            <a:rPr lang="en-US" altLang="zh-CN" baseline="-25000">
                              <a:latin typeface="Times New Roman" panose="02020603050405020304" pitchFamily="18" charset="0"/>
                            </a:rPr>
                            <a:t>1</a:t>
                          </a:r>
                          <a:endParaRPr lang="en-US" altLang="zh-CN" baseline="-25000">
                            <a:latin typeface="Times New Roman" panose="02020603050405020304" pitchFamily="18" charset="0"/>
                          </a:endParaRPr>
                        </a:p>
                      </p:txBody>
                    </p:sp>
                  </p:grpSp>
                  <p:sp>
                    <p:nvSpPr>
                      <p:cNvPr id="66612" name="Line 18"/>
                      <p:cNvSpPr>
                        <a:spLocks noChangeShapeType="1"/>
                      </p:cNvSpPr>
                      <p:nvPr/>
                    </p:nvSpPr>
                    <p:spPr bwMode="auto">
                      <a:xfrm>
                        <a:off x="1111" y="2614"/>
                        <a:ext cx="363"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66613" name="Text Box 19"/>
                      <p:cNvSpPr txBox="1">
                        <a:spLocks noChangeArrowheads="1"/>
                      </p:cNvSpPr>
                      <p:nvPr/>
                    </p:nvSpPr>
                    <p:spPr bwMode="auto">
                      <a:xfrm>
                        <a:off x="1111" y="229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baseline="-25000"/>
                          <a:t>1</a:t>
                        </a:r>
                        <a:endParaRPr lang="en-US" altLang="zh-CN" baseline="-25000"/>
                      </a:p>
                    </p:txBody>
                  </p:sp>
                </p:grpSp>
                <p:grpSp>
                  <p:nvGrpSpPr>
                    <p:cNvPr id="66599" name="Group 20"/>
                    <p:cNvGrpSpPr/>
                    <p:nvPr/>
                  </p:nvGrpSpPr>
                  <p:grpSpPr bwMode="auto">
                    <a:xfrm>
                      <a:off x="1791" y="2296"/>
                      <a:ext cx="1361" cy="454"/>
                      <a:chOff x="1791" y="2296"/>
                      <a:chExt cx="1361" cy="454"/>
                    </a:xfrm>
                  </p:grpSpPr>
                  <p:grpSp>
                    <p:nvGrpSpPr>
                      <p:cNvPr id="66600" name="Group 21"/>
                      <p:cNvGrpSpPr/>
                      <p:nvPr/>
                    </p:nvGrpSpPr>
                    <p:grpSpPr bwMode="auto">
                      <a:xfrm>
                        <a:off x="2744" y="2432"/>
                        <a:ext cx="408" cy="318"/>
                        <a:chOff x="839" y="2432"/>
                        <a:chExt cx="318" cy="318"/>
                      </a:xfrm>
                    </p:grpSpPr>
                    <p:sp>
                      <p:nvSpPr>
                        <p:cNvPr id="66608" name="Oval 22"/>
                        <p:cNvSpPr>
                          <a:spLocks noChangeArrowheads="1"/>
                        </p:cNvSpPr>
                        <p:nvPr/>
                      </p:nvSpPr>
                      <p:spPr bwMode="auto">
                        <a:xfrm>
                          <a:off x="839" y="2478"/>
                          <a:ext cx="272" cy="272"/>
                        </a:xfrm>
                        <a:prstGeom prst="ellipse">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6609" name="Text Box 23"/>
                        <p:cNvSpPr txBox="1">
                          <a:spLocks noChangeArrowheads="1"/>
                        </p:cNvSpPr>
                        <p:nvPr/>
                      </p:nvSpPr>
                      <p:spPr bwMode="auto">
                        <a:xfrm>
                          <a:off x="839" y="243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v</a:t>
                          </a:r>
                          <a:r>
                            <a:rPr lang="en-US" altLang="zh-CN" baseline="-25000">
                              <a:latin typeface="Times New Roman" panose="02020603050405020304" pitchFamily="18" charset="0"/>
                            </a:rPr>
                            <a:t>i-1</a:t>
                          </a:r>
                          <a:endParaRPr lang="en-US" altLang="zh-CN" baseline="-25000">
                            <a:latin typeface="Times New Roman" panose="02020603050405020304" pitchFamily="18" charset="0"/>
                          </a:endParaRPr>
                        </a:p>
                      </p:txBody>
                    </p:sp>
                  </p:grpSp>
                  <p:grpSp>
                    <p:nvGrpSpPr>
                      <p:cNvPr id="66601" name="Group 24"/>
                      <p:cNvGrpSpPr/>
                      <p:nvPr/>
                    </p:nvGrpSpPr>
                    <p:grpSpPr bwMode="auto">
                      <a:xfrm>
                        <a:off x="1791" y="2296"/>
                        <a:ext cx="318" cy="318"/>
                        <a:chOff x="1791" y="2296"/>
                        <a:chExt cx="318" cy="318"/>
                      </a:xfrm>
                    </p:grpSpPr>
                    <p:sp>
                      <p:nvSpPr>
                        <p:cNvPr id="66606" name="Line 25"/>
                        <p:cNvSpPr>
                          <a:spLocks noChangeShapeType="1"/>
                        </p:cNvSpPr>
                        <p:nvPr/>
                      </p:nvSpPr>
                      <p:spPr bwMode="auto">
                        <a:xfrm>
                          <a:off x="1837" y="2614"/>
                          <a:ext cx="272"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66607" name="Text Box 26"/>
                        <p:cNvSpPr txBox="1">
                          <a:spLocks noChangeArrowheads="1"/>
                        </p:cNvSpPr>
                        <p:nvPr/>
                      </p:nvSpPr>
                      <p:spPr bwMode="auto">
                        <a:xfrm>
                          <a:off x="1791" y="229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baseline="-25000"/>
                            <a:t>2</a:t>
                          </a:r>
                          <a:endParaRPr lang="en-US" altLang="zh-CN" baseline="-25000"/>
                        </a:p>
                      </p:txBody>
                    </p:sp>
                  </p:grpSp>
                  <p:sp>
                    <p:nvSpPr>
                      <p:cNvPr id="66602" name="Text Box 27"/>
                      <p:cNvSpPr txBox="1">
                        <a:spLocks noChangeArrowheads="1"/>
                      </p:cNvSpPr>
                      <p:nvPr/>
                    </p:nvSpPr>
                    <p:spPr bwMode="auto">
                      <a:xfrm>
                        <a:off x="2064" y="2432"/>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a:t>
                        </a:r>
                        <a:endParaRPr lang="en-US" altLang="zh-CN"/>
                      </a:p>
                    </p:txBody>
                  </p:sp>
                  <p:grpSp>
                    <p:nvGrpSpPr>
                      <p:cNvPr id="66603" name="Group 28"/>
                      <p:cNvGrpSpPr/>
                      <p:nvPr/>
                    </p:nvGrpSpPr>
                    <p:grpSpPr bwMode="auto">
                      <a:xfrm>
                        <a:off x="2381" y="2296"/>
                        <a:ext cx="363" cy="318"/>
                        <a:chOff x="2381" y="2296"/>
                        <a:chExt cx="363" cy="318"/>
                      </a:xfrm>
                    </p:grpSpPr>
                    <p:sp>
                      <p:nvSpPr>
                        <p:cNvPr id="66604" name="Line 29"/>
                        <p:cNvSpPr>
                          <a:spLocks noChangeShapeType="1"/>
                        </p:cNvSpPr>
                        <p:nvPr/>
                      </p:nvSpPr>
                      <p:spPr bwMode="auto">
                        <a:xfrm>
                          <a:off x="2426" y="2614"/>
                          <a:ext cx="318"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66605" name="Text Box 30"/>
                        <p:cNvSpPr txBox="1">
                          <a:spLocks noChangeArrowheads="1"/>
                        </p:cNvSpPr>
                        <p:nvPr/>
                      </p:nvSpPr>
                      <p:spPr bwMode="auto">
                        <a:xfrm>
                          <a:off x="2381" y="2296"/>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i="1" baseline="-25000">
                              <a:latin typeface="Times New Roman" panose="02020603050405020304" pitchFamily="18" charset="0"/>
                            </a:rPr>
                            <a:t>i</a:t>
                          </a:r>
                          <a:r>
                            <a:rPr lang="en-US" altLang="zh-CN" baseline="-25000"/>
                            <a:t>-1</a:t>
                          </a:r>
                          <a:endParaRPr lang="en-US" altLang="zh-CN" baseline="-25000"/>
                        </a:p>
                      </p:txBody>
                    </p:sp>
                  </p:grpSp>
                </p:grpSp>
              </p:grpSp>
              <p:grpSp>
                <p:nvGrpSpPr>
                  <p:cNvPr id="66590" name="Group 31"/>
                  <p:cNvGrpSpPr/>
                  <p:nvPr/>
                </p:nvGrpSpPr>
                <p:grpSpPr bwMode="auto">
                  <a:xfrm>
                    <a:off x="3016" y="2296"/>
                    <a:ext cx="862" cy="424"/>
                    <a:chOff x="3016" y="2296"/>
                    <a:chExt cx="862" cy="424"/>
                  </a:xfrm>
                </p:grpSpPr>
                <p:sp>
                  <p:nvSpPr>
                    <p:cNvPr id="66591" name="Line 32"/>
                    <p:cNvSpPr>
                      <a:spLocks noChangeShapeType="1"/>
                    </p:cNvSpPr>
                    <p:nvPr/>
                  </p:nvSpPr>
                  <p:spPr bwMode="auto">
                    <a:xfrm>
                      <a:off x="3107" y="2614"/>
                      <a:ext cx="227"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66592" name="Group 33"/>
                    <p:cNvGrpSpPr/>
                    <p:nvPr/>
                  </p:nvGrpSpPr>
                  <p:grpSpPr bwMode="auto">
                    <a:xfrm>
                      <a:off x="3016" y="2296"/>
                      <a:ext cx="862" cy="424"/>
                      <a:chOff x="3016" y="2296"/>
                      <a:chExt cx="862" cy="424"/>
                    </a:xfrm>
                  </p:grpSpPr>
                  <p:sp>
                    <p:nvSpPr>
                      <p:cNvPr id="66593" name="Text Box 34"/>
                      <p:cNvSpPr txBox="1">
                        <a:spLocks noChangeArrowheads="1"/>
                      </p:cNvSpPr>
                      <p:nvPr/>
                    </p:nvSpPr>
                    <p:spPr bwMode="auto">
                      <a:xfrm>
                        <a:off x="3016" y="229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i="1" baseline="-25000">
                            <a:latin typeface="Times New Roman" panose="02020603050405020304" pitchFamily="18" charset="0"/>
                          </a:rPr>
                          <a:t>i</a:t>
                        </a:r>
                        <a:endParaRPr lang="en-US" altLang="zh-CN" i="1" baseline="-25000">
                          <a:latin typeface="Times New Roman" panose="02020603050405020304" pitchFamily="18" charset="0"/>
                        </a:endParaRPr>
                      </a:p>
                    </p:txBody>
                  </p:sp>
                  <p:sp>
                    <p:nvSpPr>
                      <p:cNvPr id="66594" name="Text Box 35"/>
                      <p:cNvSpPr txBox="1">
                        <a:spLocks noChangeArrowheads="1"/>
                      </p:cNvSpPr>
                      <p:nvPr/>
                    </p:nvSpPr>
                    <p:spPr bwMode="auto">
                      <a:xfrm>
                        <a:off x="3334" y="2432"/>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a:t>
                        </a:r>
                        <a:endParaRPr lang="en-US" altLang="zh-CN"/>
                      </a:p>
                    </p:txBody>
                  </p:sp>
                  <p:grpSp>
                    <p:nvGrpSpPr>
                      <p:cNvPr id="66595" name="Group 36"/>
                      <p:cNvGrpSpPr/>
                      <p:nvPr/>
                    </p:nvGrpSpPr>
                    <p:grpSpPr bwMode="auto">
                      <a:xfrm>
                        <a:off x="3560" y="2296"/>
                        <a:ext cx="318" cy="318"/>
                        <a:chOff x="3560" y="2296"/>
                        <a:chExt cx="318" cy="318"/>
                      </a:xfrm>
                    </p:grpSpPr>
                    <p:sp>
                      <p:nvSpPr>
                        <p:cNvPr id="66596" name="Text Box 37"/>
                        <p:cNvSpPr txBox="1">
                          <a:spLocks noChangeArrowheads="1"/>
                        </p:cNvSpPr>
                        <p:nvPr/>
                      </p:nvSpPr>
                      <p:spPr bwMode="auto">
                        <a:xfrm>
                          <a:off x="3560" y="229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i="1" baseline="-25000">
                              <a:latin typeface="Times New Roman" panose="02020603050405020304" pitchFamily="18" charset="0"/>
                            </a:rPr>
                            <a:t>j</a:t>
                          </a:r>
                          <a:endParaRPr lang="en-US" altLang="zh-CN" i="1" baseline="-25000">
                            <a:latin typeface="Times New Roman" panose="02020603050405020304" pitchFamily="18" charset="0"/>
                          </a:endParaRPr>
                        </a:p>
                      </p:txBody>
                    </p:sp>
                    <p:sp>
                      <p:nvSpPr>
                        <p:cNvPr id="66597" name="Line 38"/>
                        <p:cNvSpPr>
                          <a:spLocks noChangeShapeType="1"/>
                        </p:cNvSpPr>
                        <p:nvPr/>
                      </p:nvSpPr>
                      <p:spPr bwMode="auto">
                        <a:xfrm>
                          <a:off x="3651" y="2614"/>
                          <a:ext cx="227"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pSp>
                </p:grpSp>
              </p:grpSp>
            </p:grpSp>
            <p:grpSp>
              <p:nvGrpSpPr>
                <p:cNvPr id="66582" name="Group 39"/>
                <p:cNvGrpSpPr/>
                <p:nvPr/>
              </p:nvGrpSpPr>
              <p:grpSpPr bwMode="auto">
                <a:xfrm>
                  <a:off x="3606" y="2296"/>
                  <a:ext cx="726" cy="454"/>
                  <a:chOff x="3878" y="2296"/>
                  <a:chExt cx="726" cy="454"/>
                </a:xfrm>
              </p:grpSpPr>
              <p:grpSp>
                <p:nvGrpSpPr>
                  <p:cNvPr id="66583" name="Group 40"/>
                  <p:cNvGrpSpPr/>
                  <p:nvPr/>
                </p:nvGrpSpPr>
                <p:grpSpPr bwMode="auto">
                  <a:xfrm>
                    <a:off x="3878" y="2432"/>
                    <a:ext cx="408" cy="318"/>
                    <a:chOff x="839" y="2432"/>
                    <a:chExt cx="318" cy="318"/>
                  </a:xfrm>
                </p:grpSpPr>
                <p:sp>
                  <p:nvSpPr>
                    <p:cNvPr id="66587" name="Oval 41"/>
                    <p:cNvSpPr>
                      <a:spLocks noChangeArrowheads="1"/>
                    </p:cNvSpPr>
                    <p:nvPr/>
                  </p:nvSpPr>
                  <p:spPr bwMode="auto">
                    <a:xfrm>
                      <a:off x="839" y="2478"/>
                      <a:ext cx="272" cy="272"/>
                    </a:xfrm>
                    <a:prstGeom prst="ellipse">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6588" name="Text Box 42"/>
                    <p:cNvSpPr txBox="1">
                      <a:spLocks noChangeArrowheads="1"/>
                    </p:cNvSpPr>
                    <p:nvPr/>
                  </p:nvSpPr>
                  <p:spPr bwMode="auto">
                    <a:xfrm>
                      <a:off x="839" y="243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v</a:t>
                      </a:r>
                      <a:r>
                        <a:rPr lang="en-US" altLang="zh-CN" baseline="-25000">
                          <a:latin typeface="Times New Roman" panose="02020603050405020304" pitchFamily="18" charset="0"/>
                        </a:rPr>
                        <a:t>j</a:t>
                      </a:r>
                      <a:endParaRPr lang="en-US" altLang="zh-CN" baseline="-25000">
                        <a:latin typeface="Times New Roman" panose="02020603050405020304" pitchFamily="18" charset="0"/>
                      </a:endParaRPr>
                    </a:p>
                  </p:txBody>
                </p:sp>
              </p:grpSp>
              <p:grpSp>
                <p:nvGrpSpPr>
                  <p:cNvPr id="66584" name="Group 43"/>
                  <p:cNvGrpSpPr/>
                  <p:nvPr/>
                </p:nvGrpSpPr>
                <p:grpSpPr bwMode="auto">
                  <a:xfrm>
                    <a:off x="4195" y="2296"/>
                    <a:ext cx="409" cy="318"/>
                    <a:chOff x="4195" y="2296"/>
                    <a:chExt cx="409" cy="318"/>
                  </a:xfrm>
                </p:grpSpPr>
                <p:sp>
                  <p:nvSpPr>
                    <p:cNvPr id="66585" name="Line 44"/>
                    <p:cNvSpPr>
                      <a:spLocks noChangeShapeType="1"/>
                    </p:cNvSpPr>
                    <p:nvPr/>
                  </p:nvSpPr>
                  <p:spPr bwMode="auto">
                    <a:xfrm>
                      <a:off x="4241" y="2614"/>
                      <a:ext cx="363"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66586" name="Text Box 45"/>
                    <p:cNvSpPr txBox="1">
                      <a:spLocks noChangeArrowheads="1"/>
                    </p:cNvSpPr>
                    <p:nvPr/>
                  </p:nvSpPr>
                  <p:spPr bwMode="auto">
                    <a:xfrm>
                      <a:off x="4195" y="2296"/>
                      <a:ext cx="4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i="1" baseline="-25000">
                          <a:latin typeface="Times New Roman" panose="02020603050405020304" pitchFamily="18" charset="0"/>
                        </a:rPr>
                        <a:t>j</a:t>
                      </a:r>
                      <a:r>
                        <a:rPr lang="en-US" altLang="zh-CN" baseline="-25000"/>
                        <a:t>+1</a:t>
                      </a:r>
                      <a:endParaRPr lang="en-US" altLang="zh-CN" baseline="-25000"/>
                    </a:p>
                  </p:txBody>
                </p:sp>
              </p:grpSp>
            </p:grpSp>
          </p:grpSp>
          <p:grpSp>
            <p:nvGrpSpPr>
              <p:cNvPr id="66572" name="Group 46"/>
              <p:cNvGrpSpPr/>
              <p:nvPr/>
            </p:nvGrpSpPr>
            <p:grpSpPr bwMode="auto">
              <a:xfrm>
                <a:off x="4150" y="2296"/>
                <a:ext cx="1043" cy="454"/>
                <a:chOff x="4150" y="2296"/>
                <a:chExt cx="1043" cy="454"/>
              </a:xfrm>
            </p:grpSpPr>
            <p:grpSp>
              <p:nvGrpSpPr>
                <p:cNvPr id="66573" name="Group 47"/>
                <p:cNvGrpSpPr/>
                <p:nvPr/>
              </p:nvGrpSpPr>
              <p:grpSpPr bwMode="auto">
                <a:xfrm>
                  <a:off x="4785" y="2432"/>
                  <a:ext cx="408" cy="318"/>
                  <a:chOff x="839" y="2432"/>
                  <a:chExt cx="318" cy="318"/>
                </a:xfrm>
              </p:grpSpPr>
              <p:sp>
                <p:nvSpPr>
                  <p:cNvPr id="66579" name="Oval 48"/>
                  <p:cNvSpPr>
                    <a:spLocks noChangeArrowheads="1"/>
                  </p:cNvSpPr>
                  <p:nvPr/>
                </p:nvSpPr>
                <p:spPr bwMode="auto">
                  <a:xfrm>
                    <a:off x="839" y="2478"/>
                    <a:ext cx="272" cy="272"/>
                  </a:xfrm>
                  <a:prstGeom prst="ellipse">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6580" name="Text Box 49"/>
                  <p:cNvSpPr txBox="1">
                    <a:spLocks noChangeArrowheads="1"/>
                  </p:cNvSpPr>
                  <p:nvPr/>
                </p:nvSpPr>
                <p:spPr bwMode="auto">
                  <a:xfrm>
                    <a:off x="839" y="243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v</a:t>
                    </a:r>
                    <a:r>
                      <a:rPr lang="en-US" altLang="zh-CN" baseline="-25000">
                        <a:latin typeface="Times New Roman" panose="02020603050405020304" pitchFamily="18" charset="0"/>
                      </a:rPr>
                      <a:t>n</a:t>
                    </a:r>
                    <a:endParaRPr lang="en-US" altLang="zh-CN" baseline="-25000">
                      <a:latin typeface="Times New Roman" panose="02020603050405020304" pitchFamily="18" charset="0"/>
                    </a:endParaRPr>
                  </a:p>
                </p:txBody>
              </p:sp>
            </p:grpSp>
            <p:grpSp>
              <p:nvGrpSpPr>
                <p:cNvPr id="66574" name="Group 50"/>
                <p:cNvGrpSpPr/>
                <p:nvPr/>
              </p:nvGrpSpPr>
              <p:grpSpPr bwMode="auto">
                <a:xfrm>
                  <a:off x="4150" y="2296"/>
                  <a:ext cx="635" cy="424"/>
                  <a:chOff x="4150" y="2296"/>
                  <a:chExt cx="635" cy="424"/>
                </a:xfrm>
              </p:grpSpPr>
              <p:sp>
                <p:nvSpPr>
                  <p:cNvPr id="66575" name="Text Box 51"/>
                  <p:cNvSpPr txBox="1">
                    <a:spLocks noChangeArrowheads="1"/>
                  </p:cNvSpPr>
                  <p:nvPr/>
                </p:nvSpPr>
                <p:spPr bwMode="auto">
                  <a:xfrm>
                    <a:off x="4150" y="243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latin typeface="Times New Roman" panose="02020603050405020304" pitchFamily="18" charset="0"/>
                      </a:rPr>
                      <a:t>…</a:t>
                    </a:r>
                    <a:endParaRPr lang="en-US" altLang="zh-CN"/>
                  </a:p>
                </p:txBody>
              </p:sp>
              <p:grpSp>
                <p:nvGrpSpPr>
                  <p:cNvPr id="66576" name="Group 52"/>
                  <p:cNvGrpSpPr/>
                  <p:nvPr/>
                </p:nvGrpSpPr>
                <p:grpSpPr bwMode="auto">
                  <a:xfrm>
                    <a:off x="4422" y="2296"/>
                    <a:ext cx="363" cy="318"/>
                    <a:chOff x="4422" y="2296"/>
                    <a:chExt cx="363" cy="318"/>
                  </a:xfrm>
                </p:grpSpPr>
                <p:sp>
                  <p:nvSpPr>
                    <p:cNvPr id="66577" name="Line 53"/>
                    <p:cNvSpPr>
                      <a:spLocks noChangeShapeType="1"/>
                    </p:cNvSpPr>
                    <p:nvPr/>
                  </p:nvSpPr>
                  <p:spPr bwMode="auto">
                    <a:xfrm>
                      <a:off x="4468" y="2614"/>
                      <a:ext cx="317" cy="0"/>
                    </a:xfrm>
                    <a:prstGeom prst="line">
                      <a:avLst/>
                    </a:prstGeom>
                    <a:noFill/>
                    <a:ln w="1905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66578" name="Text Box 54"/>
                    <p:cNvSpPr txBox="1">
                      <a:spLocks noChangeArrowheads="1"/>
                    </p:cNvSpPr>
                    <p:nvPr/>
                  </p:nvSpPr>
                  <p:spPr bwMode="auto">
                    <a:xfrm>
                      <a:off x="4422" y="229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i="1">
                          <a:latin typeface="Times New Roman" panose="02020603050405020304" pitchFamily="18" charset="0"/>
                        </a:rPr>
                        <a:t>c</a:t>
                      </a:r>
                      <a:r>
                        <a:rPr lang="en-US" altLang="zh-CN" i="1" baseline="-25000">
                          <a:latin typeface="Times New Roman" panose="02020603050405020304" pitchFamily="18" charset="0"/>
                        </a:rPr>
                        <a:t>n</a:t>
                      </a:r>
                      <a:endParaRPr lang="en-US" altLang="zh-CN" i="1" baseline="-25000">
                        <a:latin typeface="Times New Roman" panose="02020603050405020304" pitchFamily="18" charset="0"/>
                      </a:endParaRPr>
                    </a:p>
                  </p:txBody>
                </p:sp>
              </p:grpSp>
            </p:grpSp>
          </p:grpSp>
        </p:grpSp>
        <p:grpSp>
          <p:nvGrpSpPr>
            <p:cNvPr id="66568" name="Group 55"/>
            <p:cNvGrpSpPr/>
            <p:nvPr/>
          </p:nvGrpSpPr>
          <p:grpSpPr bwMode="auto">
            <a:xfrm>
              <a:off x="2472" y="2251"/>
              <a:ext cx="1247" cy="378"/>
              <a:chOff x="2449" y="2750"/>
              <a:chExt cx="1247" cy="378"/>
            </a:xfrm>
          </p:grpSpPr>
          <p:sp>
            <p:nvSpPr>
              <p:cNvPr id="66569" name="Freeform 56"/>
              <p:cNvSpPr/>
              <p:nvPr/>
            </p:nvSpPr>
            <p:spPr bwMode="auto">
              <a:xfrm>
                <a:off x="2449" y="2750"/>
                <a:ext cx="1157" cy="181"/>
              </a:xfrm>
              <a:custGeom>
                <a:avLst/>
                <a:gdLst>
                  <a:gd name="T0" fmla="*/ 23 w 1157"/>
                  <a:gd name="T1" fmla="*/ 0 h 264"/>
                  <a:gd name="T2" fmla="*/ 159 w 1157"/>
                  <a:gd name="T3" fmla="*/ 1 h 264"/>
                  <a:gd name="T4" fmla="*/ 975 w 1157"/>
                  <a:gd name="T5" fmla="*/ 1 h 264"/>
                  <a:gd name="T6" fmla="*/ 1157 w 1157"/>
                  <a:gd name="T7" fmla="*/ 0 h 264"/>
                  <a:gd name="T8" fmla="*/ 0 60000 65536"/>
                  <a:gd name="T9" fmla="*/ 0 60000 65536"/>
                  <a:gd name="T10" fmla="*/ 0 60000 65536"/>
                  <a:gd name="T11" fmla="*/ 0 60000 65536"/>
                  <a:gd name="T12" fmla="*/ 0 w 1157"/>
                  <a:gd name="T13" fmla="*/ 0 h 264"/>
                  <a:gd name="T14" fmla="*/ 1157 w 1157"/>
                  <a:gd name="T15" fmla="*/ 264 h 264"/>
                </a:gdLst>
                <a:ahLst/>
                <a:cxnLst>
                  <a:cxn ang="T8">
                    <a:pos x="T0" y="T1"/>
                  </a:cxn>
                  <a:cxn ang="T9">
                    <a:pos x="T2" y="T3"/>
                  </a:cxn>
                  <a:cxn ang="T10">
                    <a:pos x="T4" y="T5"/>
                  </a:cxn>
                  <a:cxn ang="T11">
                    <a:pos x="T6" y="T7"/>
                  </a:cxn>
                </a:cxnLst>
                <a:rect l="T12" t="T13" r="T14" b="T15"/>
                <a:pathLst>
                  <a:path w="1157" h="264">
                    <a:moveTo>
                      <a:pt x="23" y="0"/>
                    </a:moveTo>
                    <a:cubicBezTo>
                      <a:pt x="11" y="94"/>
                      <a:pt x="0" y="188"/>
                      <a:pt x="159" y="226"/>
                    </a:cubicBezTo>
                    <a:cubicBezTo>
                      <a:pt x="318" y="264"/>
                      <a:pt x="809" y="264"/>
                      <a:pt x="975" y="226"/>
                    </a:cubicBezTo>
                    <a:cubicBezTo>
                      <a:pt x="1141" y="188"/>
                      <a:pt x="1149" y="94"/>
                      <a:pt x="1157" y="0"/>
                    </a:cubicBezTo>
                  </a:path>
                </a:pathLst>
              </a:custGeom>
              <a:noFill/>
              <a:ln w="19050">
                <a:solidFill>
                  <a:schemeClr val="tx1"/>
                </a:solidFill>
                <a:miter lim="800000"/>
                <a:tailEnd type="stealth" w="lg"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6570" name="Text Box 57"/>
              <p:cNvSpPr txBox="1">
                <a:spLocks noChangeArrowheads="1"/>
              </p:cNvSpPr>
              <p:nvPr/>
            </p:nvSpPr>
            <p:spPr bwMode="auto">
              <a:xfrm>
                <a:off x="2517" y="2840"/>
                <a:ext cx="11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i="1">
                    <a:latin typeface="Times New Roman" panose="02020603050405020304" pitchFamily="18" charset="0"/>
                  </a:rPr>
                  <a:t>w=c</a:t>
                </a:r>
                <a:r>
                  <a:rPr lang="en-US" altLang="zh-CN" i="1" baseline="-25000">
                    <a:latin typeface="Times New Roman" panose="02020603050405020304" pitchFamily="18" charset="0"/>
                  </a:rPr>
                  <a:t>i</a:t>
                </a:r>
                <a:r>
                  <a:rPr lang="en-US" altLang="zh-CN" i="1">
                    <a:latin typeface="Times New Roman" panose="02020603050405020304" pitchFamily="18" charset="0"/>
                  </a:rPr>
                  <a:t>c</a:t>
                </a:r>
                <a:r>
                  <a:rPr lang="en-US" altLang="zh-CN" i="1" baseline="-25000">
                    <a:latin typeface="Times New Roman" panose="02020603050405020304" pitchFamily="18" charset="0"/>
                  </a:rPr>
                  <a:t>i+</a:t>
                </a:r>
                <a:r>
                  <a:rPr lang="en-US" altLang="zh-CN" baseline="-25000">
                    <a:latin typeface="Times New Roman" panose="02020603050405020304" pitchFamily="18" charset="0"/>
                  </a:rPr>
                  <a:t>1</a:t>
                </a:r>
                <a:r>
                  <a:rPr lang="en-US" altLang="zh-CN" i="1">
                    <a:latin typeface="Times New Roman" panose="02020603050405020304" pitchFamily="18" charset="0"/>
                  </a:rPr>
                  <a:t>…c</a:t>
                </a:r>
                <a:r>
                  <a:rPr lang="en-US" altLang="zh-CN" i="1" baseline="-25000">
                    <a:latin typeface="Times New Roman" panose="02020603050405020304" pitchFamily="18" charset="0"/>
                  </a:rPr>
                  <a:t>j</a:t>
                </a:r>
                <a:endParaRPr lang="en-US" altLang="zh-CN" i="1" baseline="-25000">
                  <a:latin typeface="Times New Roman" panose="02020603050405020304" pitchFamily="18" charset="0"/>
                </a:endParaRPr>
              </a:p>
            </p:txBody>
          </p:sp>
        </p:grpSp>
      </p:grpSp>
      <p:sp>
        <p:nvSpPr>
          <p:cNvPr id="59398" name="Text Box 58"/>
          <p:cNvSpPr txBox="1">
            <a:spLocks noChangeArrowheads="1"/>
          </p:cNvSpPr>
          <p:nvPr/>
        </p:nvSpPr>
        <p:spPr bwMode="auto">
          <a:xfrm>
            <a:off x="500063" y="4997450"/>
            <a:ext cx="8286750" cy="1311275"/>
          </a:xfrm>
          <a:prstGeom prst="rect">
            <a:avLst/>
          </a:prstGeom>
          <a:noFill/>
          <a:ln w="9525">
            <a:noFill/>
            <a:miter lim="800000"/>
          </a:ln>
        </p:spPr>
        <p:txBody>
          <a:bodyPr>
            <a:spAutoFit/>
          </a:bodyPr>
          <a:lstStyle/>
          <a:p>
            <a:pPr>
              <a:spcBef>
                <a:spcPct val="50000"/>
              </a:spcBef>
              <a:defRPr/>
            </a:pPr>
            <a:r>
              <a:rPr lang="en-US" altLang="zh-CN" b="1" dirty="0">
                <a:latin typeface="Times New Roman" panose="02020603050405020304" pitchFamily="18" charset="0"/>
                <a:ea typeface="楷体_GB2312" pitchFamily="49" charset="-122"/>
              </a:rPr>
              <a:t>(3) </a:t>
            </a:r>
            <a:r>
              <a:rPr lang="zh-CN" altLang="en-US" b="1" dirty="0">
                <a:latin typeface="Times New Roman" panose="02020603050405020304" pitchFamily="18" charset="0"/>
                <a:ea typeface="楷体_GB2312" pitchFamily="49" charset="-122"/>
              </a:rPr>
              <a:t>重复步骤</a:t>
            </a:r>
            <a:r>
              <a:rPr lang="en-US" altLang="zh-CN" dirty="0">
                <a:latin typeface="Times New Roman" panose="02020603050405020304" pitchFamily="18" charset="0"/>
                <a:ea typeface="楷体_GB2312" pitchFamily="49" charset="-122"/>
              </a:rPr>
              <a:t>(2)</a:t>
            </a:r>
            <a:r>
              <a:rPr lang="zh-CN" altLang="en-US" b="1" dirty="0">
                <a:latin typeface="Times New Roman" panose="02020603050405020304" pitchFamily="18" charset="0"/>
                <a:ea typeface="楷体_GB2312" pitchFamily="49" charset="-122"/>
              </a:rPr>
              <a:t>，直到没有新路径</a:t>
            </a:r>
            <a:r>
              <a:rPr lang="en-US" altLang="zh-CN" b="1" dirty="0">
                <a:latin typeface="Times New Roman" panose="02020603050405020304" pitchFamily="18" charset="0"/>
                <a:ea typeface="楷体_GB2312" pitchFamily="49" charset="-122"/>
              </a:rPr>
              <a:t>(</a:t>
            </a:r>
            <a:r>
              <a:rPr lang="zh-CN" altLang="en-US" b="1" dirty="0">
                <a:latin typeface="Times New Roman" panose="02020603050405020304" pitchFamily="18" charset="0"/>
                <a:ea typeface="楷体_GB2312" pitchFamily="49" charset="-122"/>
              </a:rPr>
              <a:t>词序列</a:t>
            </a:r>
            <a:r>
              <a:rPr lang="en-US" altLang="zh-CN" b="1" dirty="0">
                <a:latin typeface="Times New Roman" panose="02020603050405020304" pitchFamily="18" charset="0"/>
                <a:ea typeface="楷体_GB2312" pitchFamily="49" charset="-122"/>
              </a:rPr>
              <a:t>)</a:t>
            </a:r>
            <a:r>
              <a:rPr lang="zh-CN" altLang="en-US" b="1" dirty="0">
                <a:latin typeface="Times New Roman" panose="02020603050405020304" pitchFamily="18" charset="0"/>
                <a:ea typeface="楷体_GB2312" pitchFamily="49" charset="-122"/>
              </a:rPr>
              <a:t>产生。</a:t>
            </a:r>
            <a:endParaRPr lang="zh-CN" altLang="en-US" b="1" dirty="0">
              <a:latin typeface="Times New Roman" panose="02020603050405020304" pitchFamily="18" charset="0"/>
              <a:ea typeface="楷体_GB2312" pitchFamily="49" charset="-122"/>
            </a:endParaRPr>
          </a:p>
          <a:p>
            <a:pPr marL="449580" indent="-449580">
              <a:spcBef>
                <a:spcPct val="30000"/>
              </a:spcBef>
              <a:defRPr/>
            </a:pPr>
            <a:r>
              <a:rPr lang="en-US" altLang="zh-CN" b="1" dirty="0">
                <a:latin typeface="Times New Roman" panose="02020603050405020304" pitchFamily="18" charset="0"/>
                <a:ea typeface="楷体_GB2312" pitchFamily="49" charset="-122"/>
              </a:rPr>
              <a:t>(4) </a:t>
            </a:r>
            <a:r>
              <a:rPr lang="zh-CN" altLang="en-US" b="1" dirty="0">
                <a:latin typeface="Times New Roman" panose="02020603050405020304" pitchFamily="18" charset="0"/>
                <a:ea typeface="楷体_GB2312" pitchFamily="49" charset="-122"/>
              </a:rPr>
              <a:t>从产生的所有路径中，选择路径最短的</a:t>
            </a:r>
            <a:r>
              <a:rPr lang="en-US" altLang="zh-CN" b="1" dirty="0">
                <a:latin typeface="Times New Roman" panose="02020603050405020304" pitchFamily="18" charset="0"/>
                <a:ea typeface="楷体_GB2312" pitchFamily="49" charset="-122"/>
              </a:rPr>
              <a:t>(</a:t>
            </a:r>
            <a:r>
              <a:rPr lang="zh-CN" altLang="en-US" b="1" dirty="0">
                <a:latin typeface="Times New Roman" panose="02020603050405020304" pitchFamily="18" charset="0"/>
                <a:ea typeface="楷体_GB2312" pitchFamily="49" charset="-122"/>
              </a:rPr>
              <a:t>词数最少的</a:t>
            </a:r>
            <a:r>
              <a:rPr lang="en-US" altLang="zh-CN" b="1" dirty="0">
                <a:latin typeface="Times New Roman" panose="02020603050405020304" pitchFamily="18" charset="0"/>
                <a:ea typeface="楷体_GB2312" pitchFamily="49" charset="-122"/>
              </a:rPr>
              <a:t>)</a:t>
            </a:r>
            <a:r>
              <a:rPr lang="zh-CN" altLang="en-US" b="1" dirty="0">
                <a:latin typeface="Times New Roman" panose="02020603050405020304" pitchFamily="18" charset="0"/>
                <a:ea typeface="楷体_GB2312" pitchFamily="49" charset="-122"/>
              </a:rPr>
              <a:t>作为最终分词结果。</a:t>
            </a:r>
            <a:endParaRPr lang="zh-CN" altLang="en-US" b="1" dirty="0">
              <a:latin typeface="Times New Roman" panose="02020603050405020304" pitchFamily="18" charset="0"/>
              <a:ea typeface="楷体_GB2312" pitchFamily="49" charset="-122"/>
            </a:endParaRPr>
          </a:p>
        </p:txBody>
      </p:sp>
      <p:sp>
        <p:nvSpPr>
          <p:cNvPr id="59399" name="Text Box 60"/>
          <p:cNvSpPr txBox="1">
            <a:spLocks noChangeArrowheads="1"/>
          </p:cNvSpPr>
          <p:nvPr/>
        </p:nvSpPr>
        <p:spPr bwMode="auto">
          <a:xfrm>
            <a:off x="428625" y="1428750"/>
            <a:ext cx="8286750" cy="1446213"/>
          </a:xfrm>
          <a:prstGeom prst="rect">
            <a:avLst/>
          </a:prstGeom>
          <a:solidFill>
            <a:schemeClr val="bg1"/>
          </a:solidFill>
          <a:ln w="9525">
            <a:noFill/>
            <a:miter lim="800000"/>
          </a:ln>
        </p:spPr>
        <p:txBody>
          <a:bodyPr>
            <a:spAutoFit/>
          </a:bodyPr>
          <a:lstStyle/>
          <a:p>
            <a:pPr>
              <a:spcBef>
                <a:spcPct val="50000"/>
              </a:spcBef>
              <a:buFont typeface="Wingdings" panose="05000000000000000000" pitchFamily="2" charset="2"/>
              <a:buChar char="Ø"/>
              <a:defRPr/>
            </a:pPr>
            <a:r>
              <a:rPr lang="zh-CN" altLang="en-US" sz="2800" b="1" u="sng" dirty="0">
                <a:latin typeface="Times New Roman" panose="02020603050405020304" pitchFamily="18" charset="0"/>
                <a:ea typeface="黑体" panose="02010609060101010101" pitchFamily="2" charset="-122"/>
              </a:rPr>
              <a:t> 算法描述</a:t>
            </a:r>
            <a:r>
              <a:rPr lang="zh-CN" altLang="en-US" sz="2800" b="1" dirty="0">
                <a:latin typeface="Times New Roman" panose="02020603050405020304" pitchFamily="18" charset="0"/>
                <a:ea typeface="黑体" panose="02010609060101010101" pitchFamily="2" charset="-122"/>
              </a:rPr>
              <a:t>：</a:t>
            </a:r>
            <a:endParaRPr lang="zh-CN" altLang="en-US" sz="2800" b="1" dirty="0">
              <a:latin typeface="Times New Roman" panose="02020603050405020304" pitchFamily="18" charset="0"/>
              <a:ea typeface="黑体" panose="02010609060101010101" pitchFamily="2" charset="-122"/>
            </a:endParaRPr>
          </a:p>
          <a:p>
            <a:pPr marL="449580" indent="-449580">
              <a:lnSpc>
                <a:spcPct val="120000"/>
              </a:lnSpc>
              <a:spcBef>
                <a:spcPct val="10000"/>
              </a:spcBef>
              <a:defRPr/>
            </a:pPr>
            <a:r>
              <a:rPr lang="en-US" altLang="zh-CN" b="1" dirty="0">
                <a:latin typeface="Times New Roman" panose="02020603050405020304" pitchFamily="18" charset="0"/>
                <a:ea typeface="楷体_GB2312" pitchFamily="49" charset="-122"/>
              </a:rPr>
              <a:t>(1) </a:t>
            </a:r>
            <a:r>
              <a:rPr lang="zh-CN" altLang="en-US" b="1" dirty="0">
                <a:latin typeface="Times New Roman" panose="02020603050405020304" pitchFamily="18" charset="0"/>
                <a:ea typeface="楷体_GB2312" pitchFamily="49" charset="-122"/>
              </a:rPr>
              <a:t>相邻节点 </a:t>
            </a:r>
            <a:r>
              <a:rPr lang="en-US" altLang="zh-CN" dirty="0">
                <a:latin typeface="Times New Roman" panose="02020603050405020304" pitchFamily="18" charset="0"/>
                <a:ea typeface="楷体_GB2312" pitchFamily="49" charset="-122"/>
              </a:rPr>
              <a:t>v</a:t>
            </a:r>
            <a:r>
              <a:rPr lang="en-US" altLang="zh-CN" i="1" baseline="-25000" dirty="0">
                <a:latin typeface="Times New Roman" panose="02020603050405020304" pitchFamily="18" charset="0"/>
                <a:ea typeface="楷体_GB2312" pitchFamily="49" charset="-122"/>
              </a:rPr>
              <a:t>k</a:t>
            </a:r>
            <a:r>
              <a:rPr lang="en-US" altLang="zh-CN" baseline="-25000" dirty="0">
                <a:latin typeface="Times New Roman" panose="02020603050405020304" pitchFamily="18" charset="0"/>
                <a:ea typeface="楷体_GB2312" pitchFamily="49" charset="-122"/>
              </a:rPr>
              <a:t>-1</a:t>
            </a:r>
            <a:r>
              <a:rPr lang="en-US" altLang="zh-CN" dirty="0">
                <a:latin typeface="Times New Roman" panose="02020603050405020304" pitchFamily="18" charset="0"/>
                <a:ea typeface="楷体_GB2312" pitchFamily="49" charset="-122"/>
              </a:rPr>
              <a:t>, </a:t>
            </a:r>
            <a:r>
              <a:rPr lang="en-US" altLang="zh-CN" dirty="0" err="1">
                <a:latin typeface="Times New Roman" panose="02020603050405020304" pitchFamily="18" charset="0"/>
                <a:ea typeface="楷体_GB2312" pitchFamily="49" charset="-122"/>
              </a:rPr>
              <a:t>v</a:t>
            </a:r>
            <a:r>
              <a:rPr lang="en-US" altLang="zh-CN" i="1" baseline="-25000" dirty="0" err="1">
                <a:latin typeface="Times New Roman" panose="02020603050405020304" pitchFamily="18" charset="0"/>
                <a:ea typeface="楷体_GB2312" pitchFamily="49" charset="-122"/>
              </a:rPr>
              <a:t>k</a:t>
            </a:r>
            <a:r>
              <a:rPr lang="en-US" altLang="zh-CN" i="1" baseline="-25000" dirty="0">
                <a:latin typeface="Times New Roman" panose="02020603050405020304" pitchFamily="18" charset="0"/>
                <a:ea typeface="楷体_GB2312" pitchFamily="49" charset="-122"/>
              </a:rPr>
              <a:t> </a:t>
            </a:r>
            <a:r>
              <a:rPr lang="zh-CN" altLang="en-US" b="1" dirty="0">
                <a:latin typeface="Times New Roman" panose="02020603050405020304" pitchFamily="18" charset="0"/>
                <a:ea typeface="楷体_GB2312" pitchFamily="49" charset="-122"/>
              </a:rPr>
              <a:t>之间建立有向边 </a:t>
            </a:r>
            <a:r>
              <a:rPr lang="en-US" altLang="zh-CN" b="1" dirty="0">
                <a:latin typeface="Times New Roman" panose="02020603050405020304" pitchFamily="18" charset="0"/>
                <a:ea typeface="楷体_GB2312" pitchFamily="49" charset="-122"/>
              </a:rPr>
              <a:t>&lt;</a:t>
            </a:r>
            <a:r>
              <a:rPr lang="en-US" altLang="zh-CN" dirty="0">
                <a:latin typeface="Times New Roman" panose="02020603050405020304" pitchFamily="18" charset="0"/>
                <a:ea typeface="楷体_GB2312" pitchFamily="49" charset="-122"/>
              </a:rPr>
              <a:t>v</a:t>
            </a:r>
            <a:r>
              <a:rPr lang="en-US" altLang="zh-CN" i="1" baseline="-25000" dirty="0">
                <a:latin typeface="Times New Roman" panose="02020603050405020304" pitchFamily="18" charset="0"/>
                <a:ea typeface="楷体_GB2312" pitchFamily="49" charset="-122"/>
              </a:rPr>
              <a:t>k</a:t>
            </a:r>
            <a:r>
              <a:rPr lang="en-US" altLang="zh-CN" baseline="-25000" dirty="0">
                <a:latin typeface="Times New Roman" panose="02020603050405020304" pitchFamily="18" charset="0"/>
                <a:ea typeface="楷体_GB2312" pitchFamily="49" charset="-122"/>
              </a:rPr>
              <a:t>-1</a:t>
            </a:r>
            <a:r>
              <a:rPr lang="en-US" altLang="zh-CN" dirty="0">
                <a:latin typeface="Times New Roman" panose="02020603050405020304" pitchFamily="18" charset="0"/>
                <a:ea typeface="楷体_GB2312" pitchFamily="49" charset="-122"/>
              </a:rPr>
              <a:t>, </a:t>
            </a:r>
            <a:r>
              <a:rPr lang="en-US" altLang="zh-CN" dirty="0" err="1">
                <a:latin typeface="Times New Roman" panose="02020603050405020304" pitchFamily="18" charset="0"/>
                <a:ea typeface="楷体_GB2312" pitchFamily="49" charset="-122"/>
              </a:rPr>
              <a:t>v</a:t>
            </a:r>
            <a:r>
              <a:rPr lang="en-US" altLang="zh-CN" i="1" baseline="-25000" dirty="0" err="1">
                <a:latin typeface="Times New Roman" panose="02020603050405020304" pitchFamily="18" charset="0"/>
                <a:ea typeface="楷体_GB2312" pitchFamily="49" charset="-122"/>
              </a:rPr>
              <a:t>k</a:t>
            </a:r>
            <a:r>
              <a:rPr lang="en-US" altLang="zh-CN" b="1" dirty="0">
                <a:latin typeface="Times New Roman" panose="02020603050405020304" pitchFamily="18" charset="0"/>
                <a:ea typeface="楷体_GB2312" pitchFamily="49" charset="-122"/>
              </a:rPr>
              <a:t>&gt;</a:t>
            </a:r>
            <a:r>
              <a:rPr lang="zh-CN" altLang="en-US" b="1" dirty="0">
                <a:latin typeface="Times New Roman" panose="02020603050405020304" pitchFamily="18" charset="0"/>
                <a:ea typeface="楷体_GB2312" pitchFamily="49" charset="-122"/>
              </a:rPr>
              <a:t>，边对应的词默认为 </a:t>
            </a:r>
            <a:r>
              <a:rPr lang="en-US" altLang="zh-CN" dirty="0">
                <a:latin typeface="Times New Roman" panose="02020603050405020304" pitchFamily="18" charset="0"/>
                <a:ea typeface="楷体_GB2312" pitchFamily="49" charset="-122"/>
              </a:rPr>
              <a:t>c</a:t>
            </a:r>
            <a:r>
              <a:rPr lang="en-US" altLang="zh-CN" i="1" baseline="-25000" dirty="0">
                <a:latin typeface="Times New Roman" panose="02020603050405020304" pitchFamily="18" charset="0"/>
                <a:ea typeface="楷体_GB2312" pitchFamily="49" charset="-122"/>
              </a:rPr>
              <a:t>k</a:t>
            </a:r>
            <a:r>
              <a:rPr lang="en-US" altLang="zh-CN" dirty="0">
                <a:latin typeface="Times New Roman" panose="02020603050405020304" pitchFamily="18" charset="0"/>
                <a:ea typeface="楷体_GB2312" pitchFamily="49" charset="-122"/>
              </a:rPr>
              <a:t> ( </a:t>
            </a:r>
            <a:r>
              <a:rPr lang="en-US" altLang="zh-CN" i="1" dirty="0">
                <a:latin typeface="Times New Roman" panose="02020603050405020304" pitchFamily="18" charset="0"/>
                <a:ea typeface="楷体_GB2312" pitchFamily="49" charset="-122"/>
              </a:rPr>
              <a:t>k </a:t>
            </a:r>
            <a:r>
              <a:rPr lang="en-US" altLang="zh-CN" dirty="0">
                <a:latin typeface="Times New Roman" panose="02020603050405020304" pitchFamily="18" charset="0"/>
                <a:ea typeface="楷体_GB2312" pitchFamily="49" charset="-122"/>
              </a:rPr>
              <a:t>=1, 2, …, </a:t>
            </a:r>
            <a:r>
              <a:rPr lang="en-US" altLang="zh-CN" i="1" dirty="0">
                <a:latin typeface="Times New Roman" panose="02020603050405020304" pitchFamily="18" charset="0"/>
                <a:ea typeface="楷体_GB2312" pitchFamily="49" charset="-122"/>
              </a:rPr>
              <a:t>n</a:t>
            </a:r>
            <a:r>
              <a:rPr lang="en-US" altLang="zh-CN" dirty="0">
                <a:latin typeface="Times New Roman" panose="02020603050405020304" pitchFamily="18" charset="0"/>
                <a:ea typeface="楷体_GB2312" pitchFamily="49" charset="-122"/>
              </a:rPr>
              <a:t>)</a:t>
            </a:r>
            <a:r>
              <a:rPr lang="zh-CN" altLang="en-US" b="1" dirty="0">
                <a:latin typeface="Times New Roman" panose="02020603050405020304" pitchFamily="18" charset="0"/>
                <a:ea typeface="楷体_GB2312" pitchFamily="49" charset="-122"/>
              </a:rPr>
              <a:t>。</a:t>
            </a:r>
            <a:endParaRPr lang="zh-CN" altLang="en-US" b="1" dirty="0">
              <a:latin typeface="Times New Roman" panose="02020603050405020304" pitchFamily="18" charset="0"/>
              <a:ea typeface="楷体_GB2312" pitchFamily="49" charset="-12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0421" name="Text Box 5"/>
          <p:cNvSpPr txBox="1">
            <a:spLocks noChangeArrowheads="1"/>
          </p:cNvSpPr>
          <p:nvPr/>
        </p:nvSpPr>
        <p:spPr bwMode="auto">
          <a:xfrm>
            <a:off x="395288" y="1484313"/>
            <a:ext cx="8501062" cy="4789487"/>
          </a:xfrm>
          <a:prstGeom prst="rect">
            <a:avLst/>
          </a:prstGeom>
          <a:solidFill>
            <a:schemeClr val="bg1"/>
          </a:solidFill>
          <a:ln w="9525">
            <a:noFill/>
            <a:miter lim="800000"/>
          </a:ln>
        </p:spPr>
        <p:txBody>
          <a:bodyPr>
            <a:spAutoFit/>
          </a:bodyPr>
          <a:lstStyle/>
          <a:p>
            <a:pPr>
              <a:spcBef>
                <a:spcPct val="30000"/>
              </a:spcBef>
              <a:defRPr/>
            </a:pPr>
            <a:r>
              <a:rPr lang="zh-CN" altLang="en-US" sz="2800" b="1" dirty="0">
                <a:latin typeface="Times New Roman" panose="02020603050405020304" pitchFamily="18" charset="0"/>
                <a:ea typeface="宋体" panose="02010600030101010101" pitchFamily="2" charset="-122"/>
              </a:rPr>
              <a:t>例：</a:t>
            </a:r>
            <a:r>
              <a:rPr lang="en-US" altLang="zh-CN" sz="2800" dirty="0">
                <a:latin typeface="Times New Roman" panose="02020603050405020304" pitchFamily="18" charset="0"/>
                <a:ea typeface="宋体" panose="02010600030101010101" pitchFamily="2" charset="-122"/>
              </a:rPr>
              <a:t>(1) </a:t>
            </a:r>
            <a:r>
              <a:rPr lang="zh-CN" altLang="en-US" sz="2800" b="1" u="sng" dirty="0">
                <a:ea typeface="宋体" panose="02010600030101010101" pitchFamily="2" charset="-122"/>
              </a:rPr>
              <a:t>输入字串</a:t>
            </a:r>
            <a:r>
              <a:rPr lang="zh-CN" altLang="en-US" sz="2800" b="1" dirty="0">
                <a:ea typeface="宋体" panose="02010600030101010101" pitchFamily="2" charset="-122"/>
              </a:rPr>
              <a:t>：</a:t>
            </a:r>
            <a:r>
              <a:rPr lang="zh-CN" altLang="en-US" sz="2800" b="1" dirty="0">
                <a:latin typeface="Times New Roman" panose="02020603050405020304" pitchFamily="18" charset="0"/>
                <a:ea typeface="+mn-ea"/>
                <a:cs typeface="Times New Roman" panose="02020603050405020304" pitchFamily="18" charset="0"/>
              </a:rPr>
              <a:t>他只会诊断一般的疾病。</a:t>
            </a:r>
            <a:endParaRPr lang="zh-CN" altLang="en-US" sz="2800" b="1" dirty="0">
              <a:latin typeface="Times New Roman" panose="02020603050405020304" pitchFamily="18" charset="0"/>
              <a:ea typeface="+mn-ea"/>
              <a:cs typeface="Times New Roman" panose="02020603050405020304" pitchFamily="18" charset="0"/>
            </a:endParaRPr>
          </a:p>
          <a:p>
            <a:pPr>
              <a:spcBef>
                <a:spcPct val="30000"/>
              </a:spcBef>
              <a:defRPr/>
            </a:pPr>
            <a:r>
              <a:rPr lang="zh-CN" altLang="en-US" sz="2800" b="1" u="sng" dirty="0">
                <a:latin typeface="Times New Roman" panose="02020603050405020304" pitchFamily="18" charset="0"/>
                <a:ea typeface="+mn-ea"/>
                <a:cs typeface="Times New Roman" panose="02020603050405020304" pitchFamily="18" charset="0"/>
              </a:rPr>
              <a:t>可能输出</a:t>
            </a:r>
            <a:r>
              <a:rPr lang="en-US" altLang="zh-CN" sz="2800" b="1" u="sng" dirty="0">
                <a:latin typeface="Times New Roman" panose="02020603050405020304" pitchFamily="18" charset="0"/>
                <a:ea typeface="+mn-ea"/>
                <a:cs typeface="Times New Roman" panose="02020603050405020304" pitchFamily="18" charset="0"/>
              </a:rPr>
              <a:t>:</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他</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只会</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诊断</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一般</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的</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疾病</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(7)</a:t>
            </a:r>
            <a:endPar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endParaRPr>
          </a:p>
          <a:p>
            <a:pPr>
              <a:spcBef>
                <a:spcPct val="30000"/>
              </a:spcBef>
              <a:defRPr/>
            </a:pPr>
            <a:r>
              <a:rPr lang="zh-CN" altLang="en-US" sz="2800" b="1" dirty="0">
                <a:latin typeface="Times New Roman" panose="02020603050405020304" pitchFamily="18" charset="0"/>
                <a:ea typeface="+mn-ea"/>
                <a:cs typeface="Times New Roman" panose="02020603050405020304" pitchFamily="18" charset="0"/>
              </a:rPr>
              <a:t>                     他</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只</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会诊</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断</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一般</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的</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疾病</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   </a:t>
            </a:r>
            <a:r>
              <a:rPr lang="en-US" altLang="zh-CN" sz="2800" b="1"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(8)</a:t>
            </a:r>
            <a:endPar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endParaRPr>
          </a:p>
          <a:p>
            <a:pPr>
              <a:defRPr/>
            </a:pP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rPr>
              <a:t> 	 </a:t>
            </a:r>
            <a:r>
              <a:rPr lang="en-US" altLang="zh-CN" sz="2800" b="1" dirty="0">
                <a:latin typeface="Times New Roman" panose="02020603050405020304" pitchFamily="18" charset="0"/>
                <a:ea typeface="+mn-ea"/>
                <a:cs typeface="Times New Roman" panose="02020603050405020304" pitchFamily="18" charset="0"/>
              </a:rPr>
              <a:t>… …</a:t>
            </a:r>
            <a:endParaRPr lang="en-US" altLang="zh-CN" sz="2800" b="1" dirty="0">
              <a:latin typeface="Times New Roman" panose="02020603050405020304" pitchFamily="18" charset="0"/>
              <a:ea typeface="+mn-ea"/>
              <a:cs typeface="Times New Roman" panose="02020603050405020304" pitchFamily="18" charset="0"/>
            </a:endParaRPr>
          </a:p>
          <a:p>
            <a:pPr>
              <a:defRPr/>
            </a:pPr>
            <a:r>
              <a:rPr lang="zh-CN" altLang="en-US" sz="2800" b="1" u="sng" dirty="0">
                <a:latin typeface="Times New Roman" panose="02020603050405020304" pitchFamily="18" charset="0"/>
                <a:ea typeface="+mn-ea"/>
                <a:cs typeface="Times New Roman" panose="02020603050405020304" pitchFamily="18" charset="0"/>
              </a:rPr>
              <a:t>最终结果</a:t>
            </a:r>
            <a:r>
              <a:rPr lang="zh-CN" altLang="en-US" sz="2800" b="1" dirty="0">
                <a:latin typeface="Times New Roman" panose="02020603050405020304" pitchFamily="18" charset="0"/>
                <a:ea typeface="+mn-ea"/>
                <a:cs typeface="Times New Roman" panose="02020603050405020304" pitchFamily="18" charset="0"/>
              </a:rPr>
              <a:t>：他</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只会</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诊断</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一般</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的</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疾病</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 </a:t>
            </a:r>
            <a:endPar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endParaRPr>
          </a:p>
          <a:p>
            <a:pPr>
              <a:spcBef>
                <a:spcPct val="50000"/>
              </a:spcBef>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(2)</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u="sng" dirty="0">
                <a:latin typeface="Times New Roman" panose="02020603050405020304" pitchFamily="18" charset="0"/>
                <a:ea typeface="+mn-ea"/>
                <a:cs typeface="Times New Roman" panose="02020603050405020304" pitchFamily="18" charset="0"/>
                <a:sym typeface="Symbol" panose="05050102010706020507" pitchFamily="18" charset="2"/>
              </a:rPr>
              <a:t>输入字串</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他说的确实在理。</a:t>
            </a:r>
            <a:endPar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endParaRPr>
          </a:p>
          <a:p>
            <a:pPr>
              <a:spcBef>
                <a:spcPct val="50000"/>
              </a:spcBef>
              <a:defRPr/>
            </a:pP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u="sng" dirty="0">
                <a:latin typeface="Times New Roman" panose="02020603050405020304" pitchFamily="18" charset="0"/>
                <a:ea typeface="+mn-ea"/>
                <a:cs typeface="Times New Roman" panose="02020603050405020304" pitchFamily="18" charset="0"/>
                <a:sym typeface="Symbol" panose="05050102010706020507" pitchFamily="18" charset="2"/>
              </a:rPr>
              <a:t>可能输出</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他</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说</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的</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确实</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在理</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(6)</a:t>
            </a:r>
            <a:endPar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endParaRPr>
          </a:p>
          <a:p>
            <a:pPr>
              <a:spcBef>
                <a:spcPct val="30000"/>
              </a:spcBef>
              <a:defRPr/>
            </a:pP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他</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说</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的确</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实在</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理</a:t>
            </a: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8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(6)</a:t>
            </a:r>
            <a:endPar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endParaRPr>
          </a:p>
          <a:p>
            <a:pPr>
              <a:defRPr/>
            </a:pPr>
            <a:r>
              <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rPr>
              <a:t>		      … …</a:t>
            </a:r>
            <a:endParaRPr lang="en-US" altLang="zh-CN" sz="2800" b="1" dirty="0">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3"/>
          <p:cNvSpPr txBox="1">
            <a:spLocks noChangeArrowheads="1"/>
          </p:cNvSpPr>
          <p:nvPr/>
        </p:nvSpPr>
        <p:spPr bwMode="auto">
          <a:xfrm>
            <a:off x="179512" y="1535906"/>
            <a:ext cx="8207375" cy="1862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dirty="0">
                <a:ea typeface="黑体" panose="02010609060101010101" pitchFamily="2" charset="-122"/>
              </a:rPr>
              <a:t>英语单词的识别</a:t>
            </a:r>
            <a:endParaRPr lang="zh-CN" altLang="en-US" sz="3200" b="1" dirty="0">
              <a:ea typeface="黑体" panose="02010609060101010101" pitchFamily="2" charset="-122"/>
            </a:endParaRPr>
          </a:p>
          <a:p>
            <a:pPr eaLnBrk="1" hangingPunct="1">
              <a:spcBef>
                <a:spcPct val="50000"/>
              </a:spcBef>
              <a:buFont typeface="Wingdings" panose="05000000000000000000" pitchFamily="2" charset="2"/>
              <a:buNone/>
            </a:pPr>
            <a:r>
              <a:rPr lang="zh-CN" altLang="en-US" sz="2800" b="1" dirty="0">
                <a:latin typeface="Times New Roman" panose="02020603050405020304" pitchFamily="18" charset="0"/>
              </a:rPr>
              <a:t>   例 (1) </a:t>
            </a:r>
            <a:r>
              <a:rPr lang="en-US" altLang="zh-CN" sz="2800" b="1" dirty="0">
                <a:latin typeface="Times New Roman" panose="02020603050405020304" pitchFamily="18" charset="0"/>
              </a:rPr>
              <a:t>Mr</a:t>
            </a:r>
            <a:r>
              <a:rPr lang="en-US" altLang="zh-CN" sz="2800" b="1" dirty="0">
                <a:solidFill>
                  <a:schemeClr val="hlink"/>
                </a:solidFill>
                <a:latin typeface="Times New Roman" panose="02020603050405020304" pitchFamily="18" charset="0"/>
              </a:rPr>
              <a:t>.</a:t>
            </a:r>
            <a:r>
              <a:rPr lang="en-US" altLang="zh-CN" sz="2800" b="1" dirty="0">
                <a:solidFill>
                  <a:srgbClr val="FF3399"/>
                </a:solidFill>
                <a:latin typeface="Times New Roman" panose="02020603050405020304" pitchFamily="18" charset="0"/>
              </a:rPr>
              <a:t> </a:t>
            </a:r>
            <a:r>
              <a:rPr lang="en-US" altLang="zh-CN" sz="2800" b="1" dirty="0">
                <a:latin typeface="Times New Roman" panose="02020603050405020304" pitchFamily="18" charset="0"/>
              </a:rPr>
              <a:t>Green is a good English teacher</a:t>
            </a:r>
            <a:r>
              <a:rPr lang="en-US" altLang="zh-CN" sz="2800" b="1" dirty="0">
                <a:solidFill>
                  <a:srgbClr val="0000FF"/>
                </a:solidFill>
                <a:latin typeface="Times New Roman" panose="02020603050405020304" pitchFamily="18" charset="0"/>
              </a:rPr>
              <a:t>.</a:t>
            </a:r>
            <a:endParaRPr lang="en-US" altLang="zh-CN" sz="2800" b="1" dirty="0">
              <a:solidFill>
                <a:srgbClr val="0000FF"/>
              </a:solidFill>
              <a:latin typeface="Times New Roman" panose="02020603050405020304" pitchFamily="18" charset="0"/>
            </a:endParaRPr>
          </a:p>
          <a:p>
            <a:pPr eaLnBrk="1" hangingPunct="1">
              <a:spcBef>
                <a:spcPct val="50000"/>
              </a:spcBef>
              <a:buFont typeface="Wingdings" panose="05000000000000000000" pitchFamily="2" charset="2"/>
              <a:buNone/>
            </a:pPr>
            <a:r>
              <a:rPr lang="en-US" altLang="zh-CN" sz="2800" b="1" dirty="0">
                <a:latin typeface="Times New Roman" panose="02020603050405020304" pitchFamily="18" charset="0"/>
              </a:rPr>
              <a:t>        (2) </a:t>
            </a:r>
            <a:r>
              <a:rPr lang="en-US" altLang="zh-CN" sz="2800" b="1" u="sng" dirty="0">
                <a:solidFill>
                  <a:schemeClr val="hlink"/>
                </a:solidFill>
                <a:latin typeface="Times New Roman" panose="02020603050405020304" pitchFamily="18" charset="0"/>
              </a:rPr>
              <a:t>I’ll</a:t>
            </a:r>
            <a:r>
              <a:rPr lang="en-US" altLang="zh-CN" sz="2800" b="1" dirty="0">
                <a:latin typeface="Times New Roman" panose="02020603050405020304" pitchFamily="18" charset="0"/>
              </a:rPr>
              <a:t> see prof</a:t>
            </a:r>
            <a:r>
              <a:rPr lang="en-US" altLang="zh-CN" sz="2800" b="1" dirty="0">
                <a:solidFill>
                  <a:schemeClr val="hlink"/>
                </a:solidFill>
                <a:latin typeface="Times New Roman" panose="02020603050405020304" pitchFamily="18" charset="0"/>
              </a:rPr>
              <a:t>.</a:t>
            </a:r>
            <a:r>
              <a:rPr lang="en-US" altLang="zh-CN" sz="2800" b="1" dirty="0">
                <a:latin typeface="Times New Roman" panose="02020603050405020304" pitchFamily="18" charset="0"/>
              </a:rPr>
              <a:t> Zhang home after the concert.</a:t>
            </a:r>
            <a:endParaRPr lang="en-US" altLang="zh-CN" sz="2800" b="1" dirty="0">
              <a:latin typeface="Times New Roman" panose="02020603050405020304" pitchFamily="18" charset="0"/>
            </a:endParaRPr>
          </a:p>
        </p:txBody>
      </p:sp>
      <p:sp>
        <p:nvSpPr>
          <p:cNvPr id="306183" name="Text Box 7"/>
          <p:cNvSpPr txBox="1">
            <a:spLocks noChangeArrowheads="1"/>
          </p:cNvSpPr>
          <p:nvPr/>
        </p:nvSpPr>
        <p:spPr bwMode="auto">
          <a:xfrm>
            <a:off x="428625" y="3714750"/>
            <a:ext cx="850106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800" b="1" u="sng">
                <a:latin typeface="Times New Roman" panose="02020603050405020304" pitchFamily="18" charset="0"/>
              </a:rPr>
              <a:t>识别结果</a:t>
            </a:r>
            <a:r>
              <a:rPr lang="zh-CN" altLang="en-US" sz="2800" b="1">
                <a:latin typeface="Times New Roman" panose="02020603050405020304" pitchFamily="18" charset="0"/>
              </a:rPr>
              <a:t>：</a:t>
            </a:r>
            <a:endParaRPr lang="zh-CN" altLang="en-US" sz="2800" b="1">
              <a:latin typeface="Times New Roman" panose="02020603050405020304" pitchFamily="18" charset="0"/>
            </a:endParaRPr>
          </a:p>
          <a:p>
            <a:pPr eaLnBrk="1" hangingPunct="1">
              <a:spcBef>
                <a:spcPct val="50000"/>
              </a:spcBef>
              <a:buFont typeface="Wingdings" panose="05000000000000000000" pitchFamily="2" charset="2"/>
              <a:buNone/>
            </a:pPr>
            <a:r>
              <a:rPr lang="zh-CN" altLang="en-US" sz="2800" b="1">
                <a:latin typeface="Times New Roman" panose="02020603050405020304" pitchFamily="18" charset="0"/>
              </a:rPr>
              <a:t>(1) </a:t>
            </a:r>
            <a:r>
              <a:rPr lang="en-US" altLang="zh-CN" sz="2800" b="1">
                <a:latin typeface="Times New Roman" panose="02020603050405020304" pitchFamily="18" charset="0"/>
              </a:rPr>
              <a:t>Mr./ Green/ is/ a/ good/ English/ teacher/.</a:t>
            </a:r>
            <a:endParaRPr lang="en-US" altLang="zh-CN" sz="2800" b="1">
              <a:latin typeface="Times New Roman" panose="02020603050405020304" pitchFamily="18" charset="0"/>
            </a:endParaRPr>
          </a:p>
          <a:p>
            <a:pPr eaLnBrk="1" hangingPunct="1">
              <a:spcBef>
                <a:spcPct val="50000"/>
              </a:spcBef>
              <a:buFont typeface="Wingdings" panose="05000000000000000000" pitchFamily="2" charset="2"/>
              <a:buNone/>
            </a:pPr>
            <a:r>
              <a:rPr lang="en-US" altLang="zh-CN" sz="2800" b="1">
                <a:latin typeface="Times New Roman" panose="02020603050405020304" pitchFamily="18" charset="0"/>
              </a:rPr>
              <a:t>(2) I/ will/ see/ prof./ Zhang/ home/ after/ the/ concert/.</a:t>
            </a:r>
            <a:endParaRPr lang="zh-CN" altLang="en-US" sz="2800" b="1"/>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6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1445" name="Text Box 5"/>
          <p:cNvSpPr txBox="1">
            <a:spLocks noChangeArrowheads="1"/>
          </p:cNvSpPr>
          <p:nvPr/>
        </p:nvSpPr>
        <p:spPr bwMode="auto">
          <a:xfrm>
            <a:off x="323850" y="1484313"/>
            <a:ext cx="8429625" cy="4738687"/>
          </a:xfrm>
          <a:prstGeom prst="rect">
            <a:avLst/>
          </a:prstGeom>
          <a:solidFill>
            <a:schemeClr val="bg1"/>
          </a:solidFill>
          <a:ln w="9525">
            <a:noFill/>
            <a:miter lim="800000"/>
          </a:ln>
        </p:spPr>
        <p:txBody>
          <a:bodyPr>
            <a:spAutoFit/>
          </a:bodyPr>
          <a:lstStyle/>
          <a:p>
            <a:pPr>
              <a:spcBef>
                <a:spcPct val="50000"/>
              </a:spcBef>
              <a:buFont typeface="Wingdings" panose="05000000000000000000" pitchFamily="2" charset="2"/>
              <a:buChar char="Ø"/>
              <a:defRPr/>
            </a:pPr>
            <a:r>
              <a:rPr lang="zh-CN" altLang="en-US" sz="2800" b="1" dirty="0">
                <a:latin typeface="黑体" panose="02010609060101010101" pitchFamily="2" charset="-122"/>
                <a:ea typeface="黑体" panose="02010609060101010101" pitchFamily="2" charset="-122"/>
              </a:rPr>
              <a:t>优点</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lvl="1" indent="-195580">
              <a:spcBef>
                <a:spcPts val="600"/>
              </a:spcBef>
              <a:buFontTx/>
              <a:buChar char="•"/>
              <a:defRPr/>
            </a:pPr>
            <a:r>
              <a:rPr lang="zh-CN" altLang="en-US" sz="2600" b="1" dirty="0">
                <a:latin typeface="+mn-ea"/>
                <a:ea typeface="+mn-ea"/>
              </a:rPr>
              <a:t> 切分原则符合汉语自身规律；</a:t>
            </a:r>
            <a:endParaRPr lang="zh-CN" altLang="en-US" sz="2600" b="1" dirty="0">
              <a:latin typeface="+mn-ea"/>
              <a:ea typeface="+mn-ea"/>
            </a:endParaRPr>
          </a:p>
          <a:p>
            <a:pPr lvl="1" indent="-195580">
              <a:spcBef>
                <a:spcPts val="600"/>
              </a:spcBef>
              <a:buFontTx/>
              <a:buChar char="•"/>
              <a:defRPr/>
            </a:pPr>
            <a:r>
              <a:rPr lang="zh-CN" altLang="en-US" sz="2600" b="1" dirty="0">
                <a:latin typeface="+mn-ea"/>
                <a:ea typeface="+mn-ea"/>
              </a:rPr>
              <a:t> 需要的语言资源（词表）也不多。</a:t>
            </a:r>
            <a:endParaRPr lang="zh-CN" altLang="en-US" sz="2600" b="1" dirty="0">
              <a:latin typeface="+mn-ea"/>
              <a:ea typeface="+mn-ea"/>
            </a:endParaRPr>
          </a:p>
          <a:p>
            <a:pPr>
              <a:spcBef>
                <a:spcPct val="50000"/>
              </a:spcBef>
              <a:buFont typeface="Wingdings" panose="05000000000000000000" pitchFamily="2" charset="2"/>
              <a:buChar char="Ø"/>
              <a:defRPr/>
            </a:pPr>
            <a:r>
              <a:rPr lang="zh-CN" altLang="en-US" sz="2800" b="1" dirty="0">
                <a:ea typeface="黑体" panose="02010609060101010101" pitchFamily="2" charset="-122"/>
              </a:rPr>
              <a:t>弱点</a:t>
            </a:r>
            <a:r>
              <a:rPr lang="zh-CN" altLang="en-US" sz="2800" b="1" dirty="0">
                <a:ea typeface="宋体" panose="02010600030101010101" pitchFamily="2" charset="-122"/>
              </a:rPr>
              <a:t>：</a:t>
            </a:r>
            <a:endParaRPr lang="zh-CN" altLang="en-US" sz="2800" b="1" dirty="0">
              <a:ea typeface="宋体" panose="02010600030101010101" pitchFamily="2" charset="-122"/>
            </a:endParaRPr>
          </a:p>
          <a:p>
            <a:pPr marL="624205" lvl="1" indent="-361950">
              <a:lnSpc>
                <a:spcPct val="120000"/>
              </a:lnSpc>
              <a:spcBef>
                <a:spcPts val="600"/>
              </a:spcBef>
              <a:buFontTx/>
              <a:buChar char="•"/>
              <a:defRPr/>
            </a:pPr>
            <a:r>
              <a:rPr lang="zh-CN" altLang="en-US" sz="2600" b="1" dirty="0">
                <a:latin typeface="+mn-ea"/>
                <a:ea typeface="+mn-ea"/>
                <a:sym typeface="Symbol" panose="05050102010706020507" pitchFamily="18" charset="2"/>
              </a:rPr>
              <a:t>对许多歧义字段难以区分，最短路径有多条时，选择最终的输出结果缺乏应有的标准；</a:t>
            </a:r>
            <a:endParaRPr lang="zh-CN" altLang="en-US" sz="2600" b="1" dirty="0">
              <a:latin typeface="+mn-ea"/>
              <a:ea typeface="+mn-ea"/>
              <a:sym typeface="Symbol" panose="05050102010706020507" pitchFamily="18" charset="2"/>
            </a:endParaRPr>
          </a:p>
          <a:p>
            <a:pPr marL="624205" lvl="1" indent="-361950">
              <a:lnSpc>
                <a:spcPct val="120000"/>
              </a:lnSpc>
              <a:spcBef>
                <a:spcPts val="600"/>
              </a:spcBef>
              <a:buFontTx/>
              <a:buChar char="•"/>
              <a:defRPr/>
            </a:pPr>
            <a:r>
              <a:rPr lang="zh-CN" altLang="en-US" sz="2600" b="1" dirty="0">
                <a:latin typeface="+mn-ea"/>
                <a:ea typeface="+mn-ea"/>
                <a:sym typeface="Symbol" panose="05050102010706020507" pitchFamily="18" charset="2"/>
              </a:rPr>
              <a:t>字串长度较大和选取的最短路径数增大时，长度相同的路径数急剧增加，选择最终正确的结果困难越来越越大。</a:t>
            </a:r>
            <a:endParaRPr lang="zh-CN" altLang="en-US" sz="2600" b="1" dirty="0">
              <a:latin typeface="+mn-ea"/>
              <a:ea typeface="+mn-ea"/>
              <a:sym typeface="Symbol" panose="05050102010706020507" pitchFamily="18" charset="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3"/>
          <p:cNvSpPr txBox="1">
            <a:spLocks noChangeArrowheads="1"/>
          </p:cNvSpPr>
          <p:nvPr/>
        </p:nvSpPr>
        <p:spPr bwMode="auto">
          <a:xfrm>
            <a:off x="395288" y="1500188"/>
            <a:ext cx="6624637" cy="579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3200" b="1">
                <a:solidFill>
                  <a:srgbClr val="0000FF"/>
                </a:solidFill>
                <a:latin typeface="黑体" panose="02010609060101010101" pitchFamily="2" charset="-122"/>
                <a:ea typeface="黑体" panose="02010609060101010101" pitchFamily="2" charset="-122"/>
              </a:rPr>
              <a:t>3.</a:t>
            </a:r>
            <a:r>
              <a:rPr lang="zh-CN" altLang="en-US" sz="3200" b="1">
                <a:solidFill>
                  <a:srgbClr val="0000FF"/>
                </a:solidFill>
                <a:latin typeface="黑体" panose="02010609060101010101" pitchFamily="2" charset="-122"/>
                <a:ea typeface="黑体" panose="02010609060101010101" pitchFamily="2" charset="-122"/>
              </a:rPr>
              <a:t>基于语言模型的分词方法</a:t>
            </a:r>
            <a:endParaRPr lang="zh-CN" altLang="en-US" sz="3200" b="1">
              <a:solidFill>
                <a:srgbClr val="0000FF"/>
              </a:solidFill>
              <a:latin typeface="Arial Narrow" panose="020B0606020202030204" pitchFamily="34" charset="0"/>
            </a:endParaRPr>
          </a:p>
        </p:txBody>
      </p:sp>
      <p:sp>
        <p:nvSpPr>
          <p:cNvPr id="2055" name="Text Box 5"/>
          <p:cNvSpPr txBox="1">
            <a:spLocks noChangeArrowheads="1"/>
          </p:cNvSpPr>
          <p:nvPr/>
        </p:nvSpPr>
        <p:spPr bwMode="auto">
          <a:xfrm>
            <a:off x="785813" y="2143125"/>
            <a:ext cx="7416800" cy="1633538"/>
          </a:xfrm>
          <a:prstGeom prst="rect">
            <a:avLst/>
          </a:prstGeom>
          <a:noFill/>
          <a:ln w="9525">
            <a:noFill/>
            <a:miter lim="800000"/>
          </a:ln>
        </p:spPr>
        <p:txBody>
          <a:bodyPr>
            <a:spAutoFit/>
          </a:bodyPr>
          <a:lstStyle/>
          <a:p>
            <a:pPr>
              <a:spcBef>
                <a:spcPct val="50000"/>
              </a:spcBef>
              <a:buFont typeface="Wingdings" panose="05000000000000000000" pitchFamily="2" charset="2"/>
              <a:buChar char="Ø"/>
              <a:defRPr/>
            </a:pPr>
            <a:r>
              <a:rPr lang="zh-CN" altLang="en-US" sz="2800" b="1" dirty="0">
                <a:ea typeface="黑体" panose="02010609060101010101" pitchFamily="2" charset="-122"/>
              </a:rPr>
              <a:t> </a:t>
            </a:r>
            <a:r>
              <a:rPr lang="zh-CN" altLang="en-US" sz="2800" b="1" u="sng" dirty="0">
                <a:ea typeface="黑体" panose="02010609060101010101" pitchFamily="2" charset="-122"/>
              </a:rPr>
              <a:t>方法描述</a:t>
            </a:r>
            <a:r>
              <a:rPr lang="zh-CN" altLang="en-US" sz="2800" b="1" dirty="0">
                <a:ea typeface="宋体" panose="02010600030101010101" pitchFamily="2" charset="-122"/>
              </a:rPr>
              <a:t>：</a:t>
            </a:r>
            <a:endParaRPr lang="zh-CN" altLang="en-US" sz="2800" b="1" dirty="0">
              <a:ea typeface="宋体" panose="02010600030101010101" pitchFamily="2" charset="-122"/>
            </a:endParaRPr>
          </a:p>
          <a:p>
            <a:pPr>
              <a:lnSpc>
                <a:spcPct val="120000"/>
              </a:lnSpc>
              <a:spcBef>
                <a:spcPts val="600"/>
              </a:spcBef>
              <a:buFont typeface="Wingdings" panose="05000000000000000000" pitchFamily="2" charset="2"/>
              <a:buNone/>
              <a:defRPr/>
            </a:pPr>
            <a:r>
              <a:rPr lang="zh-CN" altLang="en-US" sz="2800" b="1" dirty="0">
                <a:latin typeface="Times New Roman" panose="02020603050405020304" pitchFamily="18" charset="0"/>
                <a:ea typeface="+mn-ea"/>
                <a:cs typeface="Times New Roman" panose="02020603050405020304" pitchFamily="18" charset="0"/>
              </a:rPr>
              <a:t>        设对于待切分的句子</a:t>
            </a:r>
            <a:r>
              <a:rPr lang="en-US" altLang="zh-CN" sz="2800" i="1" dirty="0">
                <a:latin typeface="Times New Roman" panose="02020603050405020304" pitchFamily="18" charset="0"/>
                <a:ea typeface="+mn-ea"/>
                <a:cs typeface="Times New Roman" panose="02020603050405020304" pitchFamily="18" charset="0"/>
              </a:rPr>
              <a:t>S</a:t>
            </a:r>
            <a:r>
              <a:rPr lang="zh-CN" altLang="en-US" sz="2800" i="1" dirty="0">
                <a:latin typeface="Times New Roman" panose="02020603050405020304" pitchFamily="18" charset="0"/>
                <a:ea typeface="+mn-ea"/>
                <a:cs typeface="Times New Roman" panose="02020603050405020304" pitchFamily="18" charset="0"/>
              </a:rPr>
              <a:t>，</a:t>
            </a:r>
            <a:r>
              <a:rPr lang="en-US" altLang="zh-CN" sz="2800" i="1" dirty="0">
                <a:latin typeface="Times New Roman" panose="02020603050405020304" pitchFamily="18" charset="0"/>
                <a:ea typeface="+mn-ea"/>
                <a:cs typeface="Times New Roman" panose="02020603050405020304" pitchFamily="18" charset="0"/>
              </a:rPr>
              <a:t>W </a:t>
            </a:r>
            <a:r>
              <a:rPr lang="en-US" altLang="zh-CN" sz="2800" dirty="0">
                <a:latin typeface="Times New Roman" panose="02020603050405020304" pitchFamily="18" charset="0"/>
                <a:ea typeface="+mn-ea"/>
                <a:cs typeface="Times New Roman" panose="02020603050405020304" pitchFamily="18" charset="0"/>
              </a:rPr>
              <a:t>= </a:t>
            </a:r>
            <a:r>
              <a:rPr lang="en-US" altLang="zh-CN" sz="2800" i="1" dirty="0">
                <a:latin typeface="Times New Roman" panose="02020603050405020304" pitchFamily="18" charset="0"/>
                <a:ea typeface="+mn-ea"/>
                <a:cs typeface="Times New Roman" panose="02020603050405020304" pitchFamily="18" charset="0"/>
              </a:rPr>
              <a:t>w</a:t>
            </a:r>
            <a:r>
              <a:rPr lang="en-US" altLang="zh-CN" sz="2800" baseline="-25000" dirty="0">
                <a:latin typeface="Times New Roman" panose="02020603050405020304" pitchFamily="18" charset="0"/>
                <a:ea typeface="+mn-ea"/>
                <a:cs typeface="Times New Roman" panose="02020603050405020304" pitchFamily="18" charset="0"/>
              </a:rPr>
              <a:t>1</a:t>
            </a:r>
            <a:r>
              <a:rPr lang="en-US" altLang="zh-CN" sz="2800" i="1" dirty="0">
                <a:latin typeface="Times New Roman" panose="02020603050405020304" pitchFamily="18" charset="0"/>
                <a:ea typeface="+mn-ea"/>
                <a:cs typeface="Times New Roman" panose="02020603050405020304" pitchFamily="18" charset="0"/>
              </a:rPr>
              <a:t>w</a:t>
            </a:r>
            <a:r>
              <a:rPr lang="en-US" altLang="zh-CN" sz="2800" baseline="-25000" dirty="0">
                <a:latin typeface="Times New Roman" panose="02020603050405020304" pitchFamily="18" charset="0"/>
                <a:ea typeface="+mn-ea"/>
                <a:cs typeface="Times New Roman" panose="02020603050405020304" pitchFamily="18" charset="0"/>
              </a:rPr>
              <a:t>2</a:t>
            </a:r>
            <a:r>
              <a:rPr lang="en-US" altLang="zh-CN" sz="2800" i="1" dirty="0">
                <a:latin typeface="Times New Roman" panose="02020603050405020304" pitchFamily="18" charset="0"/>
                <a:ea typeface="+mn-ea"/>
                <a:cs typeface="Times New Roman" panose="02020603050405020304" pitchFamily="18" charset="0"/>
              </a:rPr>
              <a:t>……w</a:t>
            </a:r>
            <a:r>
              <a:rPr lang="en-US" altLang="zh-CN" sz="2800" i="1" baseline="-25000" dirty="0">
                <a:latin typeface="Times New Roman" panose="02020603050405020304" pitchFamily="18" charset="0"/>
                <a:ea typeface="+mn-ea"/>
                <a:cs typeface="Times New Roman" panose="02020603050405020304" pitchFamily="18" charset="0"/>
              </a:rPr>
              <a:t>k</a:t>
            </a:r>
            <a:r>
              <a:rPr lang="en-US" altLang="zh-CN" sz="2800" dirty="0">
                <a:latin typeface="Times New Roman" panose="02020603050405020304" pitchFamily="18" charset="0"/>
                <a:ea typeface="+mn-ea"/>
                <a:cs typeface="Times New Roman" panose="02020603050405020304" pitchFamily="18" charset="0"/>
              </a:rPr>
              <a:t> (1</a:t>
            </a: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latin typeface="Times New Roman" panose="02020603050405020304" pitchFamily="18" charset="0"/>
                <a:ea typeface="+mn-ea"/>
                <a:cs typeface="Times New Roman" panose="02020603050405020304" pitchFamily="18" charset="0"/>
                <a:sym typeface="Symbol" panose="05050102010706020507" pitchFamily="18" charset="2"/>
              </a:rPr>
              <a:t>k</a:t>
            </a: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  </a:t>
            </a:r>
            <a:r>
              <a:rPr lang="en-US" altLang="zh-CN" sz="2800" i="1" dirty="0">
                <a:latin typeface="Times New Roman" panose="02020603050405020304" pitchFamily="18" charset="0"/>
                <a:ea typeface="+mn-ea"/>
                <a:cs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是一种可能的切分。</a:t>
            </a:r>
            <a:endParaRPr lang="en-US" altLang="zh-CN" sz="2800" b="1" dirty="0">
              <a:latin typeface="Times New Roman" panose="02020603050405020304" pitchFamily="18" charset="0"/>
              <a:ea typeface="+mn-ea"/>
              <a:cs typeface="Times New Roman" panose="02020603050405020304" pitchFamily="18" charset="0"/>
            </a:endParaRPr>
          </a:p>
        </p:txBody>
      </p:sp>
      <p:grpSp>
        <p:nvGrpSpPr>
          <p:cNvPr id="7175" name="Group 13"/>
          <p:cNvGrpSpPr/>
          <p:nvPr/>
        </p:nvGrpSpPr>
        <p:grpSpPr bwMode="auto">
          <a:xfrm>
            <a:off x="1584325" y="4000500"/>
            <a:ext cx="3695700" cy="1412875"/>
            <a:chOff x="1628" y="2478"/>
            <a:chExt cx="2328" cy="890"/>
          </a:xfrm>
        </p:grpSpPr>
        <p:graphicFrame>
          <p:nvGraphicFramePr>
            <p:cNvPr id="7170" name="Object 9"/>
            <p:cNvGraphicFramePr>
              <a:graphicFrameLocks noChangeAspect="1"/>
            </p:cNvGraphicFramePr>
            <p:nvPr/>
          </p:nvGraphicFramePr>
          <p:xfrm>
            <a:off x="1628" y="2478"/>
            <a:ext cx="1960" cy="436"/>
          </p:xfrm>
          <a:graphic>
            <a:graphicData uri="http://schemas.openxmlformats.org/presentationml/2006/ole">
              <mc:AlternateContent xmlns:mc="http://schemas.openxmlformats.org/markup-compatibility/2006">
                <mc:Choice xmlns:v="urn:schemas-microsoft-com:vml" Requires="v">
                  <p:oleObj spid="_x0000_s7249" name="Equation" r:id="rId1" imgW="1409065" imgH="317500" progId="Equation.DSMT4">
                    <p:embed/>
                  </p:oleObj>
                </mc:Choice>
                <mc:Fallback>
                  <p:oleObj name="Equation" r:id="rId1" imgW="1409065" imgH="317500" progId="Equation.DSMT4">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 y="2478"/>
                          <a:ext cx="1960"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1" name="Object 11"/>
            <p:cNvGraphicFramePr>
              <a:graphicFrameLocks noChangeAspect="1"/>
            </p:cNvGraphicFramePr>
            <p:nvPr/>
          </p:nvGraphicFramePr>
          <p:xfrm>
            <a:off x="1808" y="2976"/>
            <a:ext cx="2148" cy="392"/>
          </p:xfrm>
          <a:graphic>
            <a:graphicData uri="http://schemas.openxmlformats.org/presentationml/2006/ole">
              <mc:AlternateContent xmlns:mc="http://schemas.openxmlformats.org/markup-compatibility/2006">
                <mc:Choice xmlns:v="urn:schemas-microsoft-com:vml" Requires="v">
                  <p:oleObj spid="_x0000_s7250" name="Equation" r:id="rId3" imgW="1651000" imgH="304800" progId="Equation.DSMT4">
                    <p:embed/>
                  </p:oleObj>
                </mc:Choice>
                <mc:Fallback>
                  <p:oleObj name="Equation" r:id="rId3" imgW="1651000" imgH="3048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 y="2976"/>
                          <a:ext cx="214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6"/>
          <p:cNvGrpSpPr/>
          <p:nvPr/>
        </p:nvGrpSpPr>
        <p:grpSpPr bwMode="auto">
          <a:xfrm>
            <a:off x="971550" y="4637088"/>
            <a:ext cx="2952750" cy="1263650"/>
            <a:chOff x="1020" y="1752"/>
            <a:chExt cx="1860" cy="796"/>
          </a:xfrm>
        </p:grpSpPr>
        <p:sp>
          <p:nvSpPr>
            <p:cNvPr id="7182" name="Oval 7"/>
            <p:cNvSpPr>
              <a:spLocks noChangeArrowheads="1"/>
            </p:cNvSpPr>
            <p:nvPr/>
          </p:nvSpPr>
          <p:spPr bwMode="auto">
            <a:xfrm>
              <a:off x="2381" y="1752"/>
              <a:ext cx="499" cy="453"/>
            </a:xfrm>
            <a:prstGeom prst="ellipse">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7183" name="Line 8"/>
            <p:cNvSpPr>
              <a:spLocks noChangeShapeType="1"/>
            </p:cNvSpPr>
            <p:nvPr/>
          </p:nvSpPr>
          <p:spPr bwMode="auto">
            <a:xfrm flipV="1">
              <a:off x="2154" y="2115"/>
              <a:ext cx="273" cy="181"/>
            </a:xfrm>
            <a:prstGeom prst="line">
              <a:avLst/>
            </a:prstGeom>
            <a:noFill/>
            <a:ln w="25400">
              <a:solidFill>
                <a:srgbClr val="FF0000"/>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7184" name="Text Box 9"/>
            <p:cNvSpPr txBox="1">
              <a:spLocks noChangeArrowheads="1"/>
            </p:cNvSpPr>
            <p:nvPr/>
          </p:nvSpPr>
          <p:spPr bwMode="auto">
            <a:xfrm>
              <a:off x="1020" y="2205"/>
              <a:ext cx="1134" cy="343"/>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ea typeface="楷体_GB2312" pitchFamily="49" charset="-122"/>
                </a:rPr>
                <a:t>语言模型</a:t>
              </a:r>
              <a:endParaRPr lang="zh-CN" altLang="en-US" sz="2800" b="1">
                <a:ea typeface="楷体_GB2312" pitchFamily="49" charset="-122"/>
              </a:endParaRPr>
            </a:p>
          </p:txBody>
        </p:sp>
      </p:grpSp>
      <p:grpSp>
        <p:nvGrpSpPr>
          <p:cNvPr id="4" name="Group 10"/>
          <p:cNvGrpSpPr/>
          <p:nvPr/>
        </p:nvGrpSpPr>
        <p:grpSpPr bwMode="auto">
          <a:xfrm>
            <a:off x="4067175" y="4724400"/>
            <a:ext cx="3240088" cy="1192213"/>
            <a:chOff x="2880" y="1752"/>
            <a:chExt cx="2041" cy="751"/>
          </a:xfrm>
        </p:grpSpPr>
        <p:sp>
          <p:nvSpPr>
            <p:cNvPr id="7179" name="Oval 11"/>
            <p:cNvSpPr>
              <a:spLocks noChangeArrowheads="1"/>
            </p:cNvSpPr>
            <p:nvPr/>
          </p:nvSpPr>
          <p:spPr bwMode="auto">
            <a:xfrm>
              <a:off x="2880" y="1752"/>
              <a:ext cx="725" cy="408"/>
            </a:xfrm>
            <a:prstGeom prst="ellipse">
              <a:avLst/>
            </a:prstGeom>
            <a:noFill/>
            <a:ln w="254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7180" name="Line 12"/>
            <p:cNvSpPr>
              <a:spLocks noChangeShapeType="1"/>
            </p:cNvSpPr>
            <p:nvPr/>
          </p:nvSpPr>
          <p:spPr bwMode="auto">
            <a:xfrm flipH="1" flipV="1">
              <a:off x="3515" y="2115"/>
              <a:ext cx="227" cy="181"/>
            </a:xfrm>
            <a:prstGeom prst="line">
              <a:avLst/>
            </a:prstGeom>
            <a:noFill/>
            <a:ln w="25400">
              <a:solidFill>
                <a:srgbClr val="0000FF"/>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7181" name="Text Box 13"/>
            <p:cNvSpPr txBox="1">
              <a:spLocks noChangeArrowheads="1"/>
            </p:cNvSpPr>
            <p:nvPr/>
          </p:nvSpPr>
          <p:spPr bwMode="auto">
            <a:xfrm>
              <a:off x="3742" y="2160"/>
              <a:ext cx="1179" cy="343"/>
            </a:xfrm>
            <a:prstGeom prst="rect">
              <a:avLst/>
            </a:prstGeom>
            <a:noFill/>
            <a:ln w="25400">
              <a:solidFill>
                <a:srgbClr val="00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ea typeface="楷体_GB2312" pitchFamily="49" charset="-122"/>
                </a:rPr>
                <a:t>生成模型</a:t>
              </a:r>
              <a:endParaRPr lang="zh-CN" altLang="en-US" sz="2800" b="1">
                <a:ea typeface="楷体_GB2312" pitchFamily="49" charset="-122"/>
              </a:endParaRPr>
            </a:p>
          </p:txBody>
        </p:sp>
      </p:gr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2469" name="Text Box 5"/>
          <p:cNvSpPr txBox="1">
            <a:spLocks noChangeArrowheads="1"/>
          </p:cNvSpPr>
          <p:nvPr/>
        </p:nvSpPr>
        <p:spPr bwMode="auto">
          <a:xfrm>
            <a:off x="428625" y="1557338"/>
            <a:ext cx="8358188" cy="4192587"/>
          </a:xfrm>
          <a:prstGeom prst="rect">
            <a:avLst/>
          </a:prstGeom>
          <a:solidFill>
            <a:schemeClr val="bg1"/>
          </a:solidFill>
          <a:ln w="9525">
            <a:noFill/>
            <a:miter lim="800000"/>
          </a:ln>
        </p:spPr>
        <p:txBody>
          <a:bodyPr>
            <a:spAutoFit/>
          </a:bodyPr>
          <a:lstStyle/>
          <a:p>
            <a:pPr marL="87630" indent="-87630">
              <a:spcBef>
                <a:spcPct val="50000"/>
              </a:spcBef>
              <a:buFont typeface="Wingdings" panose="05000000000000000000" pitchFamily="2" charset="2"/>
              <a:buChar char="Ø"/>
              <a:defRPr/>
            </a:pPr>
            <a:r>
              <a:rPr lang="zh-CN" altLang="en-US" sz="3200" b="1" dirty="0">
                <a:ea typeface="宋体" panose="02010600030101010101" pitchFamily="2" charset="-122"/>
              </a:rPr>
              <a:t> </a:t>
            </a:r>
            <a:r>
              <a:rPr lang="zh-CN" altLang="en-US" sz="3200" b="1" u="sng" dirty="0">
                <a:ea typeface="黑体" panose="02010609060101010101" pitchFamily="2" charset="-122"/>
              </a:rPr>
              <a:t>优点</a:t>
            </a:r>
            <a:r>
              <a:rPr lang="zh-CN" altLang="en-US" sz="3200" b="1" dirty="0">
                <a:ea typeface="黑体" panose="02010609060101010101" pitchFamily="2" charset="-122"/>
              </a:rPr>
              <a:t>：</a:t>
            </a:r>
            <a:endParaRPr lang="zh-CN" altLang="en-US" sz="3200" b="1" dirty="0">
              <a:ea typeface="黑体" panose="02010609060101010101" pitchFamily="2" charset="-122"/>
            </a:endParaRPr>
          </a:p>
          <a:p>
            <a:pPr marL="711200" lvl="1" indent="-347980">
              <a:spcBef>
                <a:spcPts val="600"/>
              </a:spcBef>
              <a:buFontTx/>
              <a:buChar char="•"/>
              <a:defRPr/>
            </a:pPr>
            <a:r>
              <a:rPr lang="zh-CN" altLang="en-US" sz="3200" b="1" dirty="0">
                <a:latin typeface="+mn-ea"/>
                <a:ea typeface="+mn-ea"/>
              </a:rPr>
              <a:t>减少了很多手工标注的工作；</a:t>
            </a:r>
            <a:endParaRPr lang="zh-CN" altLang="en-US" sz="3200" b="1" dirty="0">
              <a:latin typeface="+mn-ea"/>
              <a:ea typeface="+mn-ea"/>
            </a:endParaRPr>
          </a:p>
          <a:p>
            <a:pPr marL="711200" lvl="1" indent="-347980">
              <a:lnSpc>
                <a:spcPct val="120000"/>
              </a:lnSpc>
              <a:spcBef>
                <a:spcPts val="600"/>
              </a:spcBef>
              <a:buFontTx/>
              <a:buChar char="•"/>
              <a:defRPr/>
            </a:pPr>
            <a:r>
              <a:rPr lang="zh-CN" altLang="en-US" sz="3200" b="1" dirty="0">
                <a:latin typeface="+mn-ea"/>
                <a:ea typeface="+mn-ea"/>
              </a:rPr>
              <a:t>在训练语料规模足够大和覆盖领域足够多时，可以获得较高的切分正确率。</a:t>
            </a:r>
            <a:endParaRPr lang="zh-CN" altLang="en-US" sz="3200" b="1" dirty="0">
              <a:latin typeface="+mn-ea"/>
              <a:ea typeface="+mn-ea"/>
            </a:endParaRPr>
          </a:p>
          <a:p>
            <a:pPr marL="87630" indent="-87630">
              <a:spcBef>
                <a:spcPts val="600"/>
              </a:spcBef>
              <a:buFont typeface="Wingdings" panose="05000000000000000000" pitchFamily="2" charset="2"/>
              <a:buChar char="Ø"/>
              <a:defRPr/>
            </a:pPr>
            <a:r>
              <a:rPr lang="zh-CN" altLang="en-US" sz="3200" b="1" dirty="0">
                <a:ea typeface="宋体" panose="02010600030101010101" pitchFamily="2" charset="-122"/>
              </a:rPr>
              <a:t> </a:t>
            </a:r>
            <a:r>
              <a:rPr lang="zh-CN" altLang="en-US" sz="3200" b="1" u="sng" dirty="0">
                <a:ea typeface="黑体" panose="02010609060101010101" pitchFamily="2" charset="-122"/>
              </a:rPr>
              <a:t>弱点</a:t>
            </a:r>
            <a:r>
              <a:rPr lang="zh-CN" altLang="en-US" sz="3200" b="1" dirty="0">
                <a:ea typeface="宋体" panose="02010600030101010101" pitchFamily="2" charset="-122"/>
              </a:rPr>
              <a:t>：</a:t>
            </a:r>
            <a:endParaRPr lang="zh-CN" altLang="en-US" sz="3200" b="1" dirty="0">
              <a:ea typeface="宋体" panose="02010600030101010101" pitchFamily="2" charset="-122"/>
            </a:endParaRPr>
          </a:p>
          <a:p>
            <a:pPr marL="711200" lvl="1" indent="-347980">
              <a:spcBef>
                <a:spcPts val="600"/>
              </a:spcBef>
              <a:buFontTx/>
              <a:buChar char="•"/>
              <a:defRPr/>
            </a:pPr>
            <a:r>
              <a:rPr lang="zh-CN" altLang="en-US" sz="3200" b="1" dirty="0">
                <a:latin typeface="+mn-ea"/>
                <a:ea typeface="+mn-ea"/>
              </a:rPr>
              <a:t>训练语料的规模和覆盖领域不好把握；</a:t>
            </a:r>
            <a:endParaRPr lang="zh-CN" altLang="en-US" sz="3200" b="1" dirty="0">
              <a:latin typeface="+mn-ea"/>
              <a:ea typeface="+mn-ea"/>
            </a:endParaRPr>
          </a:p>
          <a:p>
            <a:pPr marL="711200" lvl="1" indent="-347980">
              <a:spcBef>
                <a:spcPts val="600"/>
              </a:spcBef>
              <a:buFontTx/>
              <a:buChar char="•"/>
              <a:defRPr/>
            </a:pPr>
            <a:r>
              <a:rPr lang="zh-CN" altLang="en-US" sz="3200" b="1" dirty="0">
                <a:latin typeface="+mn-ea"/>
                <a:ea typeface="+mn-ea"/>
              </a:rPr>
              <a:t>计算量较大。</a:t>
            </a:r>
            <a:endParaRPr lang="zh-CN" altLang="en-US" sz="3200" b="1" dirty="0">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Text Box 4"/>
          <p:cNvSpPr txBox="1">
            <a:spLocks noChangeArrowheads="1"/>
          </p:cNvSpPr>
          <p:nvPr/>
        </p:nvSpPr>
        <p:spPr bwMode="auto">
          <a:xfrm>
            <a:off x="323850" y="1519238"/>
            <a:ext cx="8572500" cy="3422650"/>
          </a:xfrm>
          <a:prstGeom prst="rect">
            <a:avLst/>
          </a:prstGeom>
          <a:solidFill>
            <a:schemeClr val="bg1"/>
          </a:solidFill>
          <a:ln w="9525">
            <a:noFill/>
            <a:miter lim="800000"/>
          </a:ln>
        </p:spPr>
        <p:txBody>
          <a:bodyPr>
            <a:spAutoFit/>
          </a:bodyPr>
          <a:lstStyle/>
          <a:p>
            <a:pPr>
              <a:spcBef>
                <a:spcPct val="50000"/>
              </a:spcBef>
              <a:buFont typeface="Wingdings" panose="05000000000000000000" pitchFamily="2" charset="2"/>
              <a:buNone/>
              <a:defRPr/>
            </a:pPr>
            <a:r>
              <a:rPr lang="en-US" altLang="zh-CN" sz="3200" b="1" dirty="0">
                <a:solidFill>
                  <a:srgbClr val="0000FF"/>
                </a:solidFill>
                <a:latin typeface="Arial" panose="020B0604020202020204" pitchFamily="34" charset="0"/>
                <a:ea typeface="黑体" panose="02010609060101010101" pitchFamily="2" charset="-122"/>
              </a:rPr>
              <a:t>4. </a:t>
            </a:r>
            <a:r>
              <a:rPr lang="zh-CN" altLang="en-US" sz="3200" b="1" dirty="0">
                <a:solidFill>
                  <a:srgbClr val="0000FF"/>
                </a:solidFill>
                <a:latin typeface="Arial" panose="020B0604020202020204" pitchFamily="34" charset="0"/>
                <a:ea typeface="黑体" panose="02010609060101010101" pitchFamily="2" charset="-122"/>
              </a:rPr>
              <a:t>基于</a:t>
            </a:r>
            <a:r>
              <a:rPr lang="en-US" altLang="zh-CN" sz="3200" b="1" dirty="0">
                <a:solidFill>
                  <a:srgbClr val="0000FF"/>
                </a:solidFill>
                <a:latin typeface="Arial Narrow" panose="020B0606020202030204" pitchFamily="34" charset="0"/>
                <a:ea typeface="黑体" panose="02010609060101010101" pitchFamily="2" charset="-122"/>
              </a:rPr>
              <a:t>HMM</a:t>
            </a:r>
            <a:r>
              <a:rPr lang="zh-CN" altLang="en-US" sz="3200" b="1" dirty="0">
                <a:solidFill>
                  <a:srgbClr val="0000FF"/>
                </a:solidFill>
                <a:latin typeface="Arial" panose="020B0604020202020204" pitchFamily="34" charset="0"/>
                <a:ea typeface="黑体" panose="02010609060101010101" pitchFamily="2" charset="-122"/>
              </a:rPr>
              <a:t>的分词方法</a:t>
            </a:r>
            <a:endParaRPr lang="zh-CN" altLang="en-US" sz="3200" b="1" dirty="0">
              <a:solidFill>
                <a:srgbClr val="0000FF"/>
              </a:solidFill>
              <a:latin typeface="Arial" panose="020B0604020202020204" pitchFamily="34" charset="0"/>
              <a:ea typeface="黑体" panose="02010609060101010101" pitchFamily="2" charset="-122"/>
            </a:endParaRPr>
          </a:p>
          <a:p>
            <a:pPr>
              <a:spcBef>
                <a:spcPct val="30000"/>
              </a:spcBef>
              <a:buFont typeface="Wingdings" panose="05000000000000000000" pitchFamily="2" charset="2"/>
              <a:buChar char="Ø"/>
              <a:defRPr/>
            </a:pPr>
            <a:r>
              <a:rPr lang="zh-CN" altLang="en-US" sz="2800" dirty="0">
                <a:latin typeface="Arial" panose="020B0604020202020204" pitchFamily="34" charset="0"/>
                <a:ea typeface="黑体" panose="02010609060101010101" pitchFamily="2" charset="-122"/>
              </a:rPr>
              <a:t> </a:t>
            </a:r>
            <a:r>
              <a:rPr lang="zh-CN" altLang="en-US" sz="2800" b="1" u="sng" dirty="0">
                <a:latin typeface="Arial" panose="020B0604020202020204" pitchFamily="34" charset="0"/>
                <a:ea typeface="黑体" panose="02010609060101010101" pitchFamily="2" charset="-122"/>
              </a:rPr>
              <a:t>基本思想</a:t>
            </a:r>
            <a:r>
              <a:rPr lang="zh-CN" altLang="en-US" sz="3200" dirty="0">
                <a:latin typeface="Arial" panose="020B0604020202020204" pitchFamily="34" charset="0"/>
                <a:ea typeface="黑体" panose="02010609060101010101" pitchFamily="2" charset="-122"/>
              </a:rPr>
              <a:t>：</a:t>
            </a:r>
            <a:endParaRPr lang="zh-CN" altLang="en-US" sz="3200" dirty="0">
              <a:latin typeface="Arial" panose="020B0604020202020204" pitchFamily="34" charset="0"/>
              <a:ea typeface="黑体" panose="02010609060101010101" pitchFamily="2" charset="-122"/>
            </a:endParaRPr>
          </a:p>
          <a:p>
            <a:pPr>
              <a:lnSpc>
                <a:spcPct val="120000"/>
              </a:lnSpc>
              <a:spcBef>
                <a:spcPct val="30000"/>
              </a:spcBef>
              <a:buFont typeface="Wingdings" panose="05000000000000000000" pitchFamily="2" charset="2"/>
              <a:buNone/>
              <a:defRPr/>
            </a:pPr>
            <a:r>
              <a:rPr lang="zh-CN" altLang="en-US" sz="2800" b="1" dirty="0">
                <a:latin typeface="Times New Roman" panose="02020603050405020304" pitchFamily="18" charset="0"/>
                <a:ea typeface="+mn-ea"/>
                <a:cs typeface="Times New Roman" panose="02020603050405020304" pitchFamily="18" charset="0"/>
              </a:rPr>
              <a:t>      把输入字串</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句子</a:t>
            </a:r>
            <a:r>
              <a:rPr lang="en-US" altLang="zh-CN" sz="2800" b="1" dirty="0">
                <a:latin typeface="Times New Roman" panose="02020603050405020304" pitchFamily="18" charset="0"/>
                <a:ea typeface="+mn-ea"/>
                <a:cs typeface="Times New Roman" panose="02020603050405020304" pitchFamily="18" charset="0"/>
              </a:rPr>
              <a:t>)</a:t>
            </a:r>
            <a:r>
              <a:rPr lang="en-US" altLang="zh-CN" sz="2800" i="1" dirty="0">
                <a:latin typeface="Times New Roman" panose="02020603050405020304" pitchFamily="18" charset="0"/>
                <a:ea typeface="+mn-ea"/>
                <a:cs typeface="Times New Roman" panose="02020603050405020304" pitchFamily="18" charset="0"/>
              </a:rPr>
              <a:t>S </a:t>
            </a:r>
            <a:r>
              <a:rPr lang="zh-CN" altLang="en-US" sz="2800" b="1" dirty="0">
                <a:latin typeface="Times New Roman" panose="02020603050405020304" pitchFamily="18" charset="0"/>
                <a:ea typeface="+mn-ea"/>
                <a:cs typeface="Times New Roman" panose="02020603050405020304" pitchFamily="18" charset="0"/>
              </a:rPr>
              <a:t>作为</a:t>
            </a:r>
            <a:r>
              <a:rPr lang="en-US" altLang="zh-CN" sz="2800" dirty="0">
                <a:latin typeface="Times New Roman" panose="02020603050405020304" pitchFamily="18" charset="0"/>
                <a:ea typeface="+mn-ea"/>
                <a:cs typeface="Times New Roman" panose="02020603050405020304" pitchFamily="18" charset="0"/>
              </a:rPr>
              <a:t>HMM  </a:t>
            </a:r>
            <a:r>
              <a:rPr lang="en-US" altLang="zh-CN" sz="2800" i="1" dirty="0">
                <a:latin typeface="Times New Roman" panose="02020603050405020304" pitchFamily="18" charset="0"/>
                <a:ea typeface="+mn-ea"/>
                <a:cs typeface="Times New Roman" panose="02020603050405020304" pitchFamily="18" charset="0"/>
                <a:sym typeface="Symbol" panose="05050102010706020507"/>
              </a:rPr>
              <a:t> </a:t>
            </a:r>
            <a:r>
              <a:rPr lang="zh-CN" altLang="en-US" sz="2800" b="1" dirty="0">
                <a:latin typeface="Times New Roman" panose="02020603050405020304" pitchFamily="18" charset="0"/>
                <a:ea typeface="+mn-ea"/>
                <a:cs typeface="Times New Roman" panose="02020603050405020304" pitchFamily="18" charset="0"/>
              </a:rPr>
              <a:t>的输入；切分后的单词串 </a:t>
            </a:r>
            <a:r>
              <a:rPr lang="en-US" altLang="zh-CN" sz="2800" i="1" dirty="0" err="1">
                <a:latin typeface="Times New Roman" panose="02020603050405020304" pitchFamily="18" charset="0"/>
                <a:ea typeface="+mn-ea"/>
                <a:cs typeface="Times New Roman" panose="02020603050405020304" pitchFamily="18" charset="0"/>
              </a:rPr>
              <a:t>S</a:t>
            </a:r>
            <a:r>
              <a:rPr lang="en-US" altLang="zh-CN" sz="2800" i="1" baseline="-25000" dirty="0" err="1">
                <a:latin typeface="Times New Roman" panose="02020603050405020304" pitchFamily="18" charset="0"/>
                <a:ea typeface="+mn-ea"/>
                <a:cs typeface="Times New Roman" panose="02020603050405020304" pitchFamily="18" charset="0"/>
              </a:rPr>
              <a:t>w</a:t>
            </a:r>
            <a:r>
              <a:rPr lang="en-US" altLang="zh-CN" sz="2800" b="1" i="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为状态的输出，即观察序列                      ，</a:t>
            </a:r>
            <a:endParaRPr lang="en-US" altLang="zh-CN" sz="2800" b="1" dirty="0">
              <a:latin typeface="Times New Roman" panose="02020603050405020304" pitchFamily="18" charset="0"/>
              <a:ea typeface="+mn-ea"/>
              <a:cs typeface="Times New Roman" panose="02020603050405020304" pitchFamily="18" charset="0"/>
            </a:endParaRPr>
          </a:p>
          <a:p>
            <a:pPr>
              <a:lnSpc>
                <a:spcPct val="120000"/>
              </a:lnSpc>
              <a:spcBef>
                <a:spcPts val="0"/>
              </a:spcBef>
              <a:buFont typeface="Wingdings" panose="05000000000000000000" pitchFamily="2" charset="2"/>
              <a:buNone/>
              <a:defRPr/>
            </a:pP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。词性序列 </a:t>
            </a:r>
            <a:r>
              <a:rPr lang="en-US" altLang="zh-CN" sz="2800" i="1" dirty="0">
                <a:latin typeface="Times New Roman" panose="02020603050405020304" pitchFamily="18" charset="0"/>
                <a:ea typeface="+mn-ea"/>
                <a:cs typeface="Times New Roman" panose="02020603050405020304" pitchFamily="18" charset="0"/>
              </a:rPr>
              <a:t>S</a:t>
            </a:r>
            <a:r>
              <a:rPr lang="en-US" altLang="zh-CN" sz="2800" i="1" baseline="-25000" dirty="0">
                <a:latin typeface="Times New Roman" panose="02020603050405020304" pitchFamily="18" charset="0"/>
                <a:ea typeface="+mn-ea"/>
                <a:cs typeface="Times New Roman" panose="02020603050405020304" pitchFamily="18" charset="0"/>
              </a:rPr>
              <a:t>c</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为状态序列，每个词性标记 </a:t>
            </a:r>
            <a:r>
              <a:rPr lang="en-US" altLang="zh-CN" sz="2800" i="1" dirty="0" err="1">
                <a:latin typeface="Times New Roman" panose="02020603050405020304" pitchFamily="18" charset="0"/>
                <a:ea typeface="+mn-ea"/>
                <a:cs typeface="Times New Roman" panose="02020603050405020304" pitchFamily="18" charset="0"/>
              </a:rPr>
              <a:t>c</a:t>
            </a:r>
            <a:r>
              <a:rPr lang="en-US" altLang="zh-CN" sz="2800" i="1" baseline="-25000" dirty="0" err="1">
                <a:latin typeface="Times New Roman" panose="02020603050405020304" pitchFamily="18" charset="0"/>
                <a:ea typeface="+mn-ea"/>
                <a:cs typeface="Times New Roman" panose="02020603050405020304" pitchFamily="18" charset="0"/>
              </a:rPr>
              <a:t>i</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对应 </a:t>
            </a:r>
            <a:r>
              <a:rPr lang="en-US" altLang="zh-CN" sz="2800" dirty="0">
                <a:latin typeface="Times New Roman" panose="02020603050405020304" pitchFamily="18" charset="0"/>
                <a:ea typeface="+mn-ea"/>
                <a:cs typeface="Times New Roman" panose="02020603050405020304" pitchFamily="18" charset="0"/>
              </a:rPr>
              <a:t>HMM </a:t>
            </a:r>
            <a:r>
              <a:rPr lang="zh-CN" altLang="en-US" sz="2800" b="1" dirty="0">
                <a:latin typeface="Times New Roman" panose="02020603050405020304" pitchFamily="18" charset="0"/>
                <a:ea typeface="+mn-ea"/>
                <a:cs typeface="Times New Roman" panose="02020603050405020304" pitchFamily="18" charset="0"/>
              </a:rPr>
              <a:t>中的一个状态 </a:t>
            </a:r>
            <a:r>
              <a:rPr lang="en-US" altLang="zh-CN" sz="2800" i="1" dirty="0" err="1">
                <a:latin typeface="Times New Roman" panose="02020603050405020304" pitchFamily="18" charset="0"/>
                <a:ea typeface="+mn-ea"/>
                <a:cs typeface="Times New Roman" panose="02020603050405020304" pitchFamily="18" charset="0"/>
              </a:rPr>
              <a:t>q</a:t>
            </a:r>
            <a:r>
              <a:rPr lang="en-US" altLang="zh-CN" sz="2800" i="1" baseline="-25000" dirty="0" err="1">
                <a:latin typeface="Times New Roman" panose="02020603050405020304" pitchFamily="18" charset="0"/>
                <a:ea typeface="+mn-ea"/>
                <a:cs typeface="Times New Roman" panose="02020603050405020304" pitchFamily="18" charset="0"/>
              </a:rPr>
              <a:t>i</a:t>
            </a:r>
            <a:r>
              <a:rPr lang="zh-CN" altLang="en-US" sz="2800" b="1"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                      。</a:t>
            </a:r>
            <a:endParaRPr lang="zh-CN" altLang="en-US" sz="2800" b="1" dirty="0">
              <a:latin typeface="Times New Roman" panose="02020603050405020304" pitchFamily="18" charset="0"/>
              <a:ea typeface="+mn-ea"/>
              <a:cs typeface="Times New Roman" panose="02020603050405020304" pitchFamily="18" charset="0"/>
            </a:endParaRPr>
          </a:p>
        </p:txBody>
      </p:sp>
      <p:graphicFrame>
        <p:nvGraphicFramePr>
          <p:cNvPr id="8194" name="Object 9"/>
          <p:cNvGraphicFramePr>
            <a:graphicFrameLocks noChangeAspect="1"/>
          </p:cNvGraphicFramePr>
          <p:nvPr/>
        </p:nvGraphicFramePr>
        <p:xfrm>
          <a:off x="4573588" y="4437063"/>
          <a:ext cx="2230437" cy="504825"/>
        </p:xfrm>
        <a:graphic>
          <a:graphicData uri="http://schemas.openxmlformats.org/presentationml/2006/ole">
            <mc:AlternateContent xmlns:mc="http://schemas.openxmlformats.org/markup-compatibility/2006">
              <mc:Choice xmlns:v="urn:schemas-microsoft-com:vml" Requires="v">
                <p:oleObj spid="_x0000_s8329" name="Equation" r:id="rId1" imgW="914400" imgH="228600" progId="Equation.DSMT4">
                  <p:embed/>
                </p:oleObj>
              </mc:Choice>
              <mc:Fallback>
                <p:oleObj name="Equation" r:id="rId1" imgW="914400" imgH="228600" progId="Equation.DSMT4">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588" y="4437063"/>
                        <a:ext cx="22304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5" name="Object 5"/>
          <p:cNvGraphicFramePr>
            <a:graphicFrameLocks noChangeAspect="1"/>
          </p:cNvGraphicFramePr>
          <p:nvPr/>
        </p:nvGraphicFramePr>
        <p:xfrm>
          <a:off x="6643688" y="3429000"/>
          <a:ext cx="1968500" cy="442913"/>
        </p:xfrm>
        <a:graphic>
          <a:graphicData uri="http://schemas.openxmlformats.org/presentationml/2006/ole">
            <mc:AlternateContent xmlns:mc="http://schemas.openxmlformats.org/markup-compatibility/2006">
              <mc:Choice xmlns:v="urn:schemas-microsoft-com:vml" Requires="v">
                <p:oleObj spid="_x0000_s8330" name="Equation" r:id="rId3" imgW="1016000" imgH="228600" progId="Equation.DSMT4">
                  <p:embed/>
                </p:oleObj>
              </mc:Choice>
              <mc:Fallback>
                <p:oleObj name="Equation" r:id="rId3" imgW="101600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688" y="3429000"/>
                        <a:ext cx="19685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6" name="Object 11"/>
          <p:cNvGraphicFramePr>
            <a:graphicFrameLocks noChangeAspect="1"/>
          </p:cNvGraphicFramePr>
          <p:nvPr/>
        </p:nvGraphicFramePr>
        <p:xfrm>
          <a:off x="500063" y="3857625"/>
          <a:ext cx="1000125" cy="500063"/>
        </p:xfrm>
        <a:graphic>
          <a:graphicData uri="http://schemas.openxmlformats.org/presentationml/2006/ole">
            <mc:AlternateContent xmlns:mc="http://schemas.openxmlformats.org/markup-compatibility/2006">
              <mc:Choice xmlns:v="urn:schemas-microsoft-com:vml" Requires="v">
                <p:oleObj spid="_x0000_s8331" name="Equation" r:id="rId5" imgW="330200" imgH="177800" progId="Equation.DSMT4">
                  <p:embed/>
                </p:oleObj>
              </mc:Choice>
              <mc:Fallback>
                <p:oleObj name="Equation" r:id="rId5" imgW="330200" imgH="1778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63" y="3857625"/>
                        <a:ext cx="10001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7" name="Object 14"/>
          <p:cNvGraphicFramePr>
            <a:graphicFrameLocks noChangeAspect="1"/>
          </p:cNvGraphicFramePr>
          <p:nvPr/>
        </p:nvGraphicFramePr>
        <p:xfrm>
          <a:off x="1331913" y="5010150"/>
          <a:ext cx="3408362" cy="866775"/>
        </p:xfrm>
        <a:graphic>
          <a:graphicData uri="http://schemas.openxmlformats.org/presentationml/2006/ole">
            <mc:AlternateContent xmlns:mc="http://schemas.openxmlformats.org/markup-compatibility/2006">
              <mc:Choice xmlns:v="urn:schemas-microsoft-com:vml" Requires="v">
                <p:oleObj spid="_x0000_s8332" name="Equation" r:id="rId7" imgW="1396365" imgH="355600" progId="Equation.DSMT4">
                  <p:embed/>
                </p:oleObj>
              </mc:Choice>
              <mc:Fallback>
                <p:oleObj name="Equation" r:id="rId7" imgW="1396365" imgH="355600" progId="Equation.DSMT4">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5010150"/>
                        <a:ext cx="340836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3493" name="Text Box 4"/>
          <p:cNvSpPr txBox="1">
            <a:spLocks noChangeArrowheads="1"/>
          </p:cNvSpPr>
          <p:nvPr/>
        </p:nvSpPr>
        <p:spPr bwMode="auto">
          <a:xfrm>
            <a:off x="395288" y="1557338"/>
            <a:ext cx="8175625" cy="3875087"/>
          </a:xfrm>
          <a:prstGeom prst="rect">
            <a:avLst/>
          </a:prstGeom>
          <a:solidFill>
            <a:schemeClr val="bg1"/>
          </a:solidFill>
          <a:ln w="9525">
            <a:noFill/>
            <a:miter lim="800000"/>
          </a:ln>
        </p:spPr>
        <p:txBody>
          <a:bodyPr>
            <a:spAutoFit/>
          </a:bodyPr>
          <a:lstStyle/>
          <a:p>
            <a:pPr>
              <a:spcBef>
                <a:spcPct val="50000"/>
              </a:spcBef>
              <a:buFont typeface="Wingdings" panose="05000000000000000000" pitchFamily="2" charset="2"/>
              <a:buChar char="Ø"/>
              <a:defRPr/>
            </a:pPr>
            <a:r>
              <a:rPr lang="zh-CN" altLang="en-US" sz="3200" b="1" dirty="0">
                <a:ea typeface="宋体" panose="02010600030101010101" pitchFamily="2" charset="-122"/>
              </a:rPr>
              <a:t> </a:t>
            </a:r>
            <a:r>
              <a:rPr lang="zh-CN" altLang="en-US" sz="3200" b="1" u="sng" dirty="0">
                <a:ea typeface="黑体" panose="02010609060101010101" pitchFamily="2" charset="-122"/>
              </a:rPr>
              <a:t>优点</a:t>
            </a:r>
            <a:r>
              <a:rPr lang="zh-CN" altLang="en-US" sz="3200" b="1" dirty="0">
                <a:ea typeface="黑体" panose="02010609060101010101" pitchFamily="2" charset="-122"/>
              </a:rPr>
              <a:t>：</a:t>
            </a:r>
            <a:endParaRPr lang="zh-CN" altLang="en-US" sz="3200" b="1" dirty="0">
              <a:ea typeface="黑体" panose="02010609060101010101" pitchFamily="2" charset="-122"/>
            </a:endParaRPr>
          </a:p>
          <a:p>
            <a:pPr marL="812800" lvl="1" indent="-355600">
              <a:lnSpc>
                <a:spcPct val="120000"/>
              </a:lnSpc>
              <a:spcBef>
                <a:spcPts val="600"/>
              </a:spcBef>
              <a:buFontTx/>
              <a:buChar char="•"/>
              <a:defRPr/>
            </a:pPr>
            <a:r>
              <a:rPr lang="zh-CN" altLang="en-US" sz="2800" b="1" dirty="0">
                <a:latin typeface="+mn-ea"/>
                <a:ea typeface="+mn-ea"/>
              </a:rPr>
              <a:t>可以减少很多手工标注的工作量；</a:t>
            </a:r>
            <a:endParaRPr lang="zh-CN" altLang="en-US" sz="2800" b="1" dirty="0">
              <a:latin typeface="+mn-ea"/>
              <a:ea typeface="+mn-ea"/>
            </a:endParaRPr>
          </a:p>
          <a:p>
            <a:pPr marL="812800" lvl="1" indent="-355600">
              <a:lnSpc>
                <a:spcPct val="120000"/>
              </a:lnSpc>
              <a:spcBef>
                <a:spcPts val="600"/>
              </a:spcBef>
              <a:buFontTx/>
              <a:buChar char="•"/>
              <a:defRPr/>
            </a:pPr>
            <a:r>
              <a:rPr lang="zh-CN" altLang="en-US" sz="2800" b="1" dirty="0">
                <a:latin typeface="+mn-ea"/>
                <a:ea typeface="+mn-ea"/>
              </a:rPr>
              <a:t>在训练语料规模足够大和覆盖领域足够多时，可以获得较高的切分正确率。</a:t>
            </a:r>
            <a:endParaRPr lang="zh-CN" altLang="en-US" sz="2800" b="1" dirty="0">
              <a:latin typeface="+mn-ea"/>
              <a:ea typeface="+mn-ea"/>
            </a:endParaRPr>
          </a:p>
          <a:p>
            <a:pPr>
              <a:spcBef>
                <a:spcPts val="600"/>
              </a:spcBef>
              <a:buFont typeface="Wingdings" panose="05000000000000000000" pitchFamily="2" charset="2"/>
              <a:buChar char="Ø"/>
              <a:defRPr/>
            </a:pPr>
            <a:r>
              <a:rPr lang="zh-CN" altLang="en-US" sz="3200" b="1" dirty="0">
                <a:ea typeface="宋体" panose="02010600030101010101" pitchFamily="2" charset="-122"/>
              </a:rPr>
              <a:t> </a:t>
            </a:r>
            <a:r>
              <a:rPr lang="zh-CN" altLang="en-US" sz="3200" b="1" u="sng" dirty="0">
                <a:ea typeface="黑体" panose="02010609060101010101" pitchFamily="2" charset="-122"/>
              </a:rPr>
              <a:t>弱点</a:t>
            </a:r>
            <a:r>
              <a:rPr lang="zh-CN" altLang="en-US" sz="3200" b="1" dirty="0">
                <a:ea typeface="宋体" panose="02010600030101010101" pitchFamily="2" charset="-122"/>
              </a:rPr>
              <a:t>：</a:t>
            </a:r>
            <a:endParaRPr lang="zh-CN" altLang="en-US" sz="3200" b="1" dirty="0">
              <a:ea typeface="宋体" panose="02010600030101010101" pitchFamily="2" charset="-122"/>
            </a:endParaRPr>
          </a:p>
          <a:p>
            <a:pPr marL="812800" lvl="1" indent="-355600">
              <a:spcBef>
                <a:spcPts val="600"/>
              </a:spcBef>
              <a:buFontTx/>
              <a:buChar char="•"/>
              <a:defRPr/>
            </a:pPr>
            <a:r>
              <a:rPr lang="zh-CN" altLang="en-US" sz="2800" b="1" dirty="0">
                <a:latin typeface="+mn-ea"/>
                <a:ea typeface="+mn-ea"/>
              </a:rPr>
              <a:t>训练语料的规模和覆盖领域不好把握；</a:t>
            </a:r>
            <a:endParaRPr lang="zh-CN" altLang="en-US" sz="2800" b="1" dirty="0">
              <a:latin typeface="+mn-ea"/>
              <a:ea typeface="+mn-ea"/>
            </a:endParaRPr>
          </a:p>
          <a:p>
            <a:pPr marL="812800" lvl="1" indent="-355600">
              <a:spcBef>
                <a:spcPts val="600"/>
              </a:spcBef>
              <a:buFontTx/>
              <a:buChar char="•"/>
              <a:defRPr/>
            </a:pPr>
            <a:r>
              <a:rPr lang="zh-CN" altLang="en-US" sz="2800" b="1" dirty="0">
                <a:latin typeface="+mn-ea"/>
                <a:ea typeface="+mn-ea"/>
              </a:rPr>
              <a:t>模型实现复杂、计算量较大。</a:t>
            </a:r>
            <a:endParaRPr lang="zh-CN" altLang="en-US" sz="2800" b="1" dirty="0">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 Box 3"/>
          <p:cNvSpPr txBox="1">
            <a:spLocks noChangeArrowheads="1"/>
          </p:cNvSpPr>
          <p:nvPr/>
        </p:nvSpPr>
        <p:spPr bwMode="auto">
          <a:xfrm>
            <a:off x="323850" y="1544638"/>
            <a:ext cx="8215313" cy="102797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3200" b="1" dirty="0">
                <a:solidFill>
                  <a:srgbClr val="0000FF"/>
                </a:solidFill>
                <a:latin typeface="黑体" panose="02010609060101010101" pitchFamily="2" charset="-122"/>
                <a:ea typeface="黑体" panose="02010609060101010101" pitchFamily="2" charset="-122"/>
              </a:rPr>
              <a:t>5.</a:t>
            </a:r>
            <a:r>
              <a:rPr lang="zh-CN" altLang="en-US" sz="3200" b="1" dirty="0">
                <a:solidFill>
                  <a:srgbClr val="0000FF"/>
                </a:solidFill>
                <a:latin typeface="黑体" panose="02010609060101010101" pitchFamily="2" charset="-122"/>
                <a:ea typeface="黑体" panose="02010609060101010101" pitchFamily="2" charset="-122"/>
              </a:rPr>
              <a:t>由字构词 </a:t>
            </a:r>
            <a:r>
              <a:rPr lang="en-US" altLang="zh-CN" sz="3200" b="1" dirty="0">
                <a:solidFill>
                  <a:srgbClr val="0000FF"/>
                </a:solidFill>
                <a:latin typeface="黑体" panose="02010609060101010101" pitchFamily="2" charset="-122"/>
                <a:ea typeface="黑体" panose="02010609060101010101" pitchFamily="2" charset="-122"/>
              </a:rPr>
              <a:t>(</a:t>
            </a:r>
            <a:r>
              <a:rPr lang="zh-CN" altLang="en-US" sz="3200" b="1" dirty="0">
                <a:solidFill>
                  <a:srgbClr val="0000FF"/>
                </a:solidFill>
                <a:latin typeface="黑体" panose="02010609060101010101" pitchFamily="2" charset="-122"/>
                <a:ea typeface="黑体" panose="02010609060101010101" pitchFamily="2" charset="-122"/>
              </a:rPr>
              <a:t>基于字标注</a:t>
            </a:r>
            <a:r>
              <a:rPr lang="en-US" altLang="zh-CN" sz="3200" b="1" dirty="0">
                <a:solidFill>
                  <a:srgbClr val="0000FF"/>
                </a:solidFill>
                <a:latin typeface="黑体" panose="02010609060101010101" pitchFamily="2" charset="-122"/>
                <a:ea typeface="黑体" panose="02010609060101010101" pitchFamily="2" charset="-122"/>
              </a:rPr>
              <a:t>)</a:t>
            </a:r>
            <a:r>
              <a:rPr lang="zh-CN" altLang="en-US" sz="3200" b="1" dirty="0">
                <a:solidFill>
                  <a:srgbClr val="0000FF"/>
                </a:solidFill>
                <a:latin typeface="黑体" panose="02010609060101010101" pitchFamily="2" charset="-122"/>
                <a:ea typeface="黑体" panose="02010609060101010101" pitchFamily="2" charset="-122"/>
              </a:rPr>
              <a:t>的分词方法</a:t>
            </a:r>
            <a:endParaRPr lang="zh-CN" altLang="en-US" sz="3200" b="1" dirty="0">
              <a:solidFill>
                <a:srgbClr val="0000FF"/>
              </a:solidFill>
              <a:latin typeface="黑体" panose="02010609060101010101" pitchFamily="2" charset="-122"/>
              <a:ea typeface="黑体" panose="02010609060101010101" pitchFamily="2" charset="-122"/>
            </a:endParaRPr>
          </a:p>
          <a:p>
            <a:pPr eaLnBrk="1" hangingPunct="1">
              <a:spcBef>
                <a:spcPct val="20000"/>
              </a:spcBef>
              <a:buFont typeface="Wingdings" panose="05000000000000000000" pitchFamily="2" charset="2"/>
              <a:buNone/>
            </a:pPr>
            <a:r>
              <a:rPr lang="en-US" altLang="zh-CN"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Character-based tagging </a:t>
            </a:r>
            <a:r>
              <a:rPr lang="en-US" altLang="zh-CN" dirty="0">
                <a:latin typeface="Times New Roman" panose="02020603050405020304" pitchFamily="18" charset="0"/>
                <a:ea typeface="黑体" panose="02010609060101010101" pitchFamily="2"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Text Box 5"/>
          <p:cNvSpPr txBox="1">
            <a:spLocks noChangeArrowheads="1"/>
          </p:cNvSpPr>
          <p:nvPr/>
        </p:nvSpPr>
        <p:spPr bwMode="auto">
          <a:xfrm>
            <a:off x="306387" y="2636912"/>
            <a:ext cx="8607425" cy="2246769"/>
          </a:xfrm>
          <a:prstGeom prst="rect">
            <a:avLst/>
          </a:prstGeom>
          <a:solidFill>
            <a:schemeClr val="bg1"/>
          </a:solidFill>
          <a:ln w="9525">
            <a:noFill/>
            <a:miter lim="800000"/>
          </a:ln>
        </p:spPr>
        <p:txBody>
          <a:bodyPr>
            <a:spAutoFit/>
          </a:bodyPr>
          <a:lstStyle/>
          <a:p>
            <a:pPr marL="363855" indent="-363855">
              <a:buFont typeface="Wingdings" panose="05000000000000000000" pitchFamily="2" charset="2"/>
              <a:buChar char="Ø"/>
              <a:defRPr/>
            </a:pPr>
            <a:r>
              <a:rPr lang="zh-CN" altLang="en-US" sz="2800" b="1" u="sng" dirty="0">
                <a:latin typeface="Times New Roman" panose="02020603050405020304" pitchFamily="18" charset="0"/>
                <a:ea typeface="黑体" panose="02010609060101010101" pitchFamily="2" charset="-122"/>
              </a:rPr>
              <a:t>基本思想</a:t>
            </a:r>
            <a:r>
              <a:rPr lang="zh-CN" altLang="en-US"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mn-ea"/>
                <a:cs typeface="Times New Roman" panose="02020603050405020304" pitchFamily="18" charset="0"/>
              </a:rPr>
              <a:t>将分词过程看作是字的分类问题。该方法认为，每个字在构造一个特定的词语时都占据着一个确定的构词位置</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即词位</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。假定每个字只有</a:t>
            </a:r>
            <a:r>
              <a:rPr lang="en-US" altLang="zh-CN" sz="2800" dirty="0">
                <a:latin typeface="Times New Roman" panose="02020603050405020304" pitchFamily="18" charset="0"/>
                <a:ea typeface="+mn-ea"/>
                <a:cs typeface="Times New Roman" panose="02020603050405020304" pitchFamily="18" charset="0"/>
              </a:rPr>
              <a:t>4</a:t>
            </a:r>
            <a:r>
              <a:rPr lang="zh-CN" altLang="en-US" sz="2800" b="1" dirty="0">
                <a:latin typeface="Times New Roman" panose="02020603050405020304" pitchFamily="18" charset="0"/>
                <a:ea typeface="+mn-ea"/>
                <a:cs typeface="Times New Roman" panose="02020603050405020304" pitchFamily="18" charset="0"/>
              </a:rPr>
              <a:t>个词位：词首</a:t>
            </a:r>
            <a:r>
              <a:rPr lang="en-US" altLang="zh-CN" sz="2800" dirty="0">
                <a:latin typeface="Times New Roman" panose="02020603050405020304" pitchFamily="18" charset="0"/>
                <a:ea typeface="+mn-ea"/>
                <a:cs typeface="Times New Roman" panose="02020603050405020304" pitchFamily="18" charset="0"/>
              </a:rPr>
              <a:t>(B)</a:t>
            </a:r>
            <a:r>
              <a:rPr lang="zh-CN" altLang="en-US" sz="2800" b="1" dirty="0">
                <a:latin typeface="Times New Roman" panose="02020603050405020304" pitchFamily="18" charset="0"/>
                <a:ea typeface="+mn-ea"/>
                <a:cs typeface="Times New Roman" panose="02020603050405020304" pitchFamily="18" charset="0"/>
              </a:rPr>
              <a:t>、词中</a:t>
            </a:r>
            <a:r>
              <a:rPr lang="en-US" altLang="zh-CN" sz="2800" dirty="0">
                <a:latin typeface="Times New Roman" panose="02020603050405020304" pitchFamily="18" charset="0"/>
                <a:ea typeface="+mn-ea"/>
                <a:cs typeface="Times New Roman" panose="02020603050405020304" pitchFamily="18" charset="0"/>
              </a:rPr>
              <a:t>(M)</a:t>
            </a:r>
            <a:r>
              <a:rPr lang="zh-CN" altLang="en-US" sz="2800" b="1" dirty="0">
                <a:latin typeface="Times New Roman" panose="02020603050405020304" pitchFamily="18" charset="0"/>
                <a:ea typeface="+mn-ea"/>
                <a:cs typeface="Times New Roman" panose="02020603050405020304" pitchFamily="18" charset="0"/>
              </a:rPr>
              <a:t>、词尾</a:t>
            </a:r>
            <a:r>
              <a:rPr lang="en-US" altLang="zh-CN" sz="2800" dirty="0">
                <a:latin typeface="Times New Roman" panose="02020603050405020304" pitchFamily="18" charset="0"/>
                <a:ea typeface="+mn-ea"/>
                <a:cs typeface="Times New Roman" panose="02020603050405020304" pitchFamily="18" charset="0"/>
              </a:rPr>
              <a:t>(E)</a:t>
            </a:r>
            <a:r>
              <a:rPr lang="zh-CN" altLang="en-US" sz="2800" b="1" dirty="0">
                <a:latin typeface="Times New Roman" panose="02020603050405020304" pitchFamily="18" charset="0"/>
                <a:ea typeface="+mn-ea"/>
                <a:cs typeface="Times New Roman" panose="02020603050405020304" pitchFamily="18" charset="0"/>
              </a:rPr>
              <a:t>和单独成词</a:t>
            </a:r>
            <a:r>
              <a:rPr lang="en-US" altLang="zh-CN" sz="2800" dirty="0">
                <a:latin typeface="Times New Roman" panose="02020603050405020304" pitchFamily="18" charset="0"/>
                <a:ea typeface="+mn-ea"/>
                <a:cs typeface="Times New Roman" panose="02020603050405020304" pitchFamily="18" charset="0"/>
              </a:rPr>
              <a:t>(S)</a:t>
            </a:r>
            <a:r>
              <a:rPr lang="zh-CN" altLang="en-US" sz="2800" b="1" dirty="0">
                <a:latin typeface="Times New Roman" panose="02020603050405020304" pitchFamily="18" charset="0"/>
                <a:ea typeface="+mn-ea"/>
                <a:cs typeface="Times New Roman" panose="02020603050405020304" pitchFamily="18" charset="0"/>
              </a:rPr>
              <a:t>，那么，每个字归属一特定的词位</a:t>
            </a:r>
            <a:r>
              <a:rPr lang="zh-CN" altLang="en-US" sz="2800" b="1" dirty="0" smtClean="0">
                <a:latin typeface="Times New Roman" panose="02020603050405020304" pitchFamily="18" charset="0"/>
                <a:ea typeface="+mn-ea"/>
                <a:cs typeface="Times New Roman" panose="02020603050405020304" pitchFamily="18" charset="0"/>
              </a:rPr>
              <a:t>。</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2" name="文本框 1"/>
          <p:cNvSpPr txBox="1"/>
          <p:nvPr/>
        </p:nvSpPr>
        <p:spPr>
          <a:xfrm>
            <a:off x="687090" y="5013176"/>
            <a:ext cx="7488832" cy="523220"/>
          </a:xfrm>
          <a:prstGeom prst="rect">
            <a:avLst/>
          </a:prstGeom>
          <a:noFill/>
        </p:spPr>
        <p:txBody>
          <a:bodyPr wrap="squar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请见第</a:t>
            </a:r>
            <a:r>
              <a:rPr lang="en-US" altLang="zh-CN" sz="2800" b="1" dirty="0" smtClean="0">
                <a:solidFill>
                  <a:srgbClr val="FF0000"/>
                </a:solidFill>
                <a:latin typeface="Times New Roman" panose="02020603050405020304" pitchFamily="18" charset="0"/>
                <a:cs typeface="Times New Roman" panose="02020603050405020304" pitchFamily="18" charset="0"/>
              </a:rPr>
              <a:t>6</a:t>
            </a:r>
            <a:r>
              <a:rPr lang="zh-CN" altLang="en-US" sz="2800" b="1" dirty="0" smtClean="0">
                <a:solidFill>
                  <a:srgbClr val="FF0000"/>
                </a:solidFill>
                <a:latin typeface="Times New Roman" panose="02020603050405020304" pitchFamily="18" charset="0"/>
                <a:cs typeface="Times New Roman" panose="02020603050405020304" pitchFamily="18" charset="0"/>
              </a:rPr>
              <a:t>章课件的介绍。</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3" name="标题 2"/>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ext Box 4"/>
          <p:cNvSpPr txBox="1">
            <a:spLocks noChangeArrowheads="1"/>
          </p:cNvSpPr>
          <p:nvPr/>
        </p:nvSpPr>
        <p:spPr bwMode="auto">
          <a:xfrm>
            <a:off x="323850" y="1530350"/>
            <a:ext cx="8569325" cy="3914775"/>
          </a:xfrm>
          <a:prstGeom prst="rect">
            <a:avLst/>
          </a:prstGeom>
          <a:solidFill>
            <a:schemeClr val="bg1"/>
          </a:solidFill>
          <a:ln w="9525">
            <a:noFill/>
            <a:miter lim="800000"/>
          </a:ln>
        </p:spPr>
        <p:txBody>
          <a:bodyPr>
            <a:spAutoFit/>
          </a:bodyPr>
          <a:lstStyle/>
          <a:p>
            <a:pPr>
              <a:lnSpc>
                <a:spcPct val="120000"/>
              </a:lnSpc>
              <a:buFont typeface="Wingdings" panose="05000000000000000000" pitchFamily="2" charset="2"/>
              <a:buChar char="Ø"/>
              <a:defRPr/>
            </a:pPr>
            <a:r>
              <a:rPr lang="zh-CN" altLang="en-US" sz="3200" b="1" u="sng" dirty="0">
                <a:latin typeface="Times New Roman" panose="02020603050405020304" pitchFamily="18" charset="0"/>
                <a:ea typeface="黑体" panose="02010609060101010101" pitchFamily="2" charset="-122"/>
              </a:rPr>
              <a:t>评价</a:t>
            </a:r>
            <a:r>
              <a:rPr lang="zh-CN" altLang="en-US" sz="3200" b="1" dirty="0">
                <a:latin typeface="Times New Roman" panose="02020603050405020304" pitchFamily="18" charset="0"/>
                <a:ea typeface="楷体_GB2312" pitchFamily="49" charset="-122"/>
              </a:rPr>
              <a:t>：</a:t>
            </a:r>
            <a:endParaRPr lang="zh-CN" altLang="en-US" sz="3200" b="1" dirty="0">
              <a:latin typeface="Times New Roman" panose="02020603050405020304" pitchFamily="18" charset="0"/>
              <a:ea typeface="楷体_GB2312" pitchFamily="49" charset="-122"/>
            </a:endParaRPr>
          </a:p>
          <a:p>
            <a:pPr>
              <a:lnSpc>
                <a:spcPct val="120000"/>
              </a:lnSpc>
              <a:spcBef>
                <a:spcPts val="600"/>
              </a:spcBef>
              <a:buFont typeface="Wingdings" panose="05000000000000000000" pitchFamily="2" charset="2"/>
              <a:buNone/>
              <a:defRPr/>
            </a:pPr>
            <a:r>
              <a:rPr lang="zh-CN" altLang="en-US" sz="2800" b="1" dirty="0">
                <a:latin typeface="Times New Roman" panose="02020603050405020304" pitchFamily="18" charset="0"/>
                <a:ea typeface="+mn-ea"/>
                <a:cs typeface="Times New Roman" panose="02020603050405020304" pitchFamily="18" charset="0"/>
              </a:rPr>
              <a:t>     该方法的重要优势在于，它能够平衡地看待词表词和未登录词的识别问题，文本中的词表词和未登录词都是用统一的字标注过程来实现的。在学习构架上，既可以不必专门强调词表词信息，也不用专门设计特定的未登录词识别模块，因此，大大地简化了分词系统的设计</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黄昌宁，</a:t>
            </a:r>
            <a:r>
              <a:rPr lang="en-US" altLang="zh-CN" sz="2800" dirty="0">
                <a:latin typeface="Times New Roman" panose="02020603050405020304" pitchFamily="18" charset="0"/>
                <a:ea typeface="+mn-ea"/>
                <a:cs typeface="Times New Roman" panose="02020603050405020304" pitchFamily="18" charset="0"/>
              </a:rPr>
              <a:t>2006</a:t>
            </a:r>
            <a:r>
              <a:rPr lang="en-US" altLang="zh-CN" sz="2800" b="1" dirty="0">
                <a:latin typeface="Times New Roman" panose="02020603050405020304" pitchFamily="18" charset="0"/>
                <a:ea typeface="+mn-ea"/>
                <a:cs typeface="Times New Roman" panose="02020603050405020304" pitchFamily="18" charset="0"/>
              </a:rPr>
              <a:t>]</a:t>
            </a:r>
            <a:r>
              <a:rPr lang="en-US" altLang="zh-CN" sz="2800" dirty="0">
                <a:latin typeface="Times New Roman" panose="02020603050405020304" pitchFamily="18" charset="0"/>
                <a:ea typeface="+mn-ea"/>
                <a:cs typeface="Times New Roman" panose="02020603050405020304" pitchFamily="18" charset="0"/>
              </a:rPr>
              <a:t> </a:t>
            </a:r>
            <a:endParaRPr lang="zh-CN" altLang="en-US" sz="2800" dirty="0">
              <a:latin typeface="Times New Roman" panose="02020603050405020304" pitchFamily="18" charset="0"/>
              <a:ea typeface="+mn-ea"/>
              <a:cs typeface="Times New Roman" panose="02020603050405020304" pitchFamily="18" charset="0"/>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ext Box 3"/>
          <p:cNvSpPr txBox="1">
            <a:spLocks noChangeArrowheads="1"/>
          </p:cNvSpPr>
          <p:nvPr/>
        </p:nvSpPr>
        <p:spPr bwMode="auto">
          <a:xfrm>
            <a:off x="388938" y="1500188"/>
            <a:ext cx="8215312"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3200" b="1">
                <a:solidFill>
                  <a:srgbClr val="0000FF"/>
                </a:solidFill>
                <a:latin typeface="黑体" panose="02010609060101010101" pitchFamily="2" charset="-122"/>
                <a:ea typeface="黑体" panose="02010609060101010101" pitchFamily="2" charset="-122"/>
              </a:rPr>
              <a:t>6.</a:t>
            </a:r>
            <a:r>
              <a:rPr lang="zh-CN" altLang="en-US" sz="3200" b="1">
                <a:solidFill>
                  <a:srgbClr val="0000FF"/>
                </a:solidFill>
                <a:latin typeface="黑体" panose="02010609060101010101" pitchFamily="2" charset="-122"/>
                <a:ea typeface="黑体" panose="02010609060101010101" pitchFamily="2" charset="-122"/>
              </a:rPr>
              <a:t>生成式方法与区分式方法的结合</a:t>
            </a:r>
            <a:endParaRPr lang="zh-CN" altLang="en-US" sz="3200" b="1">
              <a:solidFill>
                <a:srgbClr val="0000FF"/>
              </a:solidFill>
              <a:latin typeface="黑体" panose="02010609060101010101" pitchFamily="2" charset="-122"/>
              <a:ea typeface="黑体" panose="02010609060101010101" pitchFamily="2" charset="-122"/>
            </a:endParaRPr>
          </a:p>
        </p:txBody>
      </p:sp>
      <p:sp>
        <p:nvSpPr>
          <p:cNvPr id="66565" name="Text Box 5"/>
          <p:cNvSpPr txBox="1">
            <a:spLocks noChangeArrowheads="1"/>
          </p:cNvSpPr>
          <p:nvPr/>
        </p:nvSpPr>
        <p:spPr bwMode="auto">
          <a:xfrm>
            <a:off x="428625" y="2133600"/>
            <a:ext cx="8501063" cy="1076325"/>
          </a:xfrm>
          <a:prstGeom prst="rect">
            <a:avLst/>
          </a:prstGeom>
          <a:noFill/>
          <a:ln w="9525">
            <a:noFill/>
            <a:miter lim="800000"/>
          </a:ln>
        </p:spPr>
        <p:txBody>
          <a:bodyPr>
            <a:spAutoFit/>
          </a:bodyPr>
          <a:lstStyle/>
          <a:p>
            <a:pPr>
              <a:lnSpc>
                <a:spcPct val="120000"/>
              </a:lnSpc>
              <a:defRPr/>
            </a:pPr>
            <a:r>
              <a:rPr lang="zh-CN" altLang="en-US" sz="2800" b="1" dirty="0">
                <a:latin typeface="Times New Roman" panose="02020603050405020304" pitchFamily="18" charset="0"/>
                <a:ea typeface="+mn-ea"/>
                <a:cs typeface="Times New Roman" panose="02020603050405020304" pitchFamily="18" charset="0"/>
              </a:rPr>
              <a:t>    大部分基于词的分词方法采用的是生成式模型 </a:t>
            </a:r>
            <a:r>
              <a:rPr lang="en-US" altLang="zh-CN" sz="2800" dirty="0">
                <a:latin typeface="Times New Roman" panose="02020603050405020304" pitchFamily="18" charset="0"/>
                <a:ea typeface="+mn-ea"/>
                <a:cs typeface="Times New Roman" panose="02020603050405020304" pitchFamily="18" charset="0"/>
              </a:rPr>
              <a:t>(G</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enerative model</a:t>
            </a:r>
            <a:r>
              <a:rPr lang="en-US" altLang="zh-CN" sz="2800"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a:t>
            </a:r>
            <a:endParaRPr lang="en-US" altLang="zh-CN" sz="2800" b="1" dirty="0">
              <a:latin typeface="Times New Roman" panose="02020603050405020304" pitchFamily="18" charset="0"/>
              <a:ea typeface="+mn-ea"/>
              <a:cs typeface="Times New Roman" panose="02020603050405020304" pitchFamily="18" charset="0"/>
            </a:endParaRPr>
          </a:p>
        </p:txBody>
      </p:sp>
      <p:graphicFrame>
        <p:nvGraphicFramePr>
          <p:cNvPr id="9218" name="Object 14"/>
          <p:cNvGraphicFramePr>
            <a:graphicFrameLocks noChangeAspect="1"/>
          </p:cNvGraphicFramePr>
          <p:nvPr/>
        </p:nvGraphicFramePr>
        <p:xfrm>
          <a:off x="3635375" y="2924175"/>
          <a:ext cx="4608513" cy="936625"/>
        </p:xfrm>
        <a:graphic>
          <a:graphicData uri="http://schemas.openxmlformats.org/presentationml/2006/ole">
            <mc:AlternateContent xmlns:mc="http://schemas.openxmlformats.org/markup-compatibility/2006">
              <mc:Choice xmlns:v="urn:schemas-microsoft-com:vml" Requires="v">
                <p:oleObj spid="_x0000_s9322" name="Equation" r:id="rId1" imgW="1854200" imgH="342900" progId="Equation.DSMT4">
                  <p:embed/>
                </p:oleObj>
              </mc:Choice>
              <mc:Fallback>
                <p:oleObj name="Equation" r:id="rId1" imgW="1854200" imgH="342900" progId="Equation.DSMT4">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2924175"/>
                        <a:ext cx="460851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graphicFrame>
        <p:nvGraphicFramePr>
          <p:cNvPr id="9219" name="Object 3"/>
          <p:cNvGraphicFramePr>
            <a:graphicFrameLocks noChangeAspect="1"/>
          </p:cNvGraphicFramePr>
          <p:nvPr/>
        </p:nvGraphicFramePr>
        <p:xfrm>
          <a:off x="2987675" y="4941888"/>
          <a:ext cx="5815013" cy="1079500"/>
        </p:xfrm>
        <a:graphic>
          <a:graphicData uri="http://schemas.openxmlformats.org/presentationml/2006/ole">
            <mc:AlternateContent xmlns:mc="http://schemas.openxmlformats.org/markup-compatibility/2006">
              <mc:Choice xmlns:v="urn:schemas-microsoft-com:vml" Requires="v">
                <p:oleObj spid="_x0000_s9323" name="Equation" r:id="rId3" imgW="2209800" imgH="406400" progId="Equation.DSMT4">
                  <p:embed/>
                </p:oleObj>
              </mc:Choice>
              <mc:Fallback>
                <p:oleObj name="Equation" r:id="rId3" imgW="2209800" imgH="406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4941888"/>
                        <a:ext cx="58150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5" name="TextBox 8"/>
          <p:cNvSpPr txBox="1">
            <a:spLocks noChangeArrowheads="1"/>
          </p:cNvSpPr>
          <p:nvPr/>
        </p:nvSpPr>
        <p:spPr bwMode="auto">
          <a:xfrm>
            <a:off x="827088" y="4508500"/>
            <a:ext cx="271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latin typeface="Times New Roman" panose="02020603050405020304" pitchFamily="18" charset="0"/>
                <a:cs typeface="Times New Roman" panose="02020603050405020304" pitchFamily="18" charset="0"/>
              </a:rPr>
              <a:t>使用 </a:t>
            </a:r>
            <a:r>
              <a:rPr lang="en-US" altLang="zh-CN" sz="2800">
                <a:latin typeface="Times New Roman" panose="02020603050405020304" pitchFamily="18" charset="0"/>
                <a:cs typeface="Times New Roman" panose="02020603050405020304" pitchFamily="18" charset="0"/>
              </a:rPr>
              <a:t>3-gram</a:t>
            </a:r>
            <a:r>
              <a:rPr lang="en-US" altLang="zh-CN" sz="2800" b="1">
                <a:latin typeface="Times New Roman" panose="02020603050405020304" pitchFamily="18" charset="0"/>
                <a:cs typeface="Times New Roman" panose="02020603050405020304" pitchFamily="18" charset="0"/>
              </a:rPr>
              <a:t>:</a:t>
            </a:r>
            <a:endParaRPr lang="zh-CN" altLang="en-US" sz="2800" b="1">
              <a:latin typeface="Times New Roman" panose="02020603050405020304" pitchFamily="18" charset="0"/>
              <a:cs typeface="Times New Roman" panose="02020603050405020304" pitchFamily="18" charset="0"/>
            </a:endParaRPr>
          </a:p>
        </p:txBody>
      </p:sp>
      <p:graphicFrame>
        <p:nvGraphicFramePr>
          <p:cNvPr id="9220" name="Object 9"/>
          <p:cNvGraphicFramePr>
            <a:graphicFrameLocks noChangeAspect="1"/>
          </p:cNvGraphicFramePr>
          <p:nvPr/>
        </p:nvGraphicFramePr>
        <p:xfrm>
          <a:off x="4727575" y="3860800"/>
          <a:ext cx="3157538" cy="863600"/>
        </p:xfrm>
        <a:graphic>
          <a:graphicData uri="http://schemas.openxmlformats.org/presentationml/2006/ole">
            <mc:AlternateContent xmlns:mc="http://schemas.openxmlformats.org/markup-compatibility/2006">
              <mc:Choice xmlns:v="urn:schemas-microsoft-com:vml" Requires="v">
                <p:oleObj spid="_x0000_s9324" name="Equation" r:id="rId5" imgW="1206500" imgH="330200" progId="Equation.DSMT4">
                  <p:embed/>
                </p:oleObj>
              </mc:Choice>
              <mc:Fallback>
                <p:oleObj name="Equation" r:id="rId5" imgW="1206500" imgH="3302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575" y="3860800"/>
                        <a:ext cx="3157538"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Text Box 5"/>
          <p:cNvSpPr txBox="1">
            <a:spLocks noChangeArrowheads="1"/>
          </p:cNvSpPr>
          <p:nvPr/>
        </p:nvSpPr>
        <p:spPr bwMode="auto">
          <a:xfrm>
            <a:off x="357188" y="1581150"/>
            <a:ext cx="8501062" cy="954088"/>
          </a:xfrm>
          <a:prstGeom prst="rect">
            <a:avLst/>
          </a:prstGeom>
          <a:solidFill>
            <a:schemeClr val="bg1"/>
          </a:solidFill>
          <a:ln w="9525">
            <a:noFill/>
            <a:miter lim="800000"/>
          </a:ln>
        </p:spPr>
        <p:txBody>
          <a:bodyPr>
            <a:spAutoFit/>
          </a:bodyPr>
          <a:lstStyle/>
          <a:p>
            <a:pPr>
              <a:defRPr/>
            </a:pPr>
            <a:r>
              <a:rPr lang="zh-CN" altLang="en-US" sz="2800" b="1" dirty="0">
                <a:latin typeface="Times New Roman" panose="02020603050405020304" pitchFamily="18" charset="0"/>
                <a:ea typeface="+mn-ea"/>
                <a:cs typeface="Times New Roman" panose="02020603050405020304" pitchFamily="18" charset="0"/>
              </a:rPr>
              <a:t>          而基于字的分词方法采用区分式模型 </a:t>
            </a:r>
            <a:r>
              <a:rPr lang="en-US" altLang="zh-CN" sz="2800" dirty="0">
                <a:latin typeface="Times New Roman" panose="02020603050405020304" pitchFamily="18" charset="0"/>
                <a:ea typeface="+mn-ea"/>
                <a:cs typeface="Times New Roman" panose="02020603050405020304" pitchFamily="18" charset="0"/>
              </a:rPr>
              <a:t>(</a:t>
            </a:r>
            <a:r>
              <a:rPr lang="en-US" sz="2800" dirty="0">
                <a:latin typeface="Times New Roman" panose="02020603050405020304" pitchFamily="18" charset="0"/>
                <a:ea typeface="宋体" panose="02010600030101010101" pitchFamily="2" charset="-122"/>
                <a:cs typeface="Times New Roman" panose="02020603050405020304" pitchFamily="18" charset="0"/>
              </a:rPr>
              <a:t>Discriminative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model</a:t>
            </a:r>
            <a:r>
              <a:rPr lang="en-US" altLang="zh-CN" sz="2800" dirty="0">
                <a:latin typeface="Times New Roman" panose="02020603050405020304" pitchFamily="18" charset="0"/>
                <a:ea typeface="+mn-ea"/>
                <a:cs typeface="Times New Roman" panose="02020603050405020304" pitchFamily="18" charset="0"/>
              </a:rPr>
              <a:t>)</a:t>
            </a:r>
            <a:r>
              <a:rPr lang="zh-CN" altLang="en-US" sz="2800" dirty="0">
                <a:latin typeface="Times New Roman" panose="02020603050405020304" pitchFamily="18" charset="0"/>
                <a:ea typeface="+mn-ea"/>
                <a:cs typeface="Times New Roman" panose="02020603050405020304" pitchFamily="18" charset="0"/>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1024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024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2" name="TextBox 11"/>
          <p:cNvSpPr txBox="1"/>
          <p:nvPr/>
        </p:nvSpPr>
        <p:spPr>
          <a:xfrm>
            <a:off x="500063" y="3611563"/>
            <a:ext cx="6858000" cy="627062"/>
          </a:xfrm>
          <a:prstGeom prst="rect">
            <a:avLst/>
          </a:prstGeom>
          <a:noFill/>
        </p:spPr>
        <p:txBody>
          <a:bodyPr>
            <a:spAutoFit/>
          </a:bodyPr>
          <a:lstStyle/>
          <a:p>
            <a:pPr algn="just">
              <a:lnSpc>
                <a:spcPct val="120000"/>
              </a:lnSpc>
              <a:defRPr/>
            </a:pPr>
            <a:r>
              <a:rPr lang="en-US" altLang="zh-CN" sz="2800" b="1" dirty="0">
                <a:latin typeface="+mn-ea"/>
                <a:ea typeface="+mn-ea"/>
              </a:rPr>
              <a:t>	</a:t>
            </a:r>
            <a:r>
              <a:rPr lang="en-US" altLang="zh-CN" sz="3200" b="1" dirty="0">
                <a:latin typeface="+mn-ea"/>
                <a:ea typeface="+mn-ea"/>
              </a:rPr>
              <a:t>… … </a:t>
            </a:r>
            <a:r>
              <a:rPr lang="en-US" altLang="zh-CN" sz="3200" i="1" dirty="0">
                <a:latin typeface="Times New Roman" panose="02020603050405020304" pitchFamily="18" charset="0"/>
                <a:ea typeface="+mn-ea"/>
                <a:cs typeface="Times New Roman" panose="02020603050405020304" pitchFamily="18" charset="0"/>
              </a:rPr>
              <a:t>c</a:t>
            </a:r>
            <a:r>
              <a:rPr lang="en-US" altLang="zh-CN" sz="3200" i="1" baseline="-25000" dirty="0">
                <a:latin typeface="Times New Roman" panose="02020603050405020304" pitchFamily="18" charset="0"/>
                <a:ea typeface="+mn-ea"/>
                <a:cs typeface="Times New Roman" panose="02020603050405020304" pitchFamily="18" charset="0"/>
              </a:rPr>
              <a:t>k</a:t>
            </a:r>
            <a:r>
              <a:rPr lang="en-US" altLang="zh-CN" sz="3200" baseline="-25000" dirty="0">
                <a:latin typeface="Times New Roman" panose="02020603050405020304" pitchFamily="18" charset="0"/>
                <a:ea typeface="+mn-ea"/>
                <a:cs typeface="Times New Roman" panose="02020603050405020304" pitchFamily="18" charset="0"/>
              </a:rPr>
              <a:t>-2</a:t>
            </a:r>
            <a:r>
              <a:rPr lang="en-US" altLang="zh-CN" sz="3200" dirty="0">
                <a:latin typeface="Times New Roman" panose="02020603050405020304" pitchFamily="18" charset="0"/>
                <a:ea typeface="+mn-ea"/>
                <a:cs typeface="Times New Roman" panose="02020603050405020304" pitchFamily="18" charset="0"/>
              </a:rPr>
              <a:t> </a:t>
            </a:r>
            <a:r>
              <a:rPr lang="en-US" altLang="zh-CN" sz="3200" i="1" dirty="0">
                <a:latin typeface="Times New Roman" panose="02020603050405020304" pitchFamily="18" charset="0"/>
                <a:ea typeface="+mn-ea"/>
                <a:cs typeface="Times New Roman" panose="02020603050405020304" pitchFamily="18" charset="0"/>
              </a:rPr>
              <a:t>c</a:t>
            </a:r>
            <a:r>
              <a:rPr lang="en-US" altLang="zh-CN" sz="3200" i="1" baseline="-25000" dirty="0">
                <a:latin typeface="Times New Roman" panose="02020603050405020304" pitchFamily="18" charset="0"/>
                <a:ea typeface="+mn-ea"/>
                <a:cs typeface="Times New Roman" panose="02020603050405020304" pitchFamily="18" charset="0"/>
              </a:rPr>
              <a:t>k</a:t>
            </a:r>
            <a:r>
              <a:rPr lang="en-US" altLang="zh-CN" sz="3200" baseline="-25000" dirty="0">
                <a:latin typeface="Times New Roman" panose="02020603050405020304" pitchFamily="18" charset="0"/>
                <a:ea typeface="+mn-ea"/>
                <a:cs typeface="Times New Roman" panose="02020603050405020304" pitchFamily="18" charset="0"/>
              </a:rPr>
              <a:t>-1</a:t>
            </a:r>
            <a:r>
              <a:rPr lang="en-US" altLang="zh-CN" sz="3200" dirty="0">
                <a:latin typeface="Times New Roman" panose="02020603050405020304" pitchFamily="18" charset="0"/>
                <a:ea typeface="+mn-ea"/>
                <a:cs typeface="Times New Roman" panose="02020603050405020304" pitchFamily="18" charset="0"/>
              </a:rPr>
              <a:t> </a:t>
            </a:r>
            <a:r>
              <a:rPr lang="en-US" altLang="zh-CN" sz="3200" i="1" dirty="0">
                <a:latin typeface="Times New Roman" panose="02020603050405020304" pitchFamily="18" charset="0"/>
                <a:ea typeface="+mn-ea"/>
                <a:cs typeface="Times New Roman" panose="02020603050405020304" pitchFamily="18" charset="0"/>
              </a:rPr>
              <a:t>c</a:t>
            </a:r>
            <a:r>
              <a:rPr lang="en-US" altLang="zh-CN" sz="3200" i="1" baseline="-25000" dirty="0">
                <a:latin typeface="Times New Roman" panose="02020603050405020304" pitchFamily="18" charset="0"/>
                <a:ea typeface="+mn-ea"/>
                <a:cs typeface="Times New Roman" panose="02020603050405020304" pitchFamily="18" charset="0"/>
              </a:rPr>
              <a:t>k</a:t>
            </a:r>
            <a:r>
              <a:rPr lang="en-US" altLang="zh-CN" sz="3200" dirty="0">
                <a:latin typeface="Times New Roman" panose="02020603050405020304" pitchFamily="18" charset="0"/>
                <a:ea typeface="+mn-ea"/>
                <a:cs typeface="Times New Roman" panose="02020603050405020304" pitchFamily="18" charset="0"/>
              </a:rPr>
              <a:t> </a:t>
            </a:r>
            <a:r>
              <a:rPr lang="en-US" altLang="zh-CN" sz="3200" i="1" dirty="0">
                <a:latin typeface="Times New Roman" panose="02020603050405020304" pitchFamily="18" charset="0"/>
                <a:ea typeface="+mn-ea"/>
                <a:cs typeface="Times New Roman" panose="02020603050405020304" pitchFamily="18" charset="0"/>
              </a:rPr>
              <a:t>c</a:t>
            </a:r>
            <a:r>
              <a:rPr lang="en-US" altLang="zh-CN" sz="3200" i="1" baseline="-25000" dirty="0">
                <a:latin typeface="Times New Roman" panose="02020603050405020304" pitchFamily="18" charset="0"/>
                <a:ea typeface="+mn-ea"/>
                <a:cs typeface="Times New Roman" panose="02020603050405020304" pitchFamily="18" charset="0"/>
              </a:rPr>
              <a:t>k</a:t>
            </a:r>
            <a:r>
              <a:rPr lang="en-US" altLang="zh-CN" sz="3200" baseline="-25000" dirty="0">
                <a:latin typeface="Times New Roman" panose="02020603050405020304" pitchFamily="18" charset="0"/>
                <a:ea typeface="+mn-ea"/>
                <a:cs typeface="Times New Roman" panose="02020603050405020304" pitchFamily="18" charset="0"/>
              </a:rPr>
              <a:t>+1</a:t>
            </a:r>
            <a:r>
              <a:rPr lang="en-US" altLang="zh-CN" sz="3200" dirty="0">
                <a:latin typeface="Times New Roman" panose="02020603050405020304" pitchFamily="18" charset="0"/>
                <a:ea typeface="+mn-ea"/>
                <a:cs typeface="Times New Roman" panose="02020603050405020304" pitchFamily="18" charset="0"/>
              </a:rPr>
              <a:t> </a:t>
            </a:r>
            <a:r>
              <a:rPr lang="en-US" altLang="zh-CN" sz="3200" i="1" dirty="0">
                <a:latin typeface="Times New Roman" panose="02020603050405020304" pitchFamily="18" charset="0"/>
                <a:ea typeface="+mn-ea"/>
                <a:cs typeface="Times New Roman" panose="02020603050405020304" pitchFamily="18" charset="0"/>
              </a:rPr>
              <a:t>c</a:t>
            </a:r>
            <a:r>
              <a:rPr lang="en-US" altLang="zh-CN" sz="3200" i="1" baseline="-25000" dirty="0">
                <a:latin typeface="Times New Roman" panose="02020603050405020304" pitchFamily="18" charset="0"/>
                <a:ea typeface="+mn-ea"/>
                <a:cs typeface="Times New Roman" panose="02020603050405020304" pitchFamily="18" charset="0"/>
              </a:rPr>
              <a:t>k</a:t>
            </a:r>
            <a:r>
              <a:rPr lang="en-US" altLang="zh-CN" sz="3200" baseline="-25000" dirty="0">
                <a:latin typeface="Times New Roman" panose="02020603050405020304" pitchFamily="18" charset="0"/>
                <a:ea typeface="+mn-ea"/>
                <a:cs typeface="Times New Roman" panose="02020603050405020304" pitchFamily="18" charset="0"/>
              </a:rPr>
              <a:t>+2</a:t>
            </a:r>
            <a:r>
              <a:rPr lang="en-US" altLang="zh-CN" sz="3200" dirty="0">
                <a:latin typeface="Times New Roman" panose="02020603050405020304" pitchFamily="18" charset="0"/>
                <a:ea typeface="+mn-ea"/>
                <a:cs typeface="Times New Roman" panose="02020603050405020304" pitchFamily="18" charset="0"/>
              </a:rPr>
              <a:t> </a:t>
            </a:r>
            <a:r>
              <a:rPr lang="en-US" altLang="zh-CN" sz="3200" b="1" dirty="0">
                <a:latin typeface="+mn-ea"/>
                <a:ea typeface="+mn-ea"/>
              </a:rPr>
              <a:t>… …</a:t>
            </a:r>
            <a:endParaRPr lang="zh-CN" altLang="en-US" sz="3200" b="1" dirty="0">
              <a:latin typeface="+mn-ea"/>
              <a:ea typeface="+mn-ea"/>
            </a:endParaRPr>
          </a:p>
        </p:txBody>
      </p:sp>
      <p:sp>
        <p:nvSpPr>
          <p:cNvPr id="10248"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graphicFrame>
        <p:nvGraphicFramePr>
          <p:cNvPr id="10242" name="Object 6"/>
          <p:cNvGraphicFramePr>
            <a:graphicFrameLocks noChangeAspect="1"/>
          </p:cNvGraphicFramePr>
          <p:nvPr/>
        </p:nvGraphicFramePr>
        <p:xfrm>
          <a:off x="777875" y="2565400"/>
          <a:ext cx="7200900" cy="1079500"/>
        </p:xfrm>
        <a:graphic>
          <a:graphicData uri="http://schemas.openxmlformats.org/presentationml/2006/ole">
            <mc:AlternateContent xmlns:mc="http://schemas.openxmlformats.org/markup-compatibility/2006">
              <mc:Choice xmlns:v="urn:schemas-microsoft-com:vml" Requires="v">
                <p:oleObj spid="_x0000_s10285" name="Equation" r:id="rId1" imgW="2857500" imgH="431800" progId="Equation.DSMT4">
                  <p:embed/>
                </p:oleObj>
              </mc:Choice>
              <mc:Fallback>
                <p:oleObj name="Equation" r:id="rId1" imgW="2857500" imgH="43180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75" y="2565400"/>
                        <a:ext cx="72009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249" name="组合 13"/>
          <p:cNvGrpSpPr/>
          <p:nvPr/>
        </p:nvGrpSpPr>
        <p:grpSpPr bwMode="auto">
          <a:xfrm>
            <a:off x="2792413" y="4219575"/>
            <a:ext cx="2643187" cy="1514475"/>
            <a:chOff x="2792239" y="4219647"/>
            <a:chExt cx="2643187" cy="1513361"/>
          </a:xfrm>
        </p:grpSpPr>
        <p:cxnSp>
          <p:nvCxnSpPr>
            <p:cNvPr id="10250" name="直接箭头连接符 15"/>
            <p:cNvCxnSpPr>
              <a:cxnSpLocks noChangeShapeType="1"/>
            </p:cNvCxnSpPr>
            <p:nvPr/>
          </p:nvCxnSpPr>
          <p:spPr bwMode="auto">
            <a:xfrm rot="5400000" flipH="1" flipV="1">
              <a:off x="3782888" y="4576041"/>
              <a:ext cx="712788" cy="0"/>
            </a:xfrm>
            <a:prstGeom prst="straightConnector1">
              <a:avLst/>
            </a:prstGeom>
            <a:noFill/>
            <a:ln w="19050" algn="ctr">
              <a:solidFill>
                <a:schemeClr val="tx1"/>
              </a:solidFill>
              <a:miter lim="800000"/>
              <a:tailEnd type="triangle" w="med" len="lg"/>
            </a:ln>
            <a:extLst>
              <a:ext uri="{909E8E84-426E-40DD-AFC4-6F175D3DCCD1}">
                <a14:hiddenFill xmlns:a14="http://schemas.microsoft.com/office/drawing/2010/main">
                  <a:noFill/>
                </a14:hiddenFill>
              </a:ext>
            </a:extLst>
          </p:spPr>
        </p:cxnSp>
        <p:sp>
          <p:nvSpPr>
            <p:cNvPr id="10251" name="TextBox 18"/>
            <p:cNvSpPr txBox="1">
              <a:spLocks noChangeArrowheads="1"/>
            </p:cNvSpPr>
            <p:nvPr/>
          </p:nvSpPr>
          <p:spPr bwMode="auto">
            <a:xfrm>
              <a:off x="2792239" y="5148435"/>
              <a:ext cx="2643187" cy="58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3200">
                  <a:latin typeface="Times New Roman" panose="02020603050405020304" pitchFamily="18" charset="0"/>
                  <a:cs typeface="Times New Roman" panose="02020603050405020304" pitchFamily="18" charset="0"/>
                </a:rPr>
                <a:t>B, M, S, E</a:t>
              </a:r>
              <a:endParaRPr lang="zh-CN" altLang="en-US" sz="3200">
                <a:latin typeface="Times New Roman" panose="02020603050405020304" pitchFamily="18" charset="0"/>
                <a:cs typeface="Times New Roman" panose="02020603050405020304" pitchFamily="18" charset="0"/>
              </a:endParaRPr>
            </a:p>
          </p:txBody>
        </p:sp>
        <p:sp>
          <p:nvSpPr>
            <p:cNvPr id="10252" name="右大括号 10"/>
            <p:cNvSpPr/>
            <p:nvPr/>
          </p:nvSpPr>
          <p:spPr bwMode="auto">
            <a:xfrm rot="-5400000">
              <a:off x="4031270" y="4185035"/>
              <a:ext cx="216024" cy="1728192"/>
            </a:xfrm>
            <a:prstGeom prst="rightBrace">
              <a:avLst>
                <a:gd name="adj1" fmla="val 8333"/>
                <a:gd name="adj2" fmla="val 50000"/>
              </a:avLst>
            </a:prstGeom>
            <a:noFill/>
            <a:ln w="12700"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gr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7680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76805" name="TextBox 11"/>
          <p:cNvSpPr txBox="1">
            <a:spLocks noChangeArrowheads="1"/>
          </p:cNvSpPr>
          <p:nvPr/>
        </p:nvSpPr>
        <p:spPr bwMode="auto">
          <a:xfrm>
            <a:off x="250825" y="1557338"/>
            <a:ext cx="8713788" cy="393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buFont typeface="Wingdings" panose="05000000000000000000" pitchFamily="2" charset="2"/>
              <a:buChar char="u"/>
            </a:pPr>
            <a:r>
              <a:rPr lang="zh-CN" altLang="en-US" sz="3000" b="1">
                <a:solidFill>
                  <a:srgbClr val="000066"/>
                </a:solidFill>
                <a:latin typeface="黑体" panose="02010609060101010101" pitchFamily="2" charset="-122"/>
                <a:ea typeface="黑体" panose="02010609060101010101" pitchFamily="2" charset="-122"/>
              </a:rPr>
              <a:t>－生成式模型与判别式模型的比较：</a:t>
            </a:r>
            <a:endParaRPr lang="en-US" altLang="zh-CN" sz="3000" b="1">
              <a:solidFill>
                <a:srgbClr val="000066"/>
              </a:solidFill>
              <a:latin typeface="黑体" panose="02010609060101010101" pitchFamily="2" charset="-122"/>
              <a:ea typeface="黑体" panose="02010609060101010101" pitchFamily="2" charset="-122"/>
            </a:endParaRPr>
          </a:p>
          <a:p>
            <a:pPr lvl="1" algn="just" eaLnBrk="1" hangingPunct="1">
              <a:lnSpc>
                <a:spcPct val="120000"/>
              </a:lnSpc>
              <a:spcBef>
                <a:spcPts val="600"/>
              </a:spcBef>
              <a:buFont typeface="Wingdings" panose="05000000000000000000" pitchFamily="2" charset="2"/>
              <a:buChar char="Ø"/>
            </a:pPr>
            <a:r>
              <a:rPr lang="zh-CN" altLang="en-US" sz="2800" b="1">
                <a:solidFill>
                  <a:srgbClr val="000066"/>
                </a:solidFill>
                <a:latin typeface="Arial" panose="020B0604020202020204" pitchFamily="34" charset="0"/>
                <a:ea typeface="黑体" panose="02010609060101010101" pitchFamily="2" charset="-122"/>
                <a:cs typeface="Arial" panose="020B0604020202020204" pitchFamily="34" charset="0"/>
              </a:rPr>
              <a:t>生成</a:t>
            </a:r>
            <a:r>
              <a:rPr lang="en-US" altLang="zh-CN" sz="2800" b="1">
                <a:solidFill>
                  <a:srgbClr val="000066"/>
                </a:solidFill>
                <a:latin typeface="Arial" panose="020B0604020202020204" pitchFamily="34" charset="0"/>
                <a:ea typeface="黑体" panose="02010609060101010101" pitchFamily="2" charset="-122"/>
                <a:cs typeface="Arial" panose="020B0604020202020204" pitchFamily="34" charset="0"/>
              </a:rPr>
              <a:t>(</a:t>
            </a:r>
            <a:r>
              <a:rPr lang="zh-CN" altLang="en-US" sz="2800" b="1">
                <a:solidFill>
                  <a:srgbClr val="000066"/>
                </a:solidFill>
                <a:latin typeface="Arial" panose="020B0604020202020204" pitchFamily="34" charset="0"/>
                <a:ea typeface="黑体" panose="02010609060101010101" pitchFamily="2" charset="-122"/>
                <a:cs typeface="Arial" panose="020B0604020202020204" pitchFamily="34" charset="0"/>
              </a:rPr>
              <a:t>产生</a:t>
            </a:r>
            <a:r>
              <a:rPr lang="en-US" altLang="zh-CN" sz="2800" b="1">
                <a:solidFill>
                  <a:srgbClr val="000066"/>
                </a:solidFill>
                <a:latin typeface="Arial" panose="020B0604020202020204" pitchFamily="34" charset="0"/>
                <a:ea typeface="黑体" panose="02010609060101010101" pitchFamily="2" charset="-122"/>
                <a:cs typeface="Arial" panose="020B0604020202020204" pitchFamily="34" charset="0"/>
              </a:rPr>
              <a:t>)</a:t>
            </a:r>
            <a:r>
              <a:rPr lang="zh-CN" altLang="en-US" sz="2800" b="1">
                <a:solidFill>
                  <a:srgbClr val="000066"/>
                </a:solidFill>
                <a:latin typeface="Arial" panose="020B0604020202020204" pitchFamily="34" charset="0"/>
                <a:ea typeface="黑体" panose="02010609060101010101" pitchFamily="2" charset="-122"/>
                <a:cs typeface="Arial" panose="020B0604020202020204" pitchFamily="34" charset="0"/>
              </a:rPr>
              <a:t>式模型 </a:t>
            </a:r>
            <a:r>
              <a:rPr lang="en-US" altLang="zh-CN" sz="2800">
                <a:solidFill>
                  <a:srgbClr val="000066"/>
                </a:solidFill>
                <a:latin typeface="Arial" panose="020B0604020202020204" pitchFamily="34" charset="0"/>
                <a:ea typeface="黑体" panose="02010609060101010101" pitchFamily="2" charset="-122"/>
                <a:cs typeface="Arial" panose="020B0604020202020204" pitchFamily="34" charset="0"/>
              </a:rPr>
              <a:t>(Generative Model)</a:t>
            </a:r>
            <a:endParaRPr lang="en-US" altLang="zh-CN" sz="2800">
              <a:solidFill>
                <a:srgbClr val="000066"/>
              </a:solidFill>
              <a:latin typeface="Arial" panose="020B0604020202020204" pitchFamily="34" charset="0"/>
              <a:ea typeface="黑体" panose="02010609060101010101" pitchFamily="2" charset="-122"/>
              <a:cs typeface="Arial" panose="020B0604020202020204" pitchFamily="34" charset="0"/>
            </a:endParaRPr>
          </a:p>
          <a:p>
            <a:pPr algn="just" eaLnBrk="1" hangingPunct="1">
              <a:lnSpc>
                <a:spcPct val="120000"/>
              </a:lnSpc>
              <a:spcBef>
                <a:spcPts val="600"/>
              </a:spcBef>
            </a:pPr>
            <a:r>
              <a:rPr lang="zh-CN" altLang="en-US" sz="2800">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假设 </a:t>
            </a:r>
            <a:r>
              <a:rPr lang="en-US" altLang="zh-CN" sz="2800" i="1">
                <a:latin typeface="Times New Roman" panose="02020603050405020304" pitchFamily="18" charset="0"/>
                <a:cs typeface="Times New Roman" panose="02020603050405020304" pitchFamily="18" charset="0"/>
              </a:rPr>
              <a:t>o </a:t>
            </a:r>
            <a:r>
              <a:rPr lang="zh-CN" altLang="en-US" sz="2800" b="1">
                <a:latin typeface="Times New Roman" panose="02020603050405020304" pitchFamily="18" charset="0"/>
                <a:cs typeface="Times New Roman" panose="02020603050405020304" pitchFamily="18" charset="0"/>
              </a:rPr>
              <a:t>是观察值，</a:t>
            </a:r>
            <a:r>
              <a:rPr lang="en-US" altLang="zh-CN" sz="2800" i="1">
                <a:latin typeface="Times New Roman" panose="02020603050405020304" pitchFamily="18" charset="0"/>
                <a:cs typeface="Times New Roman" panose="02020603050405020304" pitchFamily="18" charset="0"/>
              </a:rPr>
              <a:t>q </a:t>
            </a:r>
            <a:r>
              <a:rPr lang="zh-CN" altLang="en-US" sz="2800" b="1">
                <a:latin typeface="Times New Roman" panose="02020603050405020304" pitchFamily="18" charset="0"/>
                <a:cs typeface="Times New Roman" panose="02020603050405020304" pitchFamily="18" charset="0"/>
              </a:rPr>
              <a:t>是模型。如果对</a:t>
            </a:r>
            <a:r>
              <a:rPr lang="en-US" altLang="zh-CN" sz="2800" i="1">
                <a:latin typeface="Times New Roman" panose="02020603050405020304" pitchFamily="18" charset="0"/>
                <a:cs typeface="Times New Roman" panose="02020603050405020304" pitchFamily="18" charset="0"/>
              </a:rPr>
              <a:t>p</a:t>
            </a:r>
            <a:r>
              <a:rPr lang="en-US" altLang="zh-CN" sz="2800">
                <a:latin typeface="Times New Roman" panose="02020603050405020304" pitchFamily="18" charset="0"/>
                <a:cs typeface="Times New Roman" panose="02020603050405020304" pitchFamily="18" charset="0"/>
              </a:rPr>
              <a:t>(</a:t>
            </a:r>
            <a:r>
              <a:rPr lang="en-US" altLang="zh-CN" sz="2800" i="1">
                <a:latin typeface="Times New Roman" panose="02020603050405020304" pitchFamily="18" charset="0"/>
                <a:cs typeface="Times New Roman" panose="02020603050405020304" pitchFamily="18" charset="0"/>
              </a:rPr>
              <a:t>o</a:t>
            </a:r>
            <a:r>
              <a:rPr lang="en-US" altLang="zh-CN" sz="2800">
                <a:latin typeface="Times New Roman" panose="02020603050405020304" pitchFamily="18" charset="0"/>
                <a:cs typeface="Times New Roman" panose="02020603050405020304" pitchFamily="18" charset="0"/>
              </a:rPr>
              <a:t>|</a:t>
            </a:r>
            <a:r>
              <a:rPr lang="en-US" altLang="zh-CN" sz="2800" i="1">
                <a:latin typeface="Times New Roman" panose="02020603050405020304" pitchFamily="18" charset="0"/>
                <a:cs typeface="Times New Roman" panose="02020603050405020304" pitchFamily="18" charset="0"/>
              </a:rPr>
              <a:t>q</a:t>
            </a:r>
            <a:r>
              <a:rPr lang="en-US" altLang="zh-CN" sz="28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进行建模</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就是生成式模型。其基本思想是：首先建立样本的概率密度模型，再利用模型进行推理预测。要求已知样本无穷多或者尽可能地多。该方法一般建立在统计学和 </a:t>
            </a:r>
            <a:r>
              <a:rPr lang="en-US" altLang="zh-CN" sz="2800" b="1">
                <a:latin typeface="Times New Roman" panose="02020603050405020304" pitchFamily="18" charset="0"/>
                <a:cs typeface="Times New Roman" panose="02020603050405020304" pitchFamily="18" charset="0"/>
              </a:rPr>
              <a:t>Bayes </a:t>
            </a:r>
            <a:r>
              <a:rPr lang="zh-CN" altLang="en-US" sz="2800" b="1">
                <a:latin typeface="Times New Roman" panose="02020603050405020304" pitchFamily="18" charset="0"/>
                <a:cs typeface="Times New Roman" panose="02020603050405020304" pitchFamily="18" charset="0"/>
              </a:rPr>
              <a:t>理论的基础之上。</a:t>
            </a:r>
            <a:endParaRPr lang="en-US" altLang="zh-CN" sz="2800" b="1">
              <a:latin typeface="Times New Roman" panose="02020603050405020304" pitchFamily="18" charset="0"/>
              <a:cs typeface="Times New Roman" panose="02020603050405020304" pitchFamily="18" charset="0"/>
            </a:endParaRPr>
          </a:p>
        </p:txBody>
      </p:sp>
      <p:sp>
        <p:nvSpPr>
          <p:cNvPr id="76806"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3"/>
          <p:cNvSpPr txBox="1">
            <a:spLocks noChangeArrowheads="1"/>
          </p:cNvSpPr>
          <p:nvPr/>
        </p:nvSpPr>
        <p:spPr bwMode="auto">
          <a:xfrm>
            <a:off x="179512" y="1532408"/>
            <a:ext cx="7775575" cy="4560888"/>
          </a:xfrm>
          <a:prstGeom prst="rect">
            <a:avLst/>
          </a:prstGeom>
          <a:solidFill>
            <a:schemeClr val="bg1"/>
          </a:solidFill>
          <a:ln>
            <a:noFill/>
          </a:ln>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dirty="0">
                <a:ea typeface="黑体" panose="02010609060101010101" pitchFamily="2" charset="-122"/>
              </a:rPr>
              <a:t>英语中常见的特殊形式的单词识别</a:t>
            </a:r>
            <a:endParaRPr lang="zh-CN" altLang="en-US" sz="3200" b="1" dirty="0">
              <a:latin typeface="Times New Roman" panose="02020603050405020304" pitchFamily="18" charset="0"/>
            </a:endParaRPr>
          </a:p>
          <a:p>
            <a:pPr eaLnBrk="1" hangingPunct="1">
              <a:spcBef>
                <a:spcPct val="50000"/>
              </a:spcBef>
              <a:buFont typeface="Wingdings" panose="05000000000000000000" pitchFamily="2" charset="2"/>
              <a:buNone/>
            </a:pPr>
            <a:r>
              <a:rPr lang="en-US" altLang="zh-CN" sz="2800" b="1" dirty="0">
                <a:latin typeface="Times New Roman" panose="02020603050405020304" pitchFamily="18" charset="0"/>
              </a:rPr>
              <a:t>     (1)   prof., Mr., Ms. Co., Oct. </a:t>
            </a:r>
            <a:r>
              <a:rPr lang="zh-CN" altLang="en-US" sz="2800" b="1" dirty="0">
                <a:latin typeface="Times New Roman" panose="02020603050405020304" pitchFamily="18" charset="0"/>
              </a:rPr>
              <a:t>等放入词典；</a:t>
            </a:r>
            <a:endParaRPr lang="zh-CN" altLang="en-US" sz="2800" b="1" dirty="0">
              <a:latin typeface="Times New Roman" panose="02020603050405020304" pitchFamily="18" charset="0"/>
            </a:endParaRPr>
          </a:p>
          <a:p>
            <a:pPr eaLnBrk="1" hangingPunct="1">
              <a:spcBef>
                <a:spcPts val="1200"/>
              </a:spcBef>
              <a:buFont typeface="Wingdings" panose="05000000000000000000" pitchFamily="2" charset="2"/>
              <a:buNone/>
            </a:pPr>
            <a:r>
              <a:rPr lang="zh-CN" altLang="en-US" sz="2800" b="1" dirty="0">
                <a:latin typeface="Times New Roman" panose="02020603050405020304" pitchFamily="18" charset="0"/>
              </a:rPr>
              <a:t>     (2)   </a:t>
            </a:r>
            <a:r>
              <a:rPr lang="en-US" altLang="zh-CN" sz="2800" b="1" dirty="0">
                <a:latin typeface="Times New Roman" panose="02020603050405020304" pitchFamily="18" charset="0"/>
              </a:rPr>
              <a:t>Let’s / let’s =&gt; let + us</a:t>
            </a:r>
            <a:endParaRPr lang="en-US" altLang="zh-CN" sz="2800" b="1" dirty="0">
              <a:latin typeface="Times New Roman" panose="02020603050405020304" pitchFamily="18" charset="0"/>
            </a:endParaRPr>
          </a:p>
          <a:p>
            <a:pPr eaLnBrk="1" hangingPunct="1">
              <a:spcBef>
                <a:spcPts val="1200"/>
              </a:spcBef>
              <a:buFont typeface="Wingdings" panose="05000000000000000000" pitchFamily="2" charset="2"/>
              <a:buNone/>
            </a:pPr>
            <a:r>
              <a:rPr lang="en-US" altLang="zh-CN" sz="2800" b="1" dirty="0">
                <a:latin typeface="Times New Roman" panose="02020603050405020304" pitchFamily="18" charset="0"/>
              </a:rPr>
              <a:t>     (3)   </a:t>
            </a:r>
            <a:r>
              <a:rPr lang="en-US" altLang="zh-CN" sz="2800" b="1" dirty="0" err="1">
                <a:latin typeface="Times New Roman" panose="02020603050405020304" pitchFamily="18" charset="0"/>
              </a:rPr>
              <a:t>I’am</a:t>
            </a:r>
            <a:r>
              <a:rPr lang="en-US" altLang="zh-CN" sz="2800" b="1" dirty="0">
                <a:latin typeface="Times New Roman" panose="02020603050405020304" pitchFamily="18" charset="0"/>
              </a:rPr>
              <a:t> =&gt; I + am</a:t>
            </a:r>
            <a:endParaRPr lang="en-US" altLang="zh-CN" sz="2800" b="1" dirty="0">
              <a:latin typeface="Times New Roman" panose="02020603050405020304" pitchFamily="18" charset="0"/>
            </a:endParaRPr>
          </a:p>
          <a:p>
            <a:pPr eaLnBrk="1" hangingPunct="1">
              <a:spcBef>
                <a:spcPct val="30000"/>
              </a:spcBef>
              <a:buFont typeface="Wingdings" panose="05000000000000000000" pitchFamily="2" charset="2"/>
              <a:buNone/>
            </a:pPr>
            <a:r>
              <a:rPr lang="en-US" altLang="zh-CN" sz="2800" b="1" dirty="0">
                <a:latin typeface="Times New Roman" panose="02020603050405020304" pitchFamily="18" charset="0"/>
              </a:rPr>
              <a:t>     (4)   {it, that, this, there, what, where}’s =&gt; </a:t>
            </a:r>
            <a:endParaRPr lang="en-US" altLang="zh-CN" sz="2800" b="1" dirty="0">
              <a:latin typeface="Times New Roman" panose="02020603050405020304" pitchFamily="18" charset="0"/>
            </a:endParaRPr>
          </a:p>
          <a:p>
            <a:pPr eaLnBrk="1" hangingPunct="1">
              <a:spcBef>
                <a:spcPts val="600"/>
              </a:spcBef>
              <a:buFont typeface="Wingdings" panose="05000000000000000000" pitchFamily="2" charset="2"/>
              <a:buNone/>
            </a:pPr>
            <a:r>
              <a:rPr lang="en-US" altLang="zh-CN" sz="2800" b="1" dirty="0">
                <a:latin typeface="Times New Roman" panose="02020603050405020304" pitchFamily="18" charset="0"/>
              </a:rPr>
              <a:t>	  {it, that, this, there, what, where} + is</a:t>
            </a:r>
            <a:endParaRPr lang="en-US" altLang="zh-CN" sz="2800" b="1" dirty="0">
              <a:latin typeface="Times New Roman" panose="02020603050405020304" pitchFamily="18" charset="0"/>
            </a:endParaRPr>
          </a:p>
          <a:p>
            <a:pPr eaLnBrk="1" hangingPunct="1">
              <a:spcBef>
                <a:spcPts val="1200"/>
              </a:spcBef>
              <a:buFont typeface="Wingdings" panose="05000000000000000000" pitchFamily="2" charset="2"/>
              <a:buNone/>
            </a:pPr>
            <a:r>
              <a:rPr lang="en-US" altLang="zh-CN" sz="2800" b="1" dirty="0">
                <a:latin typeface="Times New Roman" panose="02020603050405020304" pitchFamily="18" charset="0"/>
              </a:rPr>
              <a:t>     (5)   can’t =&gt; can + not;      </a:t>
            </a:r>
            <a:endParaRPr lang="en-US" altLang="zh-CN" sz="2800" b="1" dirty="0">
              <a:latin typeface="Times New Roman" panose="02020603050405020304" pitchFamily="18" charset="0"/>
            </a:endParaRPr>
          </a:p>
          <a:p>
            <a:pPr eaLnBrk="1" hangingPunct="1">
              <a:spcBef>
                <a:spcPts val="600"/>
              </a:spcBef>
              <a:buFont typeface="Wingdings" panose="05000000000000000000" pitchFamily="2" charset="2"/>
              <a:buNone/>
            </a:pPr>
            <a:r>
              <a:rPr lang="en-US" altLang="zh-CN" sz="2800" b="1" dirty="0">
                <a:latin typeface="Times New Roman" panose="02020603050405020304" pitchFamily="18" charset="0"/>
              </a:rPr>
              <a:t>             won’t =&gt; will + not</a:t>
            </a:r>
            <a:endParaRPr lang="en-US" altLang="zh-CN" sz="2800" b="1" dirty="0">
              <a:latin typeface="Times New Roman" panose="02020603050405020304" pitchFamily="18" charset="0"/>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7782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76805" name="TextBox 11"/>
          <p:cNvSpPr txBox="1">
            <a:spLocks noChangeArrowheads="1"/>
          </p:cNvSpPr>
          <p:nvPr/>
        </p:nvSpPr>
        <p:spPr bwMode="auto">
          <a:xfrm>
            <a:off x="179388" y="1579563"/>
            <a:ext cx="8713787" cy="3865562"/>
          </a:xfrm>
          <a:prstGeom prst="rect">
            <a:avLst/>
          </a:prstGeom>
          <a:solidFill>
            <a:schemeClr val="bg1"/>
          </a:solidFill>
          <a:ln w="9525">
            <a:noFill/>
            <a:miter lim="800000"/>
          </a:ln>
        </p:spPr>
        <p:txBody>
          <a:bodyPr>
            <a:spAutoFit/>
          </a:bodyPr>
          <a:lstStyle/>
          <a:p>
            <a:pPr marL="363855" indent="-363855" algn="just">
              <a:lnSpc>
                <a:spcPct val="120000"/>
              </a:lnSpc>
              <a:spcBef>
                <a:spcPts val="600"/>
              </a:spcBef>
              <a:buFont typeface="Wingdings" panose="05000000000000000000" pitchFamily="2" charset="2"/>
              <a:buChar char="l"/>
              <a:defRPr/>
            </a:pPr>
            <a:r>
              <a:rPr lang="zh-CN" altLang="en-US" sz="2800" b="1" u="sng">
                <a:solidFill>
                  <a:srgbClr val="000066"/>
                </a:solidFill>
                <a:effectLst>
                  <a:outerShdw blurRad="38100" dist="38100" dir="2700000" algn="tl">
                    <a:srgbClr val="C0C0C0"/>
                  </a:outerShdw>
                </a:effectLst>
                <a:latin typeface="黑体" panose="02010609060101010101" pitchFamily="2" charset="-122"/>
                <a:ea typeface="黑体" panose="02010609060101010101" pitchFamily="2" charset="-122"/>
                <a:cs typeface="Times New Roman" panose="02020603050405020304" pitchFamily="18" charset="0"/>
              </a:rPr>
              <a:t>主要特点</a:t>
            </a:r>
            <a:r>
              <a:rPr lang="zh-CN" altLang="en-US" sz="2800" b="1">
                <a:solidFill>
                  <a:srgbClr val="000066"/>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800" b="1">
                <a:latin typeface="Times New Roman" panose="02020603050405020304" pitchFamily="18" charset="0"/>
                <a:ea typeface="黑体" panose="02010609060101010101" pitchFamily="2" charset="-122"/>
                <a:cs typeface="Times New Roman" panose="02020603050405020304" pitchFamily="18" charset="0"/>
              </a:rPr>
              <a:t>从统计的角度表示数据的分布情况，能够反映同类数据本身的相似度。</a:t>
            </a:r>
            <a:endParaRPr lang="en-US" altLang="zh-CN" sz="2800" b="1">
              <a:latin typeface="Times New Roman" panose="02020603050405020304" pitchFamily="18" charset="0"/>
              <a:ea typeface="黑体" panose="02010609060101010101" pitchFamily="2" charset="-122"/>
              <a:cs typeface="Times New Roman" panose="02020603050405020304" pitchFamily="18" charset="0"/>
            </a:endParaRPr>
          </a:p>
          <a:p>
            <a:pPr marL="363855" indent="-363855" algn="just">
              <a:lnSpc>
                <a:spcPct val="120000"/>
              </a:lnSpc>
              <a:spcBef>
                <a:spcPts val="600"/>
              </a:spcBef>
              <a:buFont typeface="Wingdings" panose="05000000000000000000" pitchFamily="2" charset="2"/>
              <a:buChar char="l"/>
              <a:defRPr/>
            </a:pPr>
            <a:r>
              <a:rPr lang="zh-CN" altLang="en-US" sz="2800" b="1" u="sng">
                <a:solidFill>
                  <a:srgbClr val="000066"/>
                </a:solidFill>
                <a:effectLst>
                  <a:outerShdw blurRad="38100" dist="38100" dir="2700000" algn="tl">
                    <a:srgbClr val="C0C0C0"/>
                  </a:outerShdw>
                </a:effectLst>
                <a:latin typeface="黑体" panose="02010609060101010101" pitchFamily="2" charset="-122"/>
                <a:ea typeface="黑体" panose="02010609060101010101" pitchFamily="2" charset="-122"/>
                <a:cs typeface="Times New Roman" panose="02020603050405020304" pitchFamily="18" charset="0"/>
              </a:rPr>
              <a:t>主要优点</a:t>
            </a:r>
            <a:r>
              <a:rPr lang="zh-CN" altLang="en-US" sz="2800" b="1">
                <a:solidFill>
                  <a:srgbClr val="000066"/>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800" b="1">
                <a:latin typeface="Times New Roman" panose="02020603050405020304" pitchFamily="18" charset="0"/>
                <a:ea typeface="黑体" panose="02010609060101010101" pitchFamily="2" charset="-122"/>
                <a:cs typeface="Times New Roman" panose="02020603050405020304" pitchFamily="18" charset="0"/>
              </a:rPr>
              <a:t>实际上所带的信息要比判别式模型丰富，研究单类问题比判别式模型灵活性强，模型可以通过增量学习得到，且能用于数据不完整</a:t>
            </a:r>
            <a:r>
              <a:rPr lang="en-US" altLang="zh-CN" sz="2800" b="1">
                <a:latin typeface="Times New Roman" panose="02020603050405020304" pitchFamily="18" charset="0"/>
                <a:ea typeface="黑体" panose="02010609060101010101" pitchFamily="2" charset="-122"/>
                <a:cs typeface="Times New Roman" panose="02020603050405020304" pitchFamily="18" charset="0"/>
              </a:rPr>
              <a:t>(</a:t>
            </a:r>
            <a:r>
              <a:rPr lang="en-US" altLang="zh-CN" sz="2800">
                <a:latin typeface="Times New Roman" panose="02020603050405020304" pitchFamily="18" charset="0"/>
                <a:ea typeface="黑体" panose="02010609060101010101" pitchFamily="2" charset="-122"/>
                <a:cs typeface="Times New Roman" panose="02020603050405020304" pitchFamily="18" charset="0"/>
              </a:rPr>
              <a:t>missing data</a:t>
            </a:r>
            <a:r>
              <a:rPr lang="en-US" altLang="zh-CN" sz="2800" b="1">
                <a:latin typeface="Times New Roman" panose="02020603050405020304" pitchFamily="18" charset="0"/>
                <a:ea typeface="黑体" panose="02010609060101010101" pitchFamily="2" charset="-122"/>
                <a:cs typeface="Times New Roman" panose="02020603050405020304" pitchFamily="18" charset="0"/>
              </a:rPr>
              <a:t>)</a:t>
            </a:r>
            <a:r>
              <a:rPr lang="zh-CN" altLang="en-US" sz="2800" b="1">
                <a:latin typeface="Times New Roman" panose="02020603050405020304" pitchFamily="18" charset="0"/>
                <a:ea typeface="黑体" panose="02010609060101010101" pitchFamily="2" charset="-122"/>
                <a:cs typeface="Times New Roman" panose="02020603050405020304" pitchFamily="18" charset="0"/>
              </a:rPr>
              <a:t>情况。</a:t>
            </a:r>
            <a:endParaRPr lang="en-US" altLang="zh-CN" sz="2800" b="1">
              <a:latin typeface="Times New Roman" panose="02020603050405020304" pitchFamily="18" charset="0"/>
              <a:ea typeface="黑体" panose="02010609060101010101" pitchFamily="2" charset="-122"/>
              <a:cs typeface="Times New Roman" panose="02020603050405020304" pitchFamily="18" charset="0"/>
            </a:endParaRPr>
          </a:p>
          <a:p>
            <a:pPr marL="363855" indent="-363855" algn="just">
              <a:lnSpc>
                <a:spcPct val="120000"/>
              </a:lnSpc>
              <a:spcBef>
                <a:spcPts val="600"/>
              </a:spcBef>
              <a:buFont typeface="Wingdings" panose="05000000000000000000" pitchFamily="2" charset="2"/>
              <a:buChar char="l"/>
              <a:defRPr/>
            </a:pPr>
            <a:r>
              <a:rPr lang="zh-CN" altLang="en-US" sz="2800" b="1" u="sng">
                <a:solidFill>
                  <a:srgbClr val="000066"/>
                </a:solidFill>
                <a:effectLst>
                  <a:outerShdw blurRad="38100" dist="38100" dir="2700000" algn="tl">
                    <a:srgbClr val="C0C0C0"/>
                  </a:outerShdw>
                </a:effectLst>
                <a:latin typeface="黑体" panose="02010609060101010101" pitchFamily="2" charset="-122"/>
                <a:ea typeface="黑体" panose="02010609060101010101" pitchFamily="2" charset="-122"/>
                <a:cs typeface="Times New Roman" panose="02020603050405020304" pitchFamily="18" charset="0"/>
              </a:rPr>
              <a:t>主要缺点</a:t>
            </a:r>
            <a:r>
              <a:rPr lang="zh-CN" altLang="en-US" sz="2800" b="1">
                <a:solidFill>
                  <a:srgbClr val="000066"/>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800" b="1">
                <a:latin typeface="Times New Roman" panose="02020603050405020304" pitchFamily="18" charset="0"/>
                <a:ea typeface="黑体" panose="02010609060101010101" pitchFamily="2" charset="-122"/>
                <a:cs typeface="Times New Roman" panose="02020603050405020304" pitchFamily="18" charset="0"/>
              </a:rPr>
              <a:t>学习和计算过程比较复杂。</a:t>
            </a:r>
            <a:endParaRPr lang="zh-CN" altLang="en-US" sz="2800" b="1">
              <a:solidFill>
                <a:srgbClr val="000066"/>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7830"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7885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72709" name="TextBox 11"/>
          <p:cNvSpPr txBox="1">
            <a:spLocks noChangeArrowheads="1"/>
          </p:cNvSpPr>
          <p:nvPr/>
        </p:nvSpPr>
        <p:spPr bwMode="auto">
          <a:xfrm>
            <a:off x="179388" y="1560513"/>
            <a:ext cx="8785225" cy="4605337"/>
          </a:xfrm>
          <a:prstGeom prst="rect">
            <a:avLst/>
          </a:prstGeom>
          <a:solidFill>
            <a:schemeClr val="bg1"/>
          </a:solidFill>
          <a:ln w="9525">
            <a:noFill/>
            <a:miter lim="800000"/>
          </a:ln>
        </p:spPr>
        <p:txBody>
          <a:bodyPr>
            <a:spAutoFit/>
          </a:bodyPr>
          <a:lstStyle/>
          <a:p>
            <a:pPr marL="363855" indent="-363855" algn="just">
              <a:lnSpc>
                <a:spcPct val="120000"/>
              </a:lnSpc>
              <a:buFont typeface="Wingdings" panose="05000000000000000000" pitchFamily="2" charset="2"/>
              <a:buChar char="Ø"/>
              <a:defRPr/>
            </a:pPr>
            <a:r>
              <a:rPr lang="zh-CN" altLang="en-US" sz="2800" b="1" dirty="0">
                <a:solidFill>
                  <a:srgbClr val="000066"/>
                </a:solidFill>
                <a:latin typeface="Arial" panose="020B0604020202020204" pitchFamily="34" charset="0"/>
                <a:ea typeface="黑体" panose="02010609060101010101" pitchFamily="2" charset="-122"/>
                <a:cs typeface="Arial" panose="020B0604020202020204" pitchFamily="34" charset="0"/>
              </a:rPr>
              <a:t>判别</a:t>
            </a:r>
            <a:r>
              <a:rPr lang="en-US" altLang="zh-CN" sz="2800" b="1" dirty="0">
                <a:solidFill>
                  <a:srgbClr val="000066"/>
                </a:solidFill>
                <a:latin typeface="Arial" panose="020B0604020202020204" pitchFamily="34" charset="0"/>
                <a:ea typeface="黑体" panose="02010609060101010101" pitchFamily="2" charset="-122"/>
                <a:cs typeface="Arial" panose="020B0604020202020204" pitchFamily="34" charset="0"/>
              </a:rPr>
              <a:t>(</a:t>
            </a:r>
            <a:r>
              <a:rPr lang="zh-CN" altLang="en-US" sz="2800" b="1" dirty="0">
                <a:solidFill>
                  <a:srgbClr val="000066"/>
                </a:solidFill>
                <a:latin typeface="Arial" panose="020B0604020202020204" pitchFamily="34" charset="0"/>
                <a:ea typeface="黑体" panose="02010609060101010101" pitchFamily="2" charset="-122"/>
                <a:cs typeface="Arial" panose="020B0604020202020204" pitchFamily="34" charset="0"/>
              </a:rPr>
              <a:t>区分</a:t>
            </a:r>
            <a:r>
              <a:rPr lang="en-US" altLang="zh-CN" sz="2800" b="1" dirty="0">
                <a:solidFill>
                  <a:srgbClr val="000066"/>
                </a:solidFill>
                <a:latin typeface="Arial" panose="020B0604020202020204" pitchFamily="34" charset="0"/>
                <a:ea typeface="黑体" panose="02010609060101010101" pitchFamily="2" charset="-122"/>
                <a:cs typeface="Arial" panose="020B0604020202020204" pitchFamily="34" charset="0"/>
              </a:rPr>
              <a:t>)</a:t>
            </a:r>
            <a:r>
              <a:rPr lang="zh-CN" altLang="en-US" sz="2800" b="1" dirty="0">
                <a:solidFill>
                  <a:srgbClr val="000066"/>
                </a:solidFill>
                <a:latin typeface="Arial" panose="020B0604020202020204" pitchFamily="34" charset="0"/>
                <a:ea typeface="黑体" panose="02010609060101010101" pitchFamily="2" charset="-122"/>
                <a:cs typeface="Arial" panose="020B0604020202020204" pitchFamily="34" charset="0"/>
              </a:rPr>
              <a:t>式模型 </a:t>
            </a:r>
            <a:r>
              <a:rPr lang="en-US" altLang="zh-CN" sz="2800" dirty="0">
                <a:solidFill>
                  <a:srgbClr val="000066"/>
                </a:solidFill>
                <a:latin typeface="Arial" panose="020B0604020202020204" pitchFamily="34" charset="0"/>
                <a:ea typeface="黑体" panose="02010609060101010101" pitchFamily="2" charset="-122"/>
                <a:cs typeface="Arial" panose="020B0604020202020204" pitchFamily="34" charset="0"/>
              </a:rPr>
              <a:t>(Discriminative Model)</a:t>
            </a:r>
            <a:endParaRPr lang="en-US" altLang="zh-CN" sz="2800" dirty="0">
              <a:solidFill>
                <a:srgbClr val="000066"/>
              </a:solidFill>
              <a:latin typeface="Arial" panose="020B0604020202020204" pitchFamily="34" charset="0"/>
              <a:ea typeface="黑体" panose="02010609060101010101" pitchFamily="2" charset="-122"/>
              <a:cs typeface="Arial" panose="020B0604020202020204" pitchFamily="34" charset="0"/>
            </a:endParaRPr>
          </a:p>
          <a:p>
            <a:pPr marL="363855" indent="-363855" algn="just">
              <a:lnSpc>
                <a:spcPct val="120000"/>
              </a:lnSpc>
              <a:spcBef>
                <a:spcPts val="300"/>
              </a:spcBef>
              <a:defRPr/>
            </a:pPr>
            <a:r>
              <a:rPr lang="zh-CN" altLang="en-US" sz="2600" dirty="0"/>
              <a:t>   </a:t>
            </a:r>
            <a:r>
              <a:rPr lang="zh-CN" altLang="en-US" sz="2600" b="1" dirty="0">
                <a:latin typeface="Times New Roman" panose="02020603050405020304" pitchFamily="18" charset="0"/>
                <a:cs typeface="Times New Roman" panose="02020603050405020304" pitchFamily="18" charset="0"/>
              </a:rPr>
              <a:t>如果对条件概率</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后验概率</a:t>
            </a:r>
            <a:r>
              <a:rPr lang="en-US" altLang="zh-CN" sz="2600" b="1"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a:t>
            </a:r>
            <a:r>
              <a:rPr lang="en-US" altLang="zh-CN" sz="2600" i="1" dirty="0" err="1">
                <a:latin typeface="Times New Roman" panose="02020603050405020304" pitchFamily="18" charset="0"/>
                <a:cs typeface="Times New Roman" panose="02020603050405020304" pitchFamily="18" charset="0"/>
              </a:rPr>
              <a:t>q</a:t>
            </a:r>
            <a:r>
              <a:rPr lang="en-US" altLang="zh-CN" sz="2600" dirty="0" err="1">
                <a:latin typeface="Times New Roman" panose="02020603050405020304" pitchFamily="18" charset="0"/>
                <a:cs typeface="Times New Roman" panose="02020603050405020304" pitchFamily="18" charset="0"/>
              </a:rPr>
              <a:t>|</a:t>
            </a:r>
            <a:r>
              <a:rPr lang="en-US" altLang="zh-CN" sz="2600" i="1" dirty="0" err="1">
                <a:latin typeface="Times New Roman" panose="02020603050405020304" pitchFamily="18" charset="0"/>
                <a:cs typeface="Times New Roman" panose="02020603050405020304" pitchFamily="18" charset="0"/>
              </a:rPr>
              <a:t>o</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进行建模，就是判别式模型。基本思想是：有限样本条件下建立判别函数，不考虑样本的产生模型，直接研究预测模型。表性理论为统计学习理论。</a:t>
            </a:r>
            <a:endParaRPr lang="en-US" altLang="zh-CN" sz="2600" b="1" dirty="0">
              <a:latin typeface="Times New Roman" panose="02020603050405020304" pitchFamily="18" charset="0"/>
              <a:cs typeface="Times New Roman" panose="02020603050405020304" pitchFamily="18" charset="0"/>
            </a:endParaRPr>
          </a:p>
          <a:p>
            <a:pPr marL="711200" indent="-347980" algn="just">
              <a:lnSpc>
                <a:spcPct val="120000"/>
              </a:lnSpc>
              <a:spcBef>
                <a:spcPts val="300"/>
              </a:spcBef>
              <a:buFont typeface="Wingdings" panose="05000000000000000000" pitchFamily="2" charset="2"/>
              <a:buChar char="l"/>
              <a:defRPr/>
            </a:pPr>
            <a:r>
              <a:rPr lang="zh-CN" altLang="en-US" sz="2600" b="1" u="sng" dirty="0">
                <a:solidFill>
                  <a:srgbClr val="000066"/>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主要特点</a:t>
            </a:r>
            <a:r>
              <a:rPr lang="zh-CN" altLang="en-US" sz="2600" b="1" dirty="0">
                <a:latin typeface="Times New Roman" panose="02020603050405020304" pitchFamily="18" charset="0"/>
                <a:ea typeface="+mn-ea"/>
                <a:cs typeface="Times New Roman" panose="02020603050405020304" pitchFamily="18" charset="0"/>
              </a:rPr>
              <a:t>：寻找不同类别之间的最优分类面，反映的是异类数据之间的差异。</a:t>
            </a:r>
            <a:endParaRPr lang="en-US" altLang="zh-CN" sz="2600" b="1" dirty="0">
              <a:latin typeface="Times New Roman" panose="02020603050405020304" pitchFamily="18" charset="0"/>
              <a:ea typeface="+mn-ea"/>
              <a:cs typeface="Times New Roman" panose="02020603050405020304" pitchFamily="18" charset="0"/>
            </a:endParaRPr>
          </a:p>
          <a:p>
            <a:pPr marL="711200" indent="-347980" algn="just">
              <a:lnSpc>
                <a:spcPct val="120000"/>
              </a:lnSpc>
              <a:spcBef>
                <a:spcPts val="300"/>
              </a:spcBef>
              <a:buFont typeface="Wingdings" panose="05000000000000000000" pitchFamily="2" charset="2"/>
              <a:buChar char="l"/>
              <a:defRPr/>
            </a:pPr>
            <a:r>
              <a:rPr lang="zh-CN" altLang="en-US" sz="2600" b="1" u="sng" dirty="0">
                <a:solidFill>
                  <a:srgbClr val="000066"/>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主要优点</a:t>
            </a:r>
            <a:r>
              <a:rPr lang="zh-CN" altLang="en-US" sz="2600" b="1" dirty="0">
                <a:solidFill>
                  <a:srgbClr val="000066"/>
                </a:solidFill>
                <a:latin typeface="Times New Roman" panose="02020603050405020304" pitchFamily="18" charset="0"/>
                <a:ea typeface="+mn-ea"/>
                <a:cs typeface="Times New Roman" panose="02020603050405020304" pitchFamily="18" charset="0"/>
              </a:rPr>
              <a:t>：</a:t>
            </a:r>
            <a:r>
              <a:rPr lang="zh-CN" altLang="en-US" sz="2600" b="1" dirty="0">
                <a:latin typeface="Times New Roman" panose="02020603050405020304" pitchFamily="18" charset="0"/>
                <a:ea typeface="+mn-ea"/>
                <a:cs typeface="Times New Roman" panose="02020603050405020304" pitchFamily="18" charset="0"/>
              </a:rPr>
              <a:t>判别式模型比生成式模型较容易学习。</a:t>
            </a:r>
            <a:endParaRPr lang="en-US" altLang="zh-CN" sz="2600" b="1" dirty="0">
              <a:latin typeface="Times New Roman" panose="02020603050405020304" pitchFamily="18" charset="0"/>
              <a:ea typeface="+mn-ea"/>
              <a:cs typeface="Times New Roman" panose="02020603050405020304" pitchFamily="18" charset="0"/>
            </a:endParaRPr>
          </a:p>
          <a:p>
            <a:pPr marL="711200" indent="-347980" algn="just">
              <a:lnSpc>
                <a:spcPct val="120000"/>
              </a:lnSpc>
              <a:spcBef>
                <a:spcPts val="300"/>
              </a:spcBef>
              <a:buFont typeface="Wingdings" panose="05000000000000000000" pitchFamily="2" charset="2"/>
              <a:buChar char="l"/>
              <a:defRPr/>
            </a:pPr>
            <a:r>
              <a:rPr lang="zh-CN" altLang="en-US" sz="2600" b="1" u="sng" dirty="0">
                <a:solidFill>
                  <a:srgbClr val="000066"/>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主要缺点</a:t>
            </a:r>
            <a:r>
              <a:rPr lang="zh-CN" altLang="en-US" sz="2600" b="1" dirty="0">
                <a:solidFill>
                  <a:srgbClr val="000066"/>
                </a:solidFill>
                <a:latin typeface="Times New Roman" panose="02020603050405020304" pitchFamily="18" charset="0"/>
                <a:ea typeface="+mn-ea"/>
                <a:cs typeface="Times New Roman" panose="02020603050405020304" pitchFamily="18" charset="0"/>
              </a:rPr>
              <a:t>：</a:t>
            </a:r>
            <a:r>
              <a:rPr lang="zh-CN" altLang="en-US" sz="2600" b="1" dirty="0">
                <a:latin typeface="Times New Roman" panose="02020603050405020304" pitchFamily="18" charset="0"/>
                <a:ea typeface="+mn-ea"/>
                <a:cs typeface="Times New Roman" panose="02020603050405020304" pitchFamily="18" charset="0"/>
              </a:rPr>
              <a:t>黑盒操作，变量间的关系不清楚，不可视。</a:t>
            </a:r>
            <a:endParaRPr lang="zh-CN" altLang="en-US" sz="2600" b="1" dirty="0">
              <a:solidFill>
                <a:srgbClr val="000066"/>
              </a:solidFill>
              <a:latin typeface="Times New Roman" panose="02020603050405020304" pitchFamily="18" charset="0"/>
              <a:ea typeface="+mn-ea"/>
              <a:cs typeface="Times New Roman" panose="02020603050405020304" pitchFamily="18" charset="0"/>
            </a:endParaRPr>
          </a:p>
        </p:txBody>
      </p:sp>
      <p:sp>
        <p:nvSpPr>
          <p:cNvPr id="78854"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ext Box 5"/>
          <p:cNvSpPr txBox="1">
            <a:spLocks noChangeArrowheads="1"/>
          </p:cNvSpPr>
          <p:nvPr/>
        </p:nvSpPr>
        <p:spPr bwMode="auto">
          <a:xfrm>
            <a:off x="390525" y="1571625"/>
            <a:ext cx="8358188" cy="3613150"/>
          </a:xfrm>
          <a:prstGeom prst="rect">
            <a:avLst/>
          </a:prstGeom>
          <a:solidFill>
            <a:schemeClr val="bg1"/>
          </a:solidFill>
          <a:ln w="9525">
            <a:noFill/>
            <a:miter lim="800000"/>
          </a:ln>
        </p:spPr>
        <p:txBody>
          <a:bodyPr>
            <a:spAutoFit/>
          </a:bodyPr>
          <a:lstStyle/>
          <a:p>
            <a:pPr marL="363855" indent="-363855">
              <a:spcBef>
                <a:spcPct val="50000"/>
              </a:spcBef>
              <a:buFont typeface="Wingdings" panose="05000000000000000000" pitchFamily="2" charset="2"/>
              <a:buChar char="u"/>
              <a:defRPr/>
            </a:pPr>
            <a:r>
              <a:rPr lang="zh-CN" altLang="en-US" sz="3200" b="1" dirty="0">
                <a:solidFill>
                  <a:srgbClr val="0000FF"/>
                </a:solidFill>
                <a:latin typeface="黑体" panose="02010609060101010101" pitchFamily="2" charset="-122"/>
                <a:ea typeface="黑体" panose="02010609060101010101" pitchFamily="2" charset="-122"/>
              </a:rPr>
              <a:t>方法比较</a:t>
            </a:r>
            <a:endParaRPr lang="zh-CN" altLang="en-US" sz="3200" b="1" dirty="0">
              <a:solidFill>
                <a:srgbClr val="0000FF"/>
              </a:solidFill>
              <a:latin typeface="黑体" panose="02010609060101010101" pitchFamily="2" charset="-122"/>
              <a:ea typeface="黑体" panose="02010609060101010101" pitchFamily="2" charset="-122"/>
            </a:endParaRPr>
          </a:p>
          <a:p>
            <a:pPr marL="536575" indent="-536575">
              <a:lnSpc>
                <a:spcPct val="110000"/>
              </a:lnSpc>
              <a:spcBef>
                <a:spcPct val="50000"/>
              </a:spcBef>
              <a:buFont typeface="Wingdings" panose="05000000000000000000" pitchFamily="2" charset="2"/>
              <a:buAutoNum type="arabicParenBoth"/>
              <a:defRPr/>
            </a:pPr>
            <a:r>
              <a:rPr lang="zh-CN" altLang="en-US" sz="2800" b="1" dirty="0">
                <a:latin typeface="+mn-ea"/>
                <a:ea typeface="+mn-ea"/>
              </a:rPr>
              <a:t>最大匹配分词算法是一种简单的基于词表的分词方法，有着非常广泛的应用。这种方法只需要最少的语言资源（仅需要一个词表，不需要任何词法、句法、语义知识），程序实现简单，开发周期短，是一个简单实用的方法，但对歧义字段的处理能力不够强大。</a:t>
            </a:r>
            <a:endParaRPr lang="en-US" altLang="zh-CN" sz="2800" b="1" dirty="0">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Text Box 4"/>
          <p:cNvSpPr txBox="1">
            <a:spLocks noChangeArrowheads="1"/>
          </p:cNvSpPr>
          <p:nvPr/>
        </p:nvSpPr>
        <p:spPr bwMode="auto">
          <a:xfrm>
            <a:off x="428625" y="1643063"/>
            <a:ext cx="8286750" cy="3681412"/>
          </a:xfrm>
          <a:prstGeom prst="rect">
            <a:avLst/>
          </a:prstGeom>
          <a:noFill/>
          <a:ln w="9525">
            <a:noFill/>
            <a:miter lim="800000"/>
          </a:ln>
        </p:spPr>
        <p:txBody>
          <a:bodyPr>
            <a:spAutoFit/>
          </a:bodyPr>
          <a:lstStyle/>
          <a:p>
            <a:pPr marL="536575" indent="-536575">
              <a:lnSpc>
                <a:spcPct val="120000"/>
              </a:lnSpc>
              <a:spcBef>
                <a:spcPct val="50000"/>
              </a:spcBef>
              <a:buFont typeface="Wingdings" panose="05000000000000000000" pitchFamily="2" charset="2"/>
              <a:buNone/>
              <a:defRPr/>
            </a:pPr>
            <a:r>
              <a:rPr lang="en-US" altLang="zh-CN" sz="2800" b="1" dirty="0">
                <a:latin typeface="+mn-ea"/>
                <a:ea typeface="+mn-ea"/>
              </a:rPr>
              <a:t>(2)</a:t>
            </a:r>
            <a:r>
              <a:rPr lang="zh-CN" altLang="en-US" sz="2800" b="1" dirty="0">
                <a:latin typeface="+mn-ea"/>
                <a:ea typeface="+mn-ea"/>
              </a:rPr>
              <a:t>全切分方法首先切分出与词表匹配的所有可能的词，然后运用统计语言模型和决策算法决定最优的切分结果。这种切分方法的优点是可以发现所有的切分歧义，但解决歧义的方法很大程度上取决于统计语言模型的精度和决策算法，需要大量的标注语料，并且分词速度也因搜索空间的增大而有所缓慢。 </a:t>
            </a:r>
            <a:endParaRPr lang="en-US" altLang="zh-CN" sz="2800" b="1" dirty="0">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ext Box 4"/>
          <p:cNvSpPr txBox="1">
            <a:spLocks noChangeArrowheads="1"/>
          </p:cNvSpPr>
          <p:nvPr/>
        </p:nvSpPr>
        <p:spPr bwMode="auto">
          <a:xfrm>
            <a:off x="428625" y="1557338"/>
            <a:ext cx="7959725" cy="4408487"/>
          </a:xfrm>
          <a:prstGeom prst="rect">
            <a:avLst/>
          </a:prstGeom>
          <a:noFill/>
          <a:ln w="9525">
            <a:noFill/>
            <a:miter lim="800000"/>
          </a:ln>
        </p:spPr>
        <p:txBody>
          <a:bodyPr>
            <a:spAutoFit/>
          </a:bodyPr>
          <a:lstStyle/>
          <a:p>
            <a:pPr marL="536575" indent="-536575">
              <a:lnSpc>
                <a:spcPct val="120000"/>
              </a:lnSpc>
              <a:spcBef>
                <a:spcPct val="50000"/>
              </a:spcBef>
              <a:buFont typeface="Wingdings" panose="05000000000000000000" pitchFamily="2" charset="2"/>
              <a:buNone/>
              <a:defRPr/>
            </a:pPr>
            <a:r>
              <a:rPr lang="en-US" altLang="zh-CN" sz="2800" b="1" dirty="0">
                <a:latin typeface="+mn-ea"/>
                <a:ea typeface="+mn-ea"/>
              </a:rPr>
              <a:t>(3)</a:t>
            </a:r>
            <a:r>
              <a:rPr lang="zh-CN" altLang="en-US" sz="2800" b="1" dirty="0">
                <a:latin typeface="+mn-ea"/>
                <a:ea typeface="+mn-ea"/>
              </a:rPr>
              <a:t>最短路径分词方法的切分原则是使切分出来的词数最少。这种切分原则多数情况下符合汉语的语言规律，但无法处理例外的情况，而且如果最短路径不止一条时，系统往往不能确定最优解。</a:t>
            </a:r>
            <a:endParaRPr lang="zh-CN" altLang="en-US" sz="2800" b="1" dirty="0">
              <a:latin typeface="+mn-ea"/>
              <a:ea typeface="+mn-ea"/>
            </a:endParaRPr>
          </a:p>
          <a:p>
            <a:pPr marL="536575" indent="-536575">
              <a:lnSpc>
                <a:spcPct val="120000"/>
              </a:lnSpc>
              <a:spcBef>
                <a:spcPts val="1200"/>
              </a:spcBef>
              <a:buFont typeface="Wingdings" panose="05000000000000000000" pitchFamily="2" charset="2"/>
              <a:buNone/>
              <a:defRPr/>
            </a:pPr>
            <a:r>
              <a:rPr lang="en-US" altLang="zh-CN" sz="2800" b="1" dirty="0">
                <a:latin typeface="+mn-ea"/>
                <a:ea typeface="+mn-ea"/>
              </a:rPr>
              <a:t>(4)</a:t>
            </a:r>
            <a:r>
              <a:rPr lang="zh-CN" altLang="en-US" sz="2800" b="1" dirty="0">
                <a:latin typeface="+mn-ea"/>
                <a:ea typeface="+mn-ea"/>
              </a:rPr>
              <a:t>统计方法具有较强的歧义区分能力，但需要大规模标注 </a:t>
            </a:r>
            <a:r>
              <a:rPr lang="en-US" altLang="zh-CN" sz="2800" b="1" dirty="0">
                <a:latin typeface="+mn-ea"/>
                <a:ea typeface="+mn-ea"/>
              </a:rPr>
              <a:t>(</a:t>
            </a:r>
            <a:r>
              <a:rPr lang="zh-CN" altLang="en-US" sz="2800" b="1" dirty="0">
                <a:latin typeface="+mn-ea"/>
                <a:ea typeface="+mn-ea"/>
              </a:rPr>
              <a:t>或预处理</a:t>
            </a:r>
            <a:r>
              <a:rPr lang="en-US" altLang="zh-CN" sz="2800" b="1" dirty="0">
                <a:latin typeface="+mn-ea"/>
                <a:ea typeface="+mn-ea"/>
              </a:rPr>
              <a:t>) </a:t>
            </a:r>
            <a:r>
              <a:rPr lang="zh-CN" altLang="en-US" sz="2800" b="1" dirty="0">
                <a:latin typeface="+mn-ea"/>
                <a:ea typeface="+mn-ea"/>
              </a:rPr>
              <a:t>语料库的支持，需要的系统开销也较大。</a:t>
            </a:r>
            <a:endParaRPr lang="zh-CN" altLang="en-US" sz="2800" b="1" dirty="0">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ext Box 3"/>
          <p:cNvSpPr txBox="1">
            <a:spLocks noChangeArrowheads="1"/>
          </p:cNvSpPr>
          <p:nvPr/>
        </p:nvSpPr>
        <p:spPr bwMode="auto">
          <a:xfrm>
            <a:off x="395288" y="1628775"/>
            <a:ext cx="8143875" cy="3671888"/>
          </a:xfrm>
          <a:prstGeom prst="rect">
            <a:avLst/>
          </a:prstGeom>
          <a:noFill/>
          <a:ln w="9525">
            <a:noFill/>
            <a:miter lim="800000"/>
          </a:ln>
        </p:spPr>
        <p:txBody>
          <a:bodyPr>
            <a:spAutoFit/>
          </a:bodyPr>
          <a:lstStyle/>
          <a:p>
            <a:pPr marL="363855" indent="-363855">
              <a:spcBef>
                <a:spcPct val="50000"/>
              </a:spcBef>
              <a:buFont typeface="Wingdings" panose="05000000000000000000" pitchFamily="2" charset="2"/>
              <a:buChar char="u"/>
              <a:defRPr/>
            </a:pPr>
            <a:r>
              <a:rPr lang="zh-CN" altLang="en-US" sz="3200" b="1" dirty="0">
                <a:ea typeface="黑体" panose="02010609060101010101" pitchFamily="2" charset="-122"/>
              </a:rPr>
              <a:t>命名实体</a:t>
            </a:r>
            <a:r>
              <a:rPr lang="en-US" altLang="zh-CN" sz="3200" b="1" dirty="0">
                <a:latin typeface="Times New Roman" panose="02020603050405020304" pitchFamily="18" charset="0"/>
                <a:ea typeface="黑体" panose="02010609060101010101" pitchFamily="2" charset="-122"/>
              </a:rPr>
              <a:t>(Named Entity, NE) </a:t>
            </a:r>
            <a:endParaRPr lang="en-US" altLang="zh-CN" sz="3200" b="1" dirty="0">
              <a:latin typeface="Times New Roman" panose="02020603050405020304" pitchFamily="18" charset="0"/>
              <a:ea typeface="黑体" panose="02010609060101010101" pitchFamily="2" charset="-122"/>
            </a:endParaRPr>
          </a:p>
          <a:p>
            <a:pPr marL="457200" indent="-457200">
              <a:spcBef>
                <a:spcPct val="20000"/>
              </a:spcBef>
              <a:buFont typeface="Wingdings" panose="05000000000000000000" pitchFamily="2" charset="2"/>
              <a:buNone/>
              <a:defRPr/>
            </a:pPr>
            <a:r>
              <a:rPr lang="en-US" altLang="zh-CN" sz="3200" b="1" dirty="0">
                <a:latin typeface="Times New Roman" panose="02020603050405020304" pitchFamily="18" charset="0"/>
                <a:ea typeface="黑体" panose="02010609060101010101" pitchFamily="2" charset="-122"/>
              </a:rPr>
              <a:t>     (</a:t>
            </a:r>
            <a:r>
              <a:rPr lang="zh-CN" altLang="en-US" sz="3200" b="1" dirty="0">
                <a:latin typeface="Times New Roman" panose="02020603050405020304" pitchFamily="18" charset="0"/>
                <a:ea typeface="黑体" panose="02010609060101010101" pitchFamily="2" charset="-122"/>
              </a:rPr>
              <a:t>专有名词</a:t>
            </a:r>
            <a:r>
              <a:rPr lang="en-US" altLang="zh-CN" sz="3200" b="1" dirty="0">
                <a:latin typeface="Times New Roman" panose="02020603050405020304" pitchFamily="18" charset="0"/>
                <a:ea typeface="黑体" panose="02010609060101010101" pitchFamily="2" charset="-122"/>
              </a:rPr>
              <a:t>)</a:t>
            </a:r>
            <a:endParaRPr lang="en-US" altLang="zh-CN" sz="3200" b="1" dirty="0">
              <a:latin typeface="Times New Roman" panose="02020603050405020304" pitchFamily="18" charset="0"/>
              <a:ea typeface="黑体" panose="02010609060101010101" pitchFamily="2" charset="-122"/>
            </a:endParaRPr>
          </a:p>
          <a:p>
            <a:pPr marL="457200" indent="-457200">
              <a:lnSpc>
                <a:spcPct val="120000"/>
              </a:lnSpc>
              <a:spcBef>
                <a:spcPts val="600"/>
              </a:spcBef>
              <a:buFont typeface="Wingdings" panose="05000000000000000000" pitchFamily="2" charset="2"/>
              <a:buNone/>
              <a:defRPr/>
            </a:pPr>
            <a:r>
              <a:rPr lang="zh-CN" altLang="en-US" sz="2800" b="1" dirty="0">
                <a:latin typeface="+mn-ea"/>
                <a:ea typeface="+mn-ea"/>
              </a:rPr>
              <a:t>   人名（中国人名和外国译名）、地名、组织机构名、数字、日期、货币数量</a:t>
            </a:r>
            <a:endParaRPr lang="zh-CN" altLang="en-US" sz="2800" b="1" dirty="0">
              <a:latin typeface="+mn-ea"/>
              <a:ea typeface="+mn-ea"/>
            </a:endParaRPr>
          </a:p>
          <a:p>
            <a:pPr marL="363855" indent="-363855">
              <a:spcBef>
                <a:spcPct val="50000"/>
              </a:spcBef>
              <a:buFont typeface="Wingdings" panose="05000000000000000000" pitchFamily="2" charset="2"/>
              <a:buChar char="u"/>
              <a:defRPr/>
            </a:pPr>
            <a:r>
              <a:rPr lang="zh-CN" altLang="en-US" sz="3200" b="1" dirty="0">
                <a:ea typeface="黑体" panose="02010609060101010101" pitchFamily="2" charset="-122"/>
              </a:rPr>
              <a:t>其他新词</a:t>
            </a:r>
            <a:endParaRPr lang="zh-CN" altLang="en-US" sz="3200" b="1" dirty="0">
              <a:ea typeface="黑体" panose="02010609060101010101" pitchFamily="2" charset="-122"/>
            </a:endParaRPr>
          </a:p>
          <a:p>
            <a:pPr marL="457200" indent="-457200">
              <a:spcBef>
                <a:spcPct val="50000"/>
              </a:spcBef>
              <a:buFont typeface="Wingdings" panose="05000000000000000000" pitchFamily="2" charset="2"/>
              <a:buNone/>
              <a:defRPr/>
            </a:pPr>
            <a:r>
              <a:rPr lang="zh-CN" altLang="en-US" sz="2800" dirty="0">
                <a:latin typeface="+mn-ea"/>
                <a:ea typeface="+mn-ea"/>
              </a:rPr>
              <a:t>   </a:t>
            </a:r>
            <a:r>
              <a:rPr lang="zh-CN" altLang="en-US" sz="2800" b="1" dirty="0">
                <a:latin typeface="+mn-ea"/>
                <a:ea typeface="+mn-ea"/>
              </a:rPr>
              <a:t>专业术语、新的普通词汇等。</a:t>
            </a:r>
            <a:endParaRPr lang="zh-CN" altLang="en-US" sz="2800" b="1" dirty="0">
              <a:latin typeface="+mn-ea"/>
              <a:ea typeface="+mn-ea"/>
            </a:endParaRPr>
          </a:p>
        </p:txBody>
      </p:sp>
      <p:sp>
        <p:nvSpPr>
          <p:cNvPr id="92164"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2" name="标题 1"/>
          <p:cNvSpPr/>
          <p:nvPr>
            <p:ph type="title"/>
          </p:nvPr>
        </p:nvSpPr>
        <p:spPr/>
        <p:txBody>
          <a:bodyPr/>
          <a:p>
            <a:r>
              <a:rPr lang="zh-CN" altLang="en-US"/>
              <a:t>未登录词识别</a:t>
            </a:r>
            <a:endParaRPr lang="zh-CN"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2" name="文本框 1"/>
          <p:cNvSpPr txBox="1"/>
          <p:nvPr/>
        </p:nvSpPr>
        <p:spPr>
          <a:xfrm>
            <a:off x="251520" y="1556792"/>
            <a:ext cx="8496944" cy="4170372"/>
          </a:xfrm>
          <a:prstGeom prst="rect">
            <a:avLst/>
          </a:prstGeom>
          <a:solidFill>
            <a:schemeClr val="bg1"/>
          </a:solidFill>
        </p:spPr>
        <p:txBody>
          <a:bodyPr wrap="square" rtlCol="0">
            <a:spAutoFit/>
          </a:bodyPr>
          <a:lstStyle/>
          <a:p>
            <a:pPr marL="450850" indent="-450850" algn="just">
              <a:defRPr/>
            </a:pPr>
            <a:r>
              <a:rPr lang="en-US" altLang="zh-CN" dirty="0" smtClean="0">
                <a:latin typeface="Arial" panose="020B0604020202020204" pitchFamily="34" charset="0"/>
              </a:rPr>
              <a:t>We </a:t>
            </a:r>
            <a:r>
              <a:rPr lang="en-US" altLang="zh-CN" dirty="0">
                <a:latin typeface="Arial" panose="020B0604020202020204" pitchFamily="34" charset="0"/>
              </a:rPr>
              <a:t>randomly chose 100 sentences from the test set of NIST2005 MT evaluation:</a:t>
            </a:r>
            <a:endParaRPr lang="en-US" altLang="zh-CN" dirty="0">
              <a:latin typeface="Arial" panose="020B0604020202020204" pitchFamily="34" charset="0"/>
            </a:endParaRPr>
          </a:p>
          <a:p>
            <a:pPr marL="627380" indent="-354330" algn="just">
              <a:spcBef>
                <a:spcPts val="600"/>
              </a:spcBef>
              <a:buFont typeface="Wingdings" panose="05000000000000000000" pitchFamily="2" charset="2"/>
              <a:buChar char="Ø"/>
              <a:defRPr/>
            </a:pPr>
            <a:r>
              <a:rPr lang="en-US" altLang="zh-CN" dirty="0">
                <a:latin typeface="Arial" panose="020B0604020202020204" pitchFamily="34" charset="0"/>
              </a:rPr>
              <a:t>There are 242 NEs in 87 sentences</a:t>
            </a:r>
            <a:endParaRPr lang="en-US" altLang="zh-CN" dirty="0">
              <a:latin typeface="Arial" panose="020B0604020202020204" pitchFamily="34" charset="0"/>
            </a:endParaRPr>
          </a:p>
          <a:p>
            <a:pPr marL="982980" lvl="1" indent="-355600" algn="just">
              <a:spcBef>
                <a:spcPts val="0"/>
              </a:spcBef>
              <a:buFont typeface="Wingdings" panose="05000000000000000000" pitchFamily="2" charset="2"/>
              <a:buChar char="l"/>
              <a:defRPr/>
            </a:pPr>
            <a:r>
              <a:rPr lang="en-US" altLang="zh-CN" b="1" dirty="0">
                <a:solidFill>
                  <a:srgbClr val="0000CC"/>
                </a:solidFill>
                <a:latin typeface="Arial" panose="020B0604020202020204" pitchFamily="34" charset="0"/>
              </a:rPr>
              <a:t>PER: 78   LOC: 119    ORG: 45</a:t>
            </a:r>
            <a:endParaRPr lang="en-US" altLang="zh-CN" b="1" dirty="0">
              <a:solidFill>
                <a:srgbClr val="0000CC"/>
              </a:solidFill>
              <a:latin typeface="Arial" panose="020B0604020202020204" pitchFamily="34" charset="0"/>
            </a:endParaRPr>
          </a:p>
          <a:p>
            <a:pPr marL="627380" indent="-354330" algn="just">
              <a:spcBef>
                <a:spcPts val="600"/>
              </a:spcBef>
              <a:buFont typeface="Wingdings" panose="05000000000000000000" pitchFamily="2" charset="2"/>
              <a:buChar char="Ø"/>
              <a:defRPr/>
            </a:pPr>
            <a:r>
              <a:rPr lang="en-US" altLang="zh-CN" dirty="0">
                <a:latin typeface="Arial" panose="020B0604020202020204" pitchFamily="34" charset="0"/>
              </a:rPr>
              <a:t>173 NEs are correctly translated (</a:t>
            </a:r>
            <a:r>
              <a:rPr lang="en-US" altLang="zh-CN" b="1" dirty="0">
                <a:solidFill>
                  <a:srgbClr val="FF0000"/>
                </a:solidFill>
                <a:latin typeface="Arial" panose="020B0604020202020204" pitchFamily="34" charset="0"/>
              </a:rPr>
              <a:t>P=71.5%</a:t>
            </a:r>
            <a:r>
              <a:rPr lang="en-US" altLang="zh-CN" dirty="0">
                <a:latin typeface="Arial" panose="020B0604020202020204" pitchFamily="34" charset="0"/>
              </a:rPr>
              <a:t>)</a:t>
            </a:r>
            <a:endParaRPr lang="en-US" altLang="zh-CN" dirty="0">
              <a:latin typeface="Arial" panose="020B0604020202020204" pitchFamily="34" charset="0"/>
            </a:endParaRPr>
          </a:p>
          <a:p>
            <a:pPr marL="627380" indent="-354330" algn="just">
              <a:spcBef>
                <a:spcPts val="600"/>
              </a:spcBef>
              <a:buFont typeface="Wingdings" panose="05000000000000000000" pitchFamily="2" charset="2"/>
              <a:buChar char="Ø"/>
              <a:defRPr/>
            </a:pPr>
            <a:r>
              <a:rPr lang="en-US" altLang="zh-CN" dirty="0">
                <a:latin typeface="Arial" panose="020B0604020202020204" pitchFamily="34" charset="0"/>
              </a:rPr>
              <a:t>13 NEs are wrongly translated</a:t>
            </a:r>
            <a:endParaRPr lang="en-US" altLang="zh-CN" dirty="0">
              <a:latin typeface="Arial" panose="020B0604020202020204" pitchFamily="34" charset="0"/>
            </a:endParaRPr>
          </a:p>
          <a:p>
            <a:pPr marL="627380" indent="-354330" algn="just">
              <a:spcBef>
                <a:spcPts val="600"/>
              </a:spcBef>
              <a:buFont typeface="Wingdings" panose="05000000000000000000" pitchFamily="2" charset="2"/>
              <a:buChar char="Ø"/>
              <a:defRPr/>
            </a:pPr>
            <a:r>
              <a:rPr lang="en-US" altLang="zh-CN" dirty="0">
                <a:latin typeface="Arial" panose="020B0604020202020204" pitchFamily="34" charset="0"/>
              </a:rPr>
              <a:t>56 NEs are not translated </a:t>
            </a:r>
            <a:endParaRPr lang="en-US" altLang="zh-CN" dirty="0" smtClean="0">
              <a:latin typeface="Arial" panose="020B0604020202020204" pitchFamily="34" charset="0"/>
            </a:endParaRPr>
          </a:p>
          <a:p>
            <a:pPr marL="627380" indent="-354330" algn="just">
              <a:spcBef>
                <a:spcPts val="600"/>
              </a:spcBef>
              <a:buFont typeface="Wingdings" panose="05000000000000000000" pitchFamily="2" charset="2"/>
              <a:buChar char="Ø"/>
              <a:defRPr/>
            </a:pPr>
            <a:r>
              <a:rPr lang="en-US" altLang="zh-CN" dirty="0" smtClean="0">
                <a:latin typeface="Arial" panose="020B0604020202020204" pitchFamily="34" charset="0"/>
              </a:rPr>
              <a:t>The </a:t>
            </a:r>
            <a:r>
              <a:rPr lang="en-US" altLang="zh-CN" dirty="0">
                <a:latin typeface="Arial" panose="020B0604020202020204" pitchFamily="34" charset="0"/>
              </a:rPr>
              <a:t>BLEU scores increased from </a:t>
            </a:r>
            <a:r>
              <a:rPr lang="en-US" altLang="zh-CN" b="1" dirty="0">
                <a:solidFill>
                  <a:srgbClr val="FF0000"/>
                </a:solidFill>
                <a:latin typeface="Arial" panose="020B0604020202020204" pitchFamily="34" charset="0"/>
              </a:rPr>
              <a:t>28.02% to 30.05% (+2.03%) </a:t>
            </a:r>
            <a:r>
              <a:rPr lang="en-US" altLang="zh-CN" dirty="0">
                <a:latin typeface="Arial" panose="020B0604020202020204" pitchFamily="34" charset="0"/>
              </a:rPr>
              <a:t>after we replaced the wrong and NULL translations with correct </a:t>
            </a:r>
            <a:r>
              <a:rPr lang="en-US" altLang="zh-CN" dirty="0" smtClean="0">
                <a:latin typeface="Arial" panose="020B0604020202020204" pitchFamily="34" charset="0"/>
              </a:rPr>
              <a:t>translations</a:t>
            </a:r>
            <a:endParaRPr lang="zh-CN" altLang="en-US" dirty="0">
              <a:latin typeface="Arial" panose="020B0604020202020204" pitchFamily="34" charset="0"/>
            </a:endParaRPr>
          </a:p>
        </p:txBody>
      </p:sp>
      <p:sp>
        <p:nvSpPr>
          <p:cNvPr id="7" name="TextBox 4"/>
          <p:cNvSpPr txBox="1">
            <a:spLocks noChangeArrowheads="1"/>
          </p:cNvSpPr>
          <p:nvPr/>
        </p:nvSpPr>
        <p:spPr bwMode="auto">
          <a:xfrm>
            <a:off x="2519541" y="4394092"/>
            <a:ext cx="3240087" cy="522287"/>
          </a:xfrm>
          <a:prstGeom prst="rect">
            <a:avLst/>
          </a:prstGeom>
          <a:solidFill>
            <a:srgbClr val="CCFFFF"/>
          </a:solidFill>
          <a:ln w="28575">
            <a:solidFill>
              <a:srgbClr val="0000CC"/>
            </a:solidFill>
            <a:miter lim="800000"/>
          </a:ln>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CC"/>
                </a:solidFill>
                <a:latin typeface="Arial Narrow" panose="020B0606020202030204" pitchFamily="34" charset="0"/>
              </a:rPr>
              <a:t>69=50</a:t>
            </a:r>
            <a:r>
              <a:rPr lang="en-US" altLang="zh-CN" b="1" baseline="-25000">
                <a:solidFill>
                  <a:srgbClr val="0000CC"/>
                </a:solidFill>
                <a:latin typeface="Arial Narrow" panose="020B0606020202030204" pitchFamily="34" charset="0"/>
              </a:rPr>
              <a:t>PER</a:t>
            </a:r>
            <a:r>
              <a:rPr lang="en-US" altLang="zh-CN" b="1">
                <a:solidFill>
                  <a:srgbClr val="0000CC"/>
                </a:solidFill>
                <a:latin typeface="Arial Narrow" panose="020B0606020202030204" pitchFamily="34" charset="0"/>
              </a:rPr>
              <a:t>+4</a:t>
            </a:r>
            <a:r>
              <a:rPr lang="en-US" altLang="zh-CN" b="1" baseline="-25000">
                <a:solidFill>
                  <a:srgbClr val="0000CC"/>
                </a:solidFill>
                <a:latin typeface="Arial Narrow" panose="020B0606020202030204" pitchFamily="34" charset="0"/>
              </a:rPr>
              <a:t>LOC</a:t>
            </a:r>
            <a:r>
              <a:rPr lang="en-US" altLang="zh-CN" b="1">
                <a:solidFill>
                  <a:srgbClr val="0000CC"/>
                </a:solidFill>
                <a:latin typeface="Arial Narrow" panose="020B0606020202030204" pitchFamily="34" charset="0"/>
              </a:rPr>
              <a:t>+15</a:t>
            </a:r>
            <a:r>
              <a:rPr lang="en-US" altLang="zh-CN" b="1" baseline="-25000">
                <a:solidFill>
                  <a:srgbClr val="0000CC"/>
                </a:solidFill>
                <a:latin typeface="Arial Narrow" panose="020B0606020202030204" pitchFamily="34" charset="0"/>
              </a:rPr>
              <a:t>ORG</a:t>
            </a:r>
            <a:endParaRPr lang="zh-CN" altLang="en-US" b="1" baseline="-25000">
              <a:solidFill>
                <a:srgbClr val="0000CC"/>
              </a:solidFill>
              <a:latin typeface="Arial Narrow" panose="020B0606020202030204" pitchFamily="34" charset="0"/>
            </a:endParaRPr>
          </a:p>
        </p:txBody>
      </p:sp>
      <p:sp>
        <p:nvSpPr>
          <p:cNvPr id="3" name="标题 2"/>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4" name="内容占位符 5"/>
          <p:cNvSpPr>
            <a:spLocks noGrp="1"/>
          </p:cNvSpPr>
          <p:nvPr>
            <p:ph idx="1"/>
          </p:nvPr>
        </p:nvSpPr>
        <p:spPr>
          <a:xfrm>
            <a:off x="143321" y="1493838"/>
            <a:ext cx="8893175" cy="4105275"/>
          </a:xfrm>
          <a:solidFill>
            <a:schemeClr val="bg1"/>
          </a:solidFill>
        </p:spPr>
        <p:txBody>
          <a:bodyPr/>
          <a:lstStyle/>
          <a:p>
            <a:pPr marL="0" indent="0">
              <a:lnSpc>
                <a:spcPct val="90000"/>
              </a:lnSpc>
              <a:buClrTx/>
              <a:buNone/>
            </a:pPr>
            <a:r>
              <a:rPr lang="en-US" altLang="zh-CN" sz="2800" dirty="0" smtClean="0">
                <a:latin typeface="Arial" panose="020B0604020202020204" pitchFamily="34" charset="0"/>
                <a:cs typeface="Arial" panose="020B0604020202020204" pitchFamily="34" charset="0"/>
              </a:rPr>
              <a:t>It is a very challenging work to identify and translate </a:t>
            </a:r>
            <a:r>
              <a:rPr lang="en-US" altLang="zh-CN" sz="2800" dirty="0" err="1" smtClean="0">
                <a:latin typeface="Arial" panose="020B0604020202020204" pitchFamily="34" charset="0"/>
                <a:cs typeface="Arial" panose="020B0604020202020204" pitchFamily="34" charset="0"/>
              </a:rPr>
              <a:t>Nes</a:t>
            </a:r>
            <a:r>
              <a:rPr lang="en-US" altLang="zh-CN" sz="2800" dirty="0" smtClean="0">
                <a:latin typeface="Arial" panose="020B0604020202020204" pitchFamily="34" charset="0"/>
                <a:cs typeface="Arial" panose="020B0604020202020204" pitchFamily="34" charset="0"/>
              </a:rPr>
              <a:t> since</a:t>
            </a:r>
            <a:endParaRPr lang="en-US" altLang="zh-CN" sz="2800" dirty="0" smtClean="0">
              <a:latin typeface="Arial" panose="020B0604020202020204" pitchFamily="34" charset="0"/>
              <a:cs typeface="Arial" panose="020B0604020202020204" pitchFamily="34" charset="0"/>
            </a:endParaRPr>
          </a:p>
          <a:p>
            <a:pPr marL="268605" lvl="2" indent="-268605">
              <a:lnSpc>
                <a:spcPct val="90000"/>
              </a:lnSpc>
              <a:buClr>
                <a:srgbClr val="0000FF"/>
              </a:buClr>
              <a:buFont typeface="Wingdings" panose="05000000000000000000" pitchFamily="2" charset="2"/>
              <a:buChar char="l"/>
            </a:pPr>
            <a:r>
              <a:rPr lang="en-US" altLang="zh-CN" dirty="0" smtClean="0">
                <a:latin typeface="Arial" panose="020B0604020202020204" pitchFamily="34" charset="0"/>
                <a:cs typeface="Arial" panose="020B0604020202020204" pitchFamily="34" charset="0"/>
              </a:rPr>
              <a:t>unknown words occurred frequently, and</a:t>
            </a:r>
            <a:endParaRPr lang="en-US" altLang="zh-CN" dirty="0" smtClean="0">
              <a:latin typeface="Arial" panose="020B0604020202020204" pitchFamily="34" charset="0"/>
              <a:cs typeface="Arial" panose="020B0604020202020204" pitchFamily="34" charset="0"/>
            </a:endParaRPr>
          </a:p>
          <a:p>
            <a:pPr marL="268605" lvl="2" indent="-268605">
              <a:lnSpc>
                <a:spcPct val="90000"/>
              </a:lnSpc>
              <a:buClr>
                <a:srgbClr val="0000FF"/>
              </a:buClr>
              <a:buFont typeface="Wingdings" panose="05000000000000000000" pitchFamily="2" charset="2"/>
              <a:buChar char="l"/>
            </a:pPr>
            <a:r>
              <a:rPr lang="en-US" altLang="zh-CN" dirty="0" smtClean="0">
                <a:latin typeface="Arial" panose="020B0604020202020204" pitchFamily="34" charset="0"/>
                <a:cs typeface="Arial" panose="020B0604020202020204" pitchFamily="34" charset="0"/>
              </a:rPr>
              <a:t>semantic </a:t>
            </a:r>
            <a:r>
              <a:rPr lang="en-US" altLang="zh-CN" dirty="0" smtClean="0">
                <a:solidFill>
                  <a:srgbClr val="FF0000"/>
                </a:solidFill>
                <a:latin typeface="Arial" panose="020B0604020202020204" pitchFamily="34" charset="0"/>
                <a:cs typeface="Arial" panose="020B0604020202020204" pitchFamily="34" charset="0"/>
              </a:rPr>
              <a:t>translation</a:t>
            </a:r>
            <a:r>
              <a:rPr lang="en-US" altLang="zh-CN" dirty="0" smtClean="0">
                <a:latin typeface="Arial" panose="020B0604020202020204" pitchFamily="34" charset="0"/>
                <a:cs typeface="Arial" panose="020B0604020202020204" pitchFamily="34" charset="0"/>
              </a:rPr>
              <a:t> interweaved with phonetic </a:t>
            </a:r>
            <a:r>
              <a:rPr lang="en-US" altLang="zh-CN" dirty="0" smtClean="0">
                <a:solidFill>
                  <a:srgbClr val="FF0000"/>
                </a:solidFill>
                <a:latin typeface="Arial" panose="020B0604020202020204" pitchFamily="34" charset="0"/>
                <a:cs typeface="Arial" panose="020B0604020202020204" pitchFamily="34" charset="0"/>
              </a:rPr>
              <a:t>transliteration</a:t>
            </a:r>
            <a:endParaRPr lang="en-US" altLang="zh-CN" dirty="0" smtClean="0">
              <a:solidFill>
                <a:srgbClr val="FF0000"/>
              </a:solidFill>
              <a:latin typeface="Arial" panose="020B0604020202020204" pitchFamily="34" charset="0"/>
              <a:cs typeface="Arial" panose="020B0604020202020204" pitchFamily="34" charset="0"/>
            </a:endParaRPr>
          </a:p>
          <a:p>
            <a:pPr marL="447675" lvl="3" indent="-179705">
              <a:lnSpc>
                <a:spcPct val="120000"/>
              </a:lnSpc>
              <a:spcBef>
                <a:spcPts val="800"/>
              </a:spcBef>
              <a:buClrTx/>
              <a:buSzPct val="100000"/>
              <a:buFont typeface="Wingdings" panose="05000000000000000000" pitchFamily="2" charset="2"/>
              <a:buChar char="Ø"/>
            </a:pPr>
            <a:r>
              <a:rPr lang="en-US" altLang="zh-CN" sz="2400" dirty="0" smtClean="0"/>
              <a:t>PER:  </a:t>
            </a:r>
            <a:r>
              <a:rPr lang="zh-CN" altLang="en-US" sz="2400" b="1" dirty="0" smtClean="0"/>
              <a:t>胡锦涛</a:t>
            </a:r>
            <a:r>
              <a:rPr lang="en-US" altLang="zh-CN" sz="2400" dirty="0" smtClean="0">
                <a:solidFill>
                  <a:srgbClr val="41918F"/>
                </a:solidFill>
                <a:sym typeface="Wingdings" panose="05000000000000000000" pitchFamily="2" charset="2"/>
              </a:rPr>
              <a:t></a:t>
            </a:r>
            <a:r>
              <a:rPr lang="en-US" altLang="zh-CN" sz="2400" dirty="0" smtClean="0">
                <a:sym typeface="Wingdings" panose="05000000000000000000" pitchFamily="2" charset="2"/>
              </a:rPr>
              <a:t>Hu Jintao  </a:t>
            </a:r>
            <a:r>
              <a:rPr lang="zh-CN" altLang="en-US" sz="2400" b="1" dirty="0" smtClean="0"/>
              <a:t>金成勋</a:t>
            </a:r>
            <a:r>
              <a:rPr lang="en-US" altLang="zh-CN" sz="2400" dirty="0" smtClean="0">
                <a:solidFill>
                  <a:srgbClr val="41918F"/>
                </a:solidFill>
                <a:sym typeface="Wingdings" panose="05000000000000000000" pitchFamily="2" charset="2"/>
              </a:rPr>
              <a:t></a:t>
            </a:r>
            <a:r>
              <a:rPr lang="en-US" altLang="zh-CN" sz="2400" dirty="0" smtClean="0">
                <a:sym typeface="Wingdings" panose="05000000000000000000" pitchFamily="2" charset="2"/>
              </a:rPr>
              <a:t>Kim Sung-</a:t>
            </a:r>
            <a:r>
              <a:rPr lang="en-US" altLang="zh-CN" sz="2400" dirty="0" err="1" smtClean="0">
                <a:sym typeface="Wingdings" panose="05000000000000000000" pitchFamily="2" charset="2"/>
              </a:rPr>
              <a:t>Hoon</a:t>
            </a:r>
            <a:endParaRPr lang="en-US" altLang="zh-CN" sz="2400" dirty="0" smtClean="0">
              <a:sym typeface="Wingdings" panose="05000000000000000000" pitchFamily="2" charset="2"/>
            </a:endParaRPr>
          </a:p>
          <a:p>
            <a:pPr marL="267970" lvl="3" indent="0">
              <a:spcBef>
                <a:spcPts val="800"/>
              </a:spcBef>
              <a:buClrTx/>
              <a:buSzPct val="100000"/>
              <a:buNone/>
            </a:pPr>
            <a:r>
              <a:rPr lang="en-US" altLang="zh-CN" sz="2400" dirty="0">
                <a:sym typeface="Wingdings" panose="05000000000000000000" pitchFamily="2" charset="2"/>
              </a:rPr>
              <a:t> </a:t>
            </a:r>
            <a:r>
              <a:rPr lang="en-US" altLang="zh-CN" sz="2400" dirty="0" smtClean="0">
                <a:sym typeface="Wingdings" panose="05000000000000000000" pitchFamily="2" charset="2"/>
              </a:rPr>
              <a:t>          </a:t>
            </a:r>
            <a:r>
              <a:rPr lang="zh-CN" altLang="en-US" sz="2400" b="1" dirty="0" smtClean="0">
                <a:sym typeface="Wingdings" panose="05000000000000000000" pitchFamily="2" charset="2"/>
              </a:rPr>
              <a:t>时光</a:t>
            </a:r>
            <a:r>
              <a:rPr lang="en-US" altLang="zh-CN" sz="2400" dirty="0" smtClean="0">
                <a:solidFill>
                  <a:srgbClr val="41918F"/>
                </a:solidFill>
                <a:sym typeface="Wingdings" panose="05000000000000000000" pitchFamily="2" charset="2"/>
              </a:rPr>
              <a:t></a:t>
            </a:r>
            <a:r>
              <a:rPr lang="en-US" altLang="zh-CN" sz="2400" dirty="0" smtClean="0">
                <a:sym typeface="Wingdings" panose="05000000000000000000" pitchFamily="2" charset="2"/>
              </a:rPr>
              <a:t>Shi </a:t>
            </a:r>
            <a:r>
              <a:rPr lang="en-US" altLang="zh-CN" sz="2400" dirty="0" err="1" smtClean="0">
                <a:sym typeface="Wingdings" panose="05000000000000000000" pitchFamily="2" charset="2"/>
              </a:rPr>
              <a:t>Guang</a:t>
            </a:r>
            <a:r>
              <a:rPr lang="en-US" altLang="zh-CN" sz="2400" dirty="0" smtClean="0">
                <a:sym typeface="Wingdings" panose="05000000000000000000" pitchFamily="2" charset="2"/>
              </a:rPr>
              <a:t>    </a:t>
            </a:r>
            <a:r>
              <a:rPr lang="zh-CN" altLang="en-US" sz="2400" b="1" dirty="0" smtClean="0">
                <a:sym typeface="Wingdings" panose="05000000000000000000" pitchFamily="2" charset="2"/>
              </a:rPr>
              <a:t>成龙</a:t>
            </a:r>
            <a:r>
              <a:rPr lang="en-US" altLang="zh-CN" sz="2400" dirty="0" smtClean="0">
                <a:solidFill>
                  <a:srgbClr val="41918F"/>
                </a:solidFill>
                <a:sym typeface="Wingdings" panose="05000000000000000000" pitchFamily="2" charset="2"/>
              </a:rPr>
              <a:t></a:t>
            </a:r>
            <a:r>
              <a:rPr lang="en-US" altLang="zh-CN" sz="2400" dirty="0" smtClean="0"/>
              <a:t>Jackie Chan</a:t>
            </a:r>
            <a:endParaRPr lang="en-US" altLang="zh-CN" sz="2400" dirty="0" smtClean="0">
              <a:sym typeface="Wingdings" panose="05000000000000000000" pitchFamily="2" charset="2"/>
            </a:endParaRPr>
          </a:p>
          <a:p>
            <a:pPr marL="538480" lvl="3" indent="-269875">
              <a:lnSpc>
                <a:spcPct val="120000"/>
              </a:lnSpc>
              <a:buClrTx/>
              <a:buSzPct val="100000"/>
              <a:buFont typeface="Wingdings" panose="05000000000000000000" pitchFamily="2" charset="2"/>
              <a:buChar char="Ø"/>
            </a:pPr>
            <a:r>
              <a:rPr lang="en-US" altLang="zh-CN" sz="2400" dirty="0" smtClean="0"/>
              <a:t>LOC:  </a:t>
            </a:r>
            <a:r>
              <a:rPr lang="zh-CN" altLang="en-US" sz="2400" b="1" dirty="0" smtClean="0"/>
              <a:t>小斯莫基河</a:t>
            </a:r>
            <a:r>
              <a:rPr lang="en-US" altLang="zh-CN" sz="2400" dirty="0" smtClean="0">
                <a:solidFill>
                  <a:srgbClr val="41918F"/>
                </a:solidFill>
                <a:sym typeface="Wingdings" panose="05000000000000000000" pitchFamily="2" charset="2"/>
              </a:rPr>
              <a:t> </a:t>
            </a:r>
            <a:r>
              <a:rPr lang="en-US" altLang="zh-CN" sz="2400" dirty="0" smtClean="0">
                <a:sym typeface="Wingdings" panose="05000000000000000000" pitchFamily="2" charset="2"/>
              </a:rPr>
              <a:t>Little Smoky River</a:t>
            </a:r>
            <a:endParaRPr lang="en-US" altLang="zh-CN" sz="2400" dirty="0" smtClean="0"/>
          </a:p>
          <a:p>
            <a:pPr marL="538480" lvl="3" indent="-269875">
              <a:lnSpc>
                <a:spcPct val="120000"/>
              </a:lnSpc>
              <a:buClrTx/>
              <a:buSzPct val="100000"/>
              <a:buFont typeface="Wingdings" panose="05000000000000000000" pitchFamily="2" charset="2"/>
              <a:buChar char="Ø"/>
            </a:pPr>
            <a:r>
              <a:rPr lang="en-US" altLang="zh-CN" sz="2400" dirty="0" smtClean="0">
                <a:sym typeface="Wingdings" panose="05000000000000000000" pitchFamily="2" charset="2"/>
              </a:rPr>
              <a:t>ORG: </a:t>
            </a:r>
            <a:r>
              <a:rPr lang="zh-CN" altLang="en-US" sz="2400" b="1" dirty="0" smtClean="0">
                <a:sym typeface="Wingdings" panose="05000000000000000000" pitchFamily="2" charset="2"/>
              </a:rPr>
              <a:t>北京冶金学院</a:t>
            </a:r>
            <a:r>
              <a:rPr lang="zh-CN" altLang="en-US" sz="2400" dirty="0" smtClean="0">
                <a:solidFill>
                  <a:srgbClr val="41918F"/>
                </a:solidFill>
                <a:sym typeface="Wingdings" panose="05000000000000000000" pitchFamily="2" charset="2"/>
              </a:rPr>
              <a:t> </a:t>
            </a:r>
            <a:r>
              <a:rPr lang="en-US" altLang="zh-CN" sz="2400" dirty="0" smtClean="0">
                <a:sym typeface="Wingdings" panose="05000000000000000000" pitchFamily="2" charset="2"/>
              </a:rPr>
              <a:t>Beijing Institute</a:t>
            </a:r>
            <a:r>
              <a:rPr lang="zh-CN" altLang="en-US" sz="2400" dirty="0" smtClean="0">
                <a:sym typeface="Wingdings" panose="05000000000000000000" pitchFamily="2" charset="2"/>
              </a:rPr>
              <a:t> </a:t>
            </a:r>
            <a:r>
              <a:rPr lang="en-US" altLang="zh-CN" sz="2400" dirty="0" smtClean="0">
                <a:sym typeface="Wingdings" panose="05000000000000000000" pitchFamily="2" charset="2"/>
              </a:rPr>
              <a:t>of  Metallurgy</a:t>
            </a:r>
            <a:endParaRPr lang="en-US" altLang="zh-CN" sz="2400" dirty="0" smtClean="0">
              <a:sym typeface="Wingdings" panose="05000000000000000000" pitchFamily="2" charset="2"/>
            </a:endParaRPr>
          </a:p>
        </p:txBody>
      </p:sp>
      <p:sp>
        <p:nvSpPr>
          <p:cNvPr id="5" name="圆角矩形 4"/>
          <p:cNvSpPr>
            <a:spLocks noChangeArrowheads="1"/>
          </p:cNvSpPr>
          <p:nvPr/>
        </p:nvSpPr>
        <p:spPr bwMode="auto">
          <a:xfrm>
            <a:off x="1499870" y="4220845"/>
            <a:ext cx="1531620" cy="428625"/>
          </a:xfrm>
          <a:prstGeom prst="roundRect">
            <a:avLst>
              <a:gd name="adj" fmla="val 16667"/>
            </a:avLst>
          </a:prstGeom>
          <a:noFill/>
          <a:ln w="19050" algn="ctr">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4" name="标题 1"/>
          <p:cNvSpPr txBox="1"/>
          <p:nvPr/>
        </p:nvSpPr>
        <p:spPr bwMode="auto">
          <a:xfrm>
            <a:off x="179512" y="1484784"/>
            <a:ext cx="8015287" cy="431949"/>
          </a:xfrm>
          <a:prstGeom prst="rect">
            <a:avLst/>
          </a:prstGeom>
          <a:solidFill>
            <a:schemeClr val="bg1"/>
          </a:solidFill>
          <a:ln>
            <a:noFill/>
          </a:ln>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TW" sz="2800" kern="0" smtClean="0">
                <a:solidFill>
                  <a:schemeClr val="tx1"/>
                </a:solidFill>
                <a:latin typeface="Arial" panose="020B0604020202020204" pitchFamily="34" charset="0"/>
                <a:cs typeface="Arial" panose="020B0604020202020204" pitchFamily="34" charset="0"/>
              </a:rPr>
              <a:t>Why we ca</a:t>
            </a:r>
            <a:r>
              <a:rPr lang="en-US" altLang="zh-CN" sz="2800" kern="0" smtClean="0">
                <a:solidFill>
                  <a:schemeClr val="tx1"/>
                </a:solidFill>
                <a:latin typeface="Arial" panose="020B0604020202020204" pitchFamily="34" charset="0"/>
                <a:cs typeface="Arial" panose="020B0604020202020204" pitchFamily="34" charset="0"/>
              </a:rPr>
              <a:t>n’t</a:t>
            </a:r>
            <a:r>
              <a:rPr lang="en-US" altLang="zh-TW" sz="2800" kern="0" smtClean="0">
                <a:solidFill>
                  <a:schemeClr val="tx1"/>
                </a:solidFill>
                <a:latin typeface="Arial" panose="020B0604020202020204" pitchFamily="34" charset="0"/>
                <a:cs typeface="Arial" panose="020B0604020202020204" pitchFamily="34" charset="0"/>
              </a:rPr>
              <a:t> directly translate </a:t>
            </a:r>
            <a:r>
              <a:rPr lang="en-US" altLang="zh-CN" sz="2800" kern="0" smtClean="0">
                <a:solidFill>
                  <a:schemeClr val="tx1"/>
                </a:solidFill>
                <a:latin typeface="Arial" panose="020B0604020202020204" pitchFamily="34" charset="0"/>
                <a:cs typeface="Arial" panose="020B0604020202020204" pitchFamily="34" charset="0"/>
              </a:rPr>
              <a:t>NEs </a:t>
            </a:r>
            <a:r>
              <a:rPr lang="en-US" altLang="zh-TW" sz="2800" kern="0" smtClean="0">
                <a:solidFill>
                  <a:schemeClr val="tx1"/>
                </a:solidFill>
                <a:latin typeface="Arial" panose="020B0604020202020204" pitchFamily="34" charset="0"/>
                <a:cs typeface="Arial" panose="020B0604020202020204" pitchFamily="34" charset="0"/>
              </a:rPr>
              <a:t>?</a:t>
            </a:r>
            <a:endParaRPr lang="zh-CN" altLang="en-US" sz="2800" kern="0" smtClean="0">
              <a:solidFill>
                <a:schemeClr val="tx1"/>
              </a:solidFill>
              <a:latin typeface="Arial" panose="020B0604020202020204" pitchFamily="34" charset="0"/>
              <a:cs typeface="Arial" panose="020B0604020202020204" pitchFamily="34" charset="0"/>
            </a:endParaRPr>
          </a:p>
        </p:txBody>
      </p:sp>
      <p:graphicFrame>
        <p:nvGraphicFramePr>
          <p:cNvPr id="5" name="表格 4"/>
          <p:cNvGraphicFramePr>
            <a:graphicFrameLocks noGrp="1"/>
          </p:cNvGraphicFramePr>
          <p:nvPr/>
        </p:nvGraphicFramePr>
        <p:xfrm>
          <a:off x="107504" y="1916832"/>
          <a:ext cx="8928993" cy="4343400"/>
        </p:xfrm>
        <a:graphic>
          <a:graphicData uri="http://schemas.openxmlformats.org/drawingml/2006/table">
            <a:tbl>
              <a:tblPr firstRow="1" bandRow="1">
                <a:tableStyleId>{D27102A9-8310-4765-A935-A1911B00CA55}</a:tableStyleId>
              </a:tblPr>
              <a:tblGrid>
                <a:gridCol w="2753887"/>
                <a:gridCol w="3571679"/>
                <a:gridCol w="2603427"/>
              </a:tblGrid>
              <a:tr h="370840">
                <a:tc>
                  <a:txBody>
                    <a:bodyPr/>
                    <a:lstStyle/>
                    <a:p>
                      <a:pPr algn="ctr"/>
                      <a:r>
                        <a:rPr lang="en-US" altLang="zh-CN" sz="2000" dirty="0" smtClean="0">
                          <a:latin typeface="Arial" panose="020B0604020202020204" pitchFamily="34" charset="0"/>
                          <a:cs typeface="Arial" panose="020B0604020202020204" pitchFamily="34" charset="0"/>
                        </a:rPr>
                        <a:t>Translation modals</a:t>
                      </a:r>
                      <a:endParaRPr lang="zh-CN" altLang="en-US" sz="2000" b="1" dirty="0">
                        <a:solidFill>
                          <a:schemeClr val="tx1"/>
                        </a:solidFill>
                        <a:latin typeface="Arial" panose="020B0604020202020204" pitchFamily="34" charset="0"/>
                        <a:cs typeface="Arial" panose="020B0604020202020204" pitchFamily="34" charset="0"/>
                      </a:endParaRPr>
                    </a:p>
                  </a:txBody>
                  <a:tcPr marL="91438" marR="91438"/>
                </a:tc>
                <a:tc>
                  <a:txBody>
                    <a:bodyPr/>
                    <a:lstStyle/>
                    <a:p>
                      <a:pPr algn="ctr"/>
                      <a:r>
                        <a:rPr lang="en-US" altLang="zh-CN" sz="2000" dirty="0" smtClean="0">
                          <a:latin typeface="Arial" panose="020B0604020202020204" pitchFamily="34" charset="0"/>
                          <a:cs typeface="Arial" panose="020B0604020202020204" pitchFamily="34" charset="0"/>
                        </a:rPr>
                        <a:t>Examples</a:t>
                      </a:r>
                      <a:endParaRPr lang="zh-CN" altLang="en-US" sz="2000" b="1" dirty="0">
                        <a:solidFill>
                          <a:schemeClr val="tx1"/>
                        </a:solidFill>
                        <a:latin typeface="Arial" panose="020B0604020202020204" pitchFamily="34" charset="0"/>
                        <a:cs typeface="Arial" panose="020B0604020202020204" pitchFamily="34" charset="0"/>
                      </a:endParaRPr>
                    </a:p>
                  </a:txBody>
                  <a:tcPr marL="91438" marR="91438"/>
                </a:tc>
                <a:tc>
                  <a:txBody>
                    <a:bodyPr/>
                    <a:lstStyle/>
                    <a:p>
                      <a:pPr algn="ctr"/>
                      <a:r>
                        <a:rPr lang="en-US" altLang="zh-CN" sz="2000" dirty="0" smtClean="0">
                          <a:latin typeface="Arial" panose="020B0604020202020204" pitchFamily="34" charset="0"/>
                          <a:cs typeface="Arial" panose="020B0604020202020204" pitchFamily="34" charset="0"/>
                        </a:rPr>
                        <a:t>What NEs are fit?</a:t>
                      </a:r>
                      <a:endParaRPr lang="zh-CN" altLang="en-US" sz="2000" b="1" dirty="0">
                        <a:solidFill>
                          <a:schemeClr val="tx1"/>
                        </a:solidFill>
                        <a:latin typeface="Arial" panose="020B0604020202020204" pitchFamily="34" charset="0"/>
                        <a:cs typeface="Arial" panose="020B0604020202020204" pitchFamily="34" charset="0"/>
                      </a:endParaRPr>
                    </a:p>
                  </a:txBody>
                  <a:tcPr marL="91438" marR="91438"/>
                </a:tc>
              </a:tr>
              <a:tr h="370840">
                <a:tc>
                  <a:txBody>
                    <a:bodyPr/>
                    <a:lstStyle/>
                    <a:p>
                      <a:r>
                        <a:rPr lang="en-US" altLang="zh-CN" dirty="0" smtClean="0">
                          <a:latin typeface="Arial Narrow" panose="020B0606020202030204" pitchFamily="34" charset="0"/>
                        </a:rPr>
                        <a:t>Based on phonetic rules</a:t>
                      </a:r>
                      <a:endParaRPr lang="zh-CN" altLang="en-US" b="1" dirty="0">
                        <a:latin typeface="Arial Narrow" panose="020B0606020202030204" pitchFamily="34" charset="0"/>
                      </a:endParaRPr>
                    </a:p>
                  </a:txBody>
                  <a:tcPr marL="91438" marR="91438" anchor="ctr"/>
                </a:tc>
                <a:tc>
                  <a:txBody>
                    <a:bodyPr/>
                    <a:lstStyle/>
                    <a:p>
                      <a:r>
                        <a:rPr lang="zh-CN" altLang="en-US" b="1" dirty="0" smtClean="0">
                          <a:latin typeface="Arial Narrow" panose="020B0606020202030204" pitchFamily="34" charset="0"/>
                        </a:rPr>
                        <a:t>北京</a:t>
                      </a:r>
                      <a:r>
                        <a:rPr lang="en-US" altLang="zh-CN" b="0" dirty="0" smtClean="0">
                          <a:latin typeface="Arial Narrow" panose="020B0606020202030204" pitchFamily="34" charset="0"/>
                        </a:rPr>
                        <a:t>/ Beijing; </a:t>
                      </a:r>
                      <a:r>
                        <a:rPr lang="zh-CN" altLang="en-US" b="1" dirty="0" smtClean="0">
                          <a:latin typeface="Arial Narrow" panose="020B0606020202030204" pitchFamily="34" charset="0"/>
                        </a:rPr>
                        <a:t>东京</a:t>
                      </a:r>
                      <a:r>
                        <a:rPr lang="en-US" altLang="zh-CN" b="0" dirty="0" smtClean="0">
                          <a:latin typeface="Arial Narrow" panose="020B0606020202030204" pitchFamily="34" charset="0"/>
                        </a:rPr>
                        <a:t>/ Tokyo</a:t>
                      </a:r>
                      <a:endParaRPr lang="zh-CN" altLang="en-US" b="0" dirty="0">
                        <a:latin typeface="Arial Narrow" panose="020B0606020202030204" pitchFamily="34" charset="0"/>
                      </a:endParaRPr>
                    </a:p>
                  </a:txBody>
                  <a:tcPr marL="91438" marR="91438" anchor="ctr"/>
                </a:tc>
                <a:tc>
                  <a:txBody>
                    <a:bodyPr/>
                    <a:lstStyle/>
                    <a:p>
                      <a:r>
                        <a:rPr lang="en-US" altLang="zh-CN" b="0" dirty="0" smtClean="0">
                          <a:latin typeface="Arial Narrow" panose="020B0606020202030204" pitchFamily="34" charset="0"/>
                        </a:rPr>
                        <a:t>Some PERs,</a:t>
                      </a:r>
                      <a:r>
                        <a:rPr lang="en-US" altLang="zh-CN" b="0" baseline="0" dirty="0" smtClean="0">
                          <a:latin typeface="Arial Narrow" panose="020B0606020202030204" pitchFamily="34" charset="0"/>
                        </a:rPr>
                        <a:t> LOCs, ORGs</a:t>
                      </a:r>
                      <a:endParaRPr lang="zh-CN" altLang="en-US" b="0" dirty="0">
                        <a:latin typeface="Arial Narrow" panose="020B0606020202030204" pitchFamily="34" charset="0"/>
                      </a:endParaRPr>
                    </a:p>
                  </a:txBody>
                  <a:tcPr marL="91438" marR="91438" anchor="ctr"/>
                </a:tc>
              </a:tr>
              <a:tr h="370840">
                <a:tc>
                  <a:txBody>
                    <a:bodyPr/>
                    <a:lstStyle/>
                    <a:p>
                      <a:r>
                        <a:rPr lang="en-US" altLang="zh-CN" dirty="0" smtClean="0">
                          <a:latin typeface="Arial Narrow" panose="020B0606020202030204" pitchFamily="34" charset="0"/>
                        </a:rPr>
                        <a:t>Irregular transliteration</a:t>
                      </a:r>
                      <a:endParaRPr lang="zh-CN" altLang="en-US" b="1" dirty="0">
                        <a:latin typeface="Arial Narrow" panose="020B0606020202030204" pitchFamily="34" charset="0"/>
                      </a:endParaRPr>
                    </a:p>
                  </a:txBody>
                  <a:tcPr marL="91438" marR="91438" anchor="ctr"/>
                </a:tc>
                <a:tc>
                  <a:txBody>
                    <a:bodyPr/>
                    <a:lstStyle/>
                    <a:p>
                      <a:r>
                        <a:rPr lang="zh-CN" altLang="en-US" b="1" dirty="0" smtClean="0">
                          <a:latin typeface="Arial Narrow" panose="020B0606020202030204" pitchFamily="34" charset="0"/>
                        </a:rPr>
                        <a:t>吉百利</a:t>
                      </a:r>
                      <a:r>
                        <a:rPr lang="en-US" altLang="zh-CN" b="0" dirty="0" smtClean="0">
                          <a:latin typeface="Arial Narrow" panose="020B0606020202030204" pitchFamily="34" charset="0"/>
                        </a:rPr>
                        <a:t>/</a:t>
                      </a:r>
                      <a:r>
                        <a:rPr lang="en-US" altLang="zh-CN" b="0" baseline="0" dirty="0" smtClean="0">
                          <a:latin typeface="Arial Narrow" panose="020B0606020202030204" pitchFamily="34" charset="0"/>
                        </a:rPr>
                        <a:t> Cadbury</a:t>
                      </a:r>
                      <a:endParaRPr lang="zh-CN" altLang="en-US" b="0" dirty="0">
                        <a:latin typeface="Arial Narrow" panose="020B0606020202030204" pitchFamily="34" charset="0"/>
                      </a:endParaRPr>
                    </a:p>
                  </a:txBody>
                  <a:tcPr marL="91438" marR="91438" anchor="ctr"/>
                </a:tc>
                <a:tc>
                  <a:txBody>
                    <a:bodyPr/>
                    <a:lstStyle/>
                    <a:p>
                      <a:r>
                        <a:rPr lang="en-US" altLang="zh-CN" b="0" dirty="0" smtClean="0">
                          <a:latin typeface="Arial Narrow" panose="020B0606020202030204" pitchFamily="34" charset="0"/>
                        </a:rPr>
                        <a:t>Some </a:t>
                      </a:r>
                      <a:r>
                        <a:rPr lang="en-US" altLang="zh-CN" b="0" baseline="0" dirty="0" smtClean="0">
                          <a:latin typeface="Arial Narrow" panose="020B0606020202030204" pitchFamily="34" charset="0"/>
                        </a:rPr>
                        <a:t>PERs, </a:t>
                      </a:r>
                      <a:r>
                        <a:rPr lang="en-US" altLang="zh-CN" b="0" dirty="0" smtClean="0">
                          <a:latin typeface="Arial Narrow" panose="020B0606020202030204" pitchFamily="34" charset="0"/>
                        </a:rPr>
                        <a:t>trade marks</a:t>
                      </a:r>
                      <a:endParaRPr lang="zh-CN" altLang="en-US" b="0" dirty="0">
                        <a:latin typeface="Arial Narrow" panose="020B0606020202030204" pitchFamily="34" charset="0"/>
                      </a:endParaRPr>
                    </a:p>
                  </a:txBody>
                  <a:tcPr marL="91438" marR="91438" anchor="ctr"/>
                </a:tc>
              </a:tr>
              <a:tr h="370840">
                <a:tc>
                  <a:txBody>
                    <a:bodyPr/>
                    <a:lstStyle/>
                    <a:p>
                      <a:r>
                        <a:rPr lang="en-US" altLang="zh-CN" dirty="0" smtClean="0">
                          <a:latin typeface="Arial Narrow" panose="020B0606020202030204" pitchFamily="34" charset="0"/>
                        </a:rPr>
                        <a:t>Full semantic translation</a:t>
                      </a:r>
                      <a:endParaRPr lang="zh-CN" altLang="en-US" b="1" dirty="0">
                        <a:latin typeface="Arial Narrow" panose="020B0606020202030204" pitchFamily="34" charset="0"/>
                      </a:endParaRPr>
                    </a:p>
                  </a:txBody>
                  <a:tcPr marL="91438" marR="91438" anchor="ctr"/>
                </a:tc>
                <a:tc>
                  <a:txBody>
                    <a:bodyPr/>
                    <a:lstStyle/>
                    <a:p>
                      <a:r>
                        <a:rPr lang="zh-CN" altLang="en-US" b="1" dirty="0" smtClean="0">
                          <a:latin typeface="Arial Narrow" panose="020B0606020202030204" pitchFamily="34" charset="0"/>
                        </a:rPr>
                        <a:t>自动化所</a:t>
                      </a:r>
                      <a:r>
                        <a:rPr lang="en-US" altLang="zh-CN" b="0" dirty="0" smtClean="0">
                          <a:latin typeface="Arial Narrow" panose="020B0606020202030204" pitchFamily="34" charset="0"/>
                        </a:rPr>
                        <a:t>/ Inst. of Auto.</a:t>
                      </a:r>
                      <a:endParaRPr lang="zh-CN" altLang="en-US" b="0" dirty="0">
                        <a:latin typeface="Arial Narrow" panose="020B0606020202030204" pitchFamily="34" charset="0"/>
                      </a:endParaRPr>
                    </a:p>
                  </a:txBody>
                  <a:tcPr marL="91438" marR="91438" anchor="ctr"/>
                </a:tc>
                <a:tc>
                  <a:txBody>
                    <a:bodyPr/>
                    <a:lstStyle/>
                    <a:p>
                      <a:r>
                        <a:rPr lang="en-US" altLang="zh-CN" b="0" dirty="0" smtClean="0">
                          <a:latin typeface="Arial Narrow" panose="020B0606020202030204" pitchFamily="34" charset="0"/>
                        </a:rPr>
                        <a:t>Some ORGs</a:t>
                      </a:r>
                      <a:endParaRPr lang="zh-CN" altLang="en-US" b="0" dirty="0">
                        <a:latin typeface="Arial Narrow" panose="020B0606020202030204" pitchFamily="34" charset="0"/>
                      </a:endParaRPr>
                    </a:p>
                  </a:txBody>
                  <a:tcPr marL="91438" marR="91438" anchor="ctr"/>
                </a:tc>
              </a:tr>
              <a:tr h="370840">
                <a:tc>
                  <a:txBody>
                    <a:bodyPr/>
                    <a:lstStyle/>
                    <a:p>
                      <a:pPr marL="273050" marR="0" indent="-273050" algn="l" defTabSz="914400" rtl="0" eaLnBrk="1" fontAlgn="auto" latinLnBrk="0" hangingPunct="1">
                        <a:lnSpc>
                          <a:spcPct val="100000"/>
                        </a:lnSpc>
                        <a:spcBef>
                          <a:spcPts val="0"/>
                        </a:spcBef>
                        <a:spcAft>
                          <a:spcPts val="0"/>
                        </a:spcAft>
                        <a:buClrTx/>
                        <a:buSzTx/>
                        <a:buFontTx/>
                        <a:buNone/>
                        <a:defRPr/>
                      </a:pPr>
                      <a:r>
                        <a:rPr lang="en-US" altLang="zh-CN" dirty="0" smtClean="0">
                          <a:latin typeface="Arial Narrow" panose="020B0606020202030204" pitchFamily="34" charset="0"/>
                        </a:rPr>
                        <a:t>Combination of</a:t>
                      </a:r>
                      <a:r>
                        <a:rPr lang="en-US" altLang="zh-CN" baseline="0" dirty="0" smtClean="0">
                          <a:latin typeface="Arial Narrow" panose="020B0606020202030204" pitchFamily="34" charset="0"/>
                        </a:rPr>
                        <a:t> </a:t>
                      </a:r>
                      <a:r>
                        <a:rPr lang="en-US" altLang="zh-CN" dirty="0" smtClean="0">
                          <a:latin typeface="Arial Narrow" panose="020B0606020202030204" pitchFamily="34" charset="0"/>
                        </a:rPr>
                        <a:t>transliteration</a:t>
                      </a:r>
                      <a:endParaRPr lang="zh-CN" altLang="en-US" dirty="0" smtClean="0">
                        <a:latin typeface="Arial Narrow" panose="020B0606020202030204" pitchFamily="34" charset="0"/>
                      </a:endParaRPr>
                    </a:p>
                    <a:p>
                      <a:pPr marL="273050" indent="-273050"/>
                      <a:r>
                        <a:rPr lang="en-US" altLang="zh-CN" dirty="0" smtClean="0">
                          <a:latin typeface="Arial Narrow" panose="020B0606020202030204" pitchFamily="34" charset="0"/>
                        </a:rPr>
                        <a:t>and translation</a:t>
                      </a:r>
                      <a:endParaRPr lang="zh-CN" altLang="en-US" b="1" dirty="0">
                        <a:latin typeface="Arial Narrow" panose="020B0606020202030204" pitchFamily="34" charset="0"/>
                      </a:endParaRPr>
                    </a:p>
                  </a:txBody>
                  <a:tcPr marL="91438" marR="91438" anchor="ctr"/>
                </a:tc>
                <a:tc>
                  <a:txBody>
                    <a:bodyPr/>
                    <a:lstStyle/>
                    <a:p>
                      <a:r>
                        <a:rPr lang="zh-CN" altLang="en-US" b="1" dirty="0" smtClean="0">
                          <a:latin typeface="Arial Narrow" panose="020B0606020202030204" pitchFamily="34" charset="0"/>
                        </a:rPr>
                        <a:t>北海公园</a:t>
                      </a:r>
                      <a:r>
                        <a:rPr lang="en-US" altLang="zh-CN" b="0" dirty="0" smtClean="0">
                          <a:latin typeface="Arial Narrow" panose="020B0606020202030204" pitchFamily="34" charset="0"/>
                        </a:rPr>
                        <a:t>/ </a:t>
                      </a:r>
                      <a:r>
                        <a:rPr lang="en-US" altLang="zh-CN" b="0" dirty="0" err="1" smtClean="0">
                          <a:latin typeface="Arial Narrow" panose="020B0606020202030204" pitchFamily="34" charset="0"/>
                        </a:rPr>
                        <a:t>Beihai</a:t>
                      </a:r>
                      <a:r>
                        <a:rPr lang="en-US" altLang="zh-CN" b="0" baseline="0" dirty="0" smtClean="0">
                          <a:latin typeface="Arial Narrow" panose="020B0606020202030204" pitchFamily="34" charset="0"/>
                        </a:rPr>
                        <a:t> Park;</a:t>
                      </a:r>
                      <a:endParaRPr lang="en-US" altLang="zh-CN" b="0" baseline="0" dirty="0" smtClean="0">
                        <a:latin typeface="Arial Narrow" panose="020B0606020202030204" pitchFamily="34" charset="0"/>
                      </a:endParaRPr>
                    </a:p>
                    <a:p>
                      <a:r>
                        <a:rPr lang="zh-TW" altLang="en-US" b="1" dirty="0" smtClean="0">
                          <a:latin typeface="Arial Narrow" panose="020B0606020202030204" pitchFamily="34" charset="0"/>
                        </a:rPr>
                        <a:t>加勒比共同</a:t>
                      </a:r>
                      <a:r>
                        <a:rPr lang="zh-CN" altLang="en-US" b="1" dirty="0" smtClean="0">
                          <a:latin typeface="Arial Narrow" panose="020B0606020202030204" pitchFamily="34" charset="0"/>
                        </a:rPr>
                        <a:t>体</a:t>
                      </a:r>
                      <a:r>
                        <a:rPr lang="zh-CN" altLang="en-US" b="1" baseline="0" dirty="0" smtClean="0">
                          <a:latin typeface="Arial Narrow" panose="020B0606020202030204" pitchFamily="34" charset="0"/>
                        </a:rPr>
                        <a:t> </a:t>
                      </a:r>
                      <a:r>
                        <a:rPr lang="en-US" altLang="zh-CN" b="1" dirty="0" smtClean="0">
                          <a:latin typeface="Arial Narrow" panose="020B0606020202030204" pitchFamily="34" charset="0"/>
                        </a:rPr>
                        <a:t>/</a:t>
                      </a:r>
                      <a:r>
                        <a:rPr lang="en-US" altLang="zh-CN" b="0" dirty="0" smtClean="0">
                          <a:latin typeface="Arial Narrow" panose="020B0606020202030204" pitchFamily="34" charset="0"/>
                        </a:rPr>
                        <a:t>Caribbean Community</a:t>
                      </a:r>
                      <a:endParaRPr lang="zh-CN" altLang="en-US" b="0" dirty="0">
                        <a:latin typeface="Arial Narrow" panose="020B0606020202030204" pitchFamily="34" charset="0"/>
                      </a:endParaRPr>
                    </a:p>
                  </a:txBody>
                  <a:tcPr marL="91438" marR="91438" anchor="ctr"/>
                </a:tc>
                <a:tc>
                  <a:txBody>
                    <a:bodyPr/>
                    <a:lstStyle/>
                    <a:p>
                      <a:r>
                        <a:rPr lang="en-US" altLang="zh-CN" b="0" dirty="0" smtClean="0">
                          <a:latin typeface="Arial Narrow" panose="020B0606020202030204" pitchFamily="34" charset="0"/>
                        </a:rPr>
                        <a:t>Some LOCs and ORGs</a:t>
                      </a:r>
                      <a:endParaRPr lang="zh-CN" altLang="en-US" b="0" dirty="0">
                        <a:latin typeface="Arial Narrow" panose="020B0606020202030204" pitchFamily="34" charset="0"/>
                      </a:endParaRPr>
                    </a:p>
                  </a:txBody>
                  <a:tcPr marL="91438" marR="91438"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Arial Narrow" panose="020B0606020202030204" pitchFamily="34" charset="0"/>
                        </a:rPr>
                        <a:t>Partial transliteration</a:t>
                      </a:r>
                      <a:endParaRPr lang="zh-CN" altLang="en-US" dirty="0" smtClean="0">
                        <a:latin typeface="Arial Narrow" panose="020B0606020202030204" pitchFamily="34" charset="0"/>
                      </a:endParaRPr>
                    </a:p>
                    <a:p>
                      <a:r>
                        <a:rPr lang="en-US" altLang="zh-CN" dirty="0" smtClean="0">
                          <a:latin typeface="Arial Narrow" panose="020B0606020202030204" pitchFamily="34" charset="0"/>
                        </a:rPr>
                        <a:t>and partial translation</a:t>
                      </a:r>
                      <a:endParaRPr lang="zh-CN" altLang="en-US" b="1" dirty="0" smtClean="0">
                        <a:latin typeface="Arial Narrow" panose="020B0606020202030204" pitchFamily="34" charset="0"/>
                      </a:endParaRPr>
                    </a:p>
                  </a:txBody>
                  <a:tcPr marL="91438" marR="91438" anchor="ctr"/>
                </a:tc>
                <a:tc>
                  <a:txBody>
                    <a:bodyPr/>
                    <a:lstStyle/>
                    <a:p>
                      <a:r>
                        <a:rPr lang="zh-CN" altLang="en-US" b="1" dirty="0" smtClean="0">
                          <a:latin typeface="Arial Narrow" panose="020B0606020202030204" pitchFamily="34" charset="0"/>
                        </a:rPr>
                        <a:t>星巴克</a:t>
                      </a:r>
                      <a:r>
                        <a:rPr lang="en-US" altLang="zh-CN" b="0" dirty="0" smtClean="0">
                          <a:latin typeface="Arial Narrow" panose="020B0606020202030204" pitchFamily="34" charset="0"/>
                        </a:rPr>
                        <a:t>/ Starbucks;</a:t>
                      </a:r>
                      <a:endParaRPr lang="en-US" altLang="zh-CN" b="0" dirty="0" smtClean="0">
                        <a:latin typeface="Arial Narrow" panose="020B0606020202030204" pitchFamily="34" charset="0"/>
                      </a:endParaRPr>
                    </a:p>
                    <a:p>
                      <a:r>
                        <a:rPr lang="zh-CN" altLang="en-US" b="1" dirty="0" smtClean="0">
                          <a:latin typeface="Arial Narrow" panose="020B0606020202030204" pitchFamily="34" charset="0"/>
                        </a:rPr>
                        <a:t>剑桥</a:t>
                      </a:r>
                      <a:r>
                        <a:rPr lang="en-US" altLang="zh-CN" b="0" dirty="0" smtClean="0">
                          <a:latin typeface="Arial Narrow" panose="020B0606020202030204" pitchFamily="34" charset="0"/>
                        </a:rPr>
                        <a:t>/ Cambridge</a:t>
                      </a:r>
                      <a:endParaRPr lang="en-US" altLang="zh-CN" b="0" dirty="0" smtClean="0">
                        <a:latin typeface="Arial Narrow" panose="020B0606020202030204" pitchFamily="34" charset="0"/>
                      </a:endParaRPr>
                    </a:p>
                    <a:p>
                      <a:r>
                        <a:rPr lang="zh-CN" altLang="en-US" b="1" dirty="0" smtClean="0">
                          <a:latin typeface="Arial Narrow" panose="020B0606020202030204" pitchFamily="34" charset="0"/>
                        </a:rPr>
                        <a:t>磨豆咖啡 </a:t>
                      </a:r>
                      <a:r>
                        <a:rPr lang="en-US" altLang="zh-CN" b="0" dirty="0" smtClean="0">
                          <a:latin typeface="Arial Narrow" panose="020B0606020202030204" pitchFamily="34" charset="0"/>
                        </a:rPr>
                        <a:t>/ Model Coffee</a:t>
                      </a:r>
                      <a:endParaRPr lang="zh-CN" altLang="en-US" b="0" dirty="0">
                        <a:latin typeface="Arial Narrow" panose="020B0606020202030204" pitchFamily="34" charset="0"/>
                      </a:endParaRPr>
                    </a:p>
                  </a:txBody>
                  <a:tcPr marL="91438" marR="91438" anchor="ctr"/>
                </a:tc>
                <a:tc>
                  <a:txBody>
                    <a:bodyPr/>
                    <a:lstStyle/>
                    <a:p>
                      <a:r>
                        <a:rPr lang="en-US" altLang="zh-CN" b="0" dirty="0" smtClean="0">
                          <a:latin typeface="Arial Narrow" panose="020B0606020202030204" pitchFamily="34" charset="0"/>
                        </a:rPr>
                        <a:t>Rare</a:t>
                      </a:r>
                      <a:endParaRPr lang="zh-CN" altLang="en-US" b="0" dirty="0">
                        <a:latin typeface="Arial Narrow" panose="020B0606020202030204" pitchFamily="34" charset="0"/>
                      </a:endParaRPr>
                    </a:p>
                  </a:txBody>
                  <a:tcPr marL="91438" marR="91438"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Arial Narrow" panose="020B0606020202030204" pitchFamily="34" charset="0"/>
                        </a:rPr>
                        <a:t>Liberal translation or </a:t>
                      </a:r>
                      <a:r>
                        <a:rPr lang="en-US" altLang="zh-CN" sz="1800" kern="1200" dirty="0" smtClean="0">
                          <a:latin typeface="Arial Narrow" panose="020B0606020202030204" pitchFamily="34" charset="0"/>
                        </a:rPr>
                        <a:t>paraphrase</a:t>
                      </a:r>
                      <a:endParaRPr lang="zh-CN" altLang="en-US" b="1" dirty="0" smtClean="0">
                        <a:latin typeface="Arial Narrow" panose="020B0606020202030204" pitchFamily="34" charset="0"/>
                      </a:endParaRPr>
                    </a:p>
                  </a:txBody>
                  <a:tcPr marL="91438" marR="91438" anchor="ctr"/>
                </a:tc>
                <a:tc>
                  <a:txBody>
                    <a:bodyPr/>
                    <a:lstStyle/>
                    <a:p>
                      <a:r>
                        <a:rPr lang="zh-CN" altLang="en-US" b="1" dirty="0" smtClean="0">
                          <a:latin typeface="Arial Narrow" panose="020B0606020202030204" pitchFamily="34" charset="0"/>
                        </a:rPr>
                        <a:t>蝴蝶梦</a:t>
                      </a:r>
                      <a:r>
                        <a:rPr lang="en-US" altLang="zh-CN" b="0" dirty="0" smtClean="0">
                          <a:latin typeface="Arial Narrow" panose="020B0606020202030204" pitchFamily="34" charset="0"/>
                        </a:rPr>
                        <a:t>/</a:t>
                      </a:r>
                      <a:r>
                        <a:rPr lang="en-US" altLang="zh-CN" b="0" baseline="0" dirty="0" smtClean="0">
                          <a:latin typeface="Arial Narrow" panose="020B0606020202030204" pitchFamily="34" charset="0"/>
                        </a:rPr>
                        <a:t> Rebecca;</a:t>
                      </a:r>
                      <a:endParaRPr lang="en-US" altLang="zh-CN" b="0" baseline="0" dirty="0" smtClean="0">
                        <a:latin typeface="Arial Narrow" panose="020B0606020202030204" pitchFamily="34" charset="0"/>
                      </a:endParaRPr>
                    </a:p>
                    <a:p>
                      <a:r>
                        <a:rPr lang="zh-CN" altLang="en-US" b="1" baseline="0" dirty="0" smtClean="0">
                          <a:latin typeface="Arial Narrow" panose="020B0606020202030204" pitchFamily="34" charset="0"/>
                        </a:rPr>
                        <a:t>母女情深</a:t>
                      </a:r>
                      <a:r>
                        <a:rPr lang="en-US" altLang="zh-CN" b="0" baseline="0" dirty="0" smtClean="0">
                          <a:latin typeface="Arial Narrow" panose="020B0606020202030204" pitchFamily="34" charset="0"/>
                        </a:rPr>
                        <a:t>/ Terms of Endearment</a:t>
                      </a:r>
                      <a:endParaRPr lang="zh-CN" altLang="en-US" b="0" dirty="0">
                        <a:latin typeface="Arial Narrow" panose="020B0606020202030204" pitchFamily="34" charset="0"/>
                      </a:endParaRPr>
                    </a:p>
                  </a:txBody>
                  <a:tcPr marL="91438" marR="91438" anchor="ctr"/>
                </a:tc>
                <a:tc>
                  <a:txBody>
                    <a:bodyPr/>
                    <a:lstStyle/>
                    <a:p>
                      <a:r>
                        <a:rPr lang="en-US" altLang="zh-CN" b="0" dirty="0" smtClean="0">
                          <a:latin typeface="Arial Narrow" panose="020B0606020202030204" pitchFamily="34" charset="0"/>
                        </a:rPr>
                        <a:t>Film</a:t>
                      </a:r>
                      <a:r>
                        <a:rPr lang="en-US" altLang="zh-CN" b="0" baseline="0" dirty="0" smtClean="0">
                          <a:latin typeface="Arial Narrow" panose="020B0606020202030204" pitchFamily="34" charset="0"/>
                        </a:rPr>
                        <a:t> names, book names</a:t>
                      </a:r>
                      <a:endParaRPr lang="zh-CN" altLang="en-US" b="0" dirty="0">
                        <a:latin typeface="Arial Narrow" panose="020B0606020202030204" pitchFamily="34" charset="0"/>
                      </a:endParaRPr>
                    </a:p>
                  </a:txBody>
                  <a:tcPr marL="91438" marR="91438" anchor="ctr"/>
                </a:tc>
              </a:tr>
              <a:tr h="370840">
                <a:tc>
                  <a:txBody>
                    <a:bodyPr/>
                    <a:lstStyle/>
                    <a:p>
                      <a:r>
                        <a:rPr lang="en-US" altLang="zh-CN" dirty="0" smtClean="0">
                          <a:latin typeface="Arial Narrow" panose="020B0606020202030204" pitchFamily="34" charset="0"/>
                        </a:rPr>
                        <a:t>Different translations for one word</a:t>
                      </a:r>
                      <a:endParaRPr lang="zh-CN" altLang="en-US" b="1" dirty="0">
                        <a:latin typeface="Arial Narrow" panose="020B0606020202030204" pitchFamily="34" charset="0"/>
                      </a:endParaRPr>
                    </a:p>
                  </a:txBody>
                  <a:tcPr marL="91438" marR="91438" anchor="ctr"/>
                </a:tc>
                <a:tc>
                  <a:txBody>
                    <a:bodyPr/>
                    <a:lstStyle/>
                    <a:p>
                      <a:r>
                        <a:rPr lang="zh-CN" altLang="en-US" b="1" dirty="0" smtClean="0">
                          <a:latin typeface="Arial Narrow" panose="020B0606020202030204" pitchFamily="34" charset="0"/>
                        </a:rPr>
                        <a:t>孙中山</a:t>
                      </a:r>
                      <a:r>
                        <a:rPr lang="en-US" altLang="zh-CN" b="0" dirty="0" smtClean="0">
                          <a:latin typeface="Arial Narrow" panose="020B0606020202030204" pitchFamily="34" charset="0"/>
                        </a:rPr>
                        <a:t>/ Sun </a:t>
                      </a:r>
                      <a:r>
                        <a:rPr lang="en-US" altLang="zh-CN" b="0" dirty="0" err="1" smtClean="0">
                          <a:latin typeface="Arial Narrow" panose="020B0606020202030204" pitchFamily="34" charset="0"/>
                        </a:rPr>
                        <a:t>Zhongshan</a:t>
                      </a:r>
                      <a:r>
                        <a:rPr lang="en-US" altLang="zh-CN" b="0" dirty="0" smtClean="0">
                          <a:latin typeface="Arial Narrow" panose="020B0606020202030204" pitchFamily="34" charset="0"/>
                        </a:rPr>
                        <a:t> or </a:t>
                      </a:r>
                      <a:endParaRPr lang="en-US" altLang="zh-CN" b="0" dirty="0" smtClean="0">
                        <a:latin typeface="Arial Narrow" panose="020B0606020202030204" pitchFamily="34" charset="0"/>
                      </a:endParaRPr>
                    </a:p>
                    <a:p>
                      <a:r>
                        <a:rPr lang="en-US" altLang="zh-CN" b="0" dirty="0" smtClean="0">
                          <a:latin typeface="Arial Narrow" panose="020B0606020202030204" pitchFamily="34" charset="0"/>
                        </a:rPr>
                        <a:t>               Sun </a:t>
                      </a:r>
                      <a:r>
                        <a:rPr lang="en-US" altLang="zh-CN" b="0" dirty="0" err="1" smtClean="0">
                          <a:latin typeface="Arial Narrow" panose="020B0606020202030204" pitchFamily="34" charset="0"/>
                        </a:rPr>
                        <a:t>Yat</a:t>
                      </a:r>
                      <a:r>
                        <a:rPr lang="en-US" altLang="zh-CN" b="0" dirty="0" smtClean="0">
                          <a:latin typeface="Arial Narrow" panose="020B0606020202030204" pitchFamily="34" charset="0"/>
                        </a:rPr>
                        <a:t>-Sen</a:t>
                      </a:r>
                      <a:endParaRPr lang="zh-CN" altLang="en-US" b="0" dirty="0">
                        <a:latin typeface="Arial Narrow" panose="020B0606020202030204" pitchFamily="34" charset="0"/>
                      </a:endParaRPr>
                    </a:p>
                  </a:txBody>
                  <a:tcPr marL="91438" marR="91438" anchor="ctr"/>
                </a:tc>
                <a:tc>
                  <a:txBody>
                    <a:bodyPr/>
                    <a:lstStyle/>
                    <a:p>
                      <a:r>
                        <a:rPr lang="en-US" altLang="zh-CN" b="0" dirty="0" smtClean="0">
                          <a:latin typeface="Arial Narrow" panose="020B0606020202030204" pitchFamily="34" charset="0"/>
                        </a:rPr>
                        <a:t>Forward transliteration</a:t>
                      </a:r>
                      <a:endParaRPr lang="zh-CN" altLang="en-US" b="0" dirty="0">
                        <a:latin typeface="Arial Narrow" panose="020B0606020202030204" pitchFamily="34" charset="0"/>
                      </a:endParaRPr>
                    </a:p>
                  </a:txBody>
                  <a:tcPr marL="91438" marR="91438" anchor="ctr"/>
                </a:tc>
              </a:tr>
            </a:tbl>
          </a:graphicData>
        </a:graphic>
      </p:graphicFrame>
      <p:sp>
        <p:nvSpPr>
          <p:cNvPr id="2" name="标题 1"/>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 Box 3"/>
          <p:cNvSpPr txBox="1">
            <a:spLocks noChangeArrowheads="1"/>
          </p:cNvSpPr>
          <p:nvPr/>
        </p:nvSpPr>
        <p:spPr bwMode="auto">
          <a:xfrm>
            <a:off x="357188" y="1500188"/>
            <a:ext cx="3600450" cy="579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855" indent="-36385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a:latin typeface="Arial Narrow" panose="020B0606020202030204" pitchFamily="34" charset="0"/>
                <a:ea typeface="黑体" panose="02010609060101010101" pitchFamily="2" charset="-122"/>
              </a:rPr>
              <a:t>关于中文姓名</a:t>
            </a:r>
            <a:endParaRPr lang="zh-CN" altLang="en-US" sz="3200" b="1">
              <a:latin typeface="Arial Narrow" panose="020B0606020202030204" pitchFamily="34" charset="0"/>
              <a:ea typeface="黑体" panose="02010609060101010101" pitchFamily="2" charset="-122"/>
            </a:endParaRPr>
          </a:p>
        </p:txBody>
      </p:sp>
      <p:sp>
        <p:nvSpPr>
          <p:cNvPr id="93188"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77830" name="Text Box 5"/>
          <p:cNvSpPr txBox="1">
            <a:spLocks noChangeArrowheads="1"/>
          </p:cNvSpPr>
          <p:nvPr/>
        </p:nvSpPr>
        <p:spPr bwMode="auto">
          <a:xfrm>
            <a:off x="428625" y="2133600"/>
            <a:ext cx="8429625" cy="3970338"/>
          </a:xfrm>
          <a:prstGeom prst="rect">
            <a:avLst/>
          </a:prstGeom>
          <a:noFill/>
          <a:ln w="9525">
            <a:noFill/>
            <a:miter lim="800000"/>
          </a:ln>
        </p:spPr>
        <p:txBody>
          <a:bodyPr>
            <a:spAutoFit/>
          </a:bodyPr>
          <a:lstStyle/>
          <a:p>
            <a:pPr marL="363855" indent="-363855">
              <a:lnSpc>
                <a:spcPct val="120000"/>
              </a:lnSpc>
              <a:spcBef>
                <a:spcPct val="30000"/>
              </a:spcBef>
              <a:buFont typeface="Wingdings" panose="05000000000000000000" pitchFamily="2" charset="2"/>
              <a:buChar char="l"/>
              <a:tabLst>
                <a:tab pos="363220" algn="l"/>
              </a:tabLst>
              <a:defRPr/>
            </a:pPr>
            <a:r>
              <a:rPr lang="zh-CN" altLang="en-US" sz="2800" b="1" dirty="0">
                <a:latin typeface="Times New Roman" panose="02020603050405020304" pitchFamily="18" charset="0"/>
                <a:ea typeface="+mn-ea"/>
                <a:cs typeface="Times New Roman" panose="02020603050405020304" pitchFamily="18" charset="0"/>
              </a:rPr>
              <a:t>台湾出版的</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中国姓氏集</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收集姓氏 </a:t>
            </a:r>
            <a:r>
              <a:rPr lang="en-US" altLang="zh-CN" sz="2800" b="1" dirty="0">
                <a:latin typeface="Times New Roman" panose="02020603050405020304" pitchFamily="18" charset="0"/>
                <a:ea typeface="+mn-ea"/>
                <a:cs typeface="Times New Roman" panose="02020603050405020304" pitchFamily="18" charset="0"/>
              </a:rPr>
              <a:t>5544 </a:t>
            </a:r>
            <a:r>
              <a:rPr lang="zh-CN" altLang="en-US" sz="2800" b="1" dirty="0">
                <a:latin typeface="Times New Roman" panose="02020603050405020304" pitchFamily="18" charset="0"/>
                <a:ea typeface="+mn-ea"/>
                <a:cs typeface="Times New Roman" panose="02020603050405020304" pitchFamily="18" charset="0"/>
              </a:rPr>
              <a:t>个，   其中，单姓 </a:t>
            </a:r>
            <a:r>
              <a:rPr lang="en-US" altLang="zh-CN" sz="2800" b="1" dirty="0">
                <a:latin typeface="Times New Roman" panose="02020603050405020304" pitchFamily="18" charset="0"/>
                <a:ea typeface="+mn-ea"/>
                <a:cs typeface="Times New Roman" panose="02020603050405020304" pitchFamily="18" charset="0"/>
              </a:rPr>
              <a:t>3410 </a:t>
            </a:r>
            <a:r>
              <a:rPr lang="zh-CN" altLang="en-US" sz="2800" b="1" dirty="0">
                <a:latin typeface="Times New Roman" panose="02020603050405020304" pitchFamily="18" charset="0"/>
                <a:ea typeface="+mn-ea"/>
                <a:cs typeface="Times New Roman" panose="02020603050405020304" pitchFamily="18" charset="0"/>
              </a:rPr>
              <a:t>个，复姓 </a:t>
            </a:r>
            <a:r>
              <a:rPr lang="en-US" altLang="zh-CN" sz="2800" b="1" dirty="0">
                <a:latin typeface="Times New Roman" panose="02020603050405020304" pitchFamily="18" charset="0"/>
                <a:ea typeface="+mn-ea"/>
                <a:cs typeface="Times New Roman" panose="02020603050405020304" pitchFamily="18" charset="0"/>
              </a:rPr>
              <a:t>1990 </a:t>
            </a:r>
            <a:r>
              <a:rPr lang="zh-CN" altLang="en-US" sz="2800" b="1" dirty="0">
                <a:latin typeface="Times New Roman" panose="02020603050405020304" pitchFamily="18" charset="0"/>
                <a:ea typeface="+mn-ea"/>
                <a:cs typeface="Times New Roman" panose="02020603050405020304" pitchFamily="18" charset="0"/>
              </a:rPr>
              <a:t>个，</a:t>
            </a:r>
            <a:r>
              <a:rPr lang="en-US" altLang="zh-CN" sz="2800" b="1" dirty="0">
                <a:latin typeface="Times New Roman" panose="02020603050405020304" pitchFamily="18" charset="0"/>
                <a:ea typeface="+mn-ea"/>
                <a:cs typeface="Times New Roman" panose="02020603050405020304" pitchFamily="18" charset="0"/>
              </a:rPr>
              <a:t>3</a:t>
            </a:r>
            <a:r>
              <a:rPr lang="zh-CN" altLang="en-US" sz="2800" b="1" dirty="0">
                <a:latin typeface="Times New Roman" panose="02020603050405020304" pitchFamily="18" charset="0"/>
                <a:ea typeface="+mn-ea"/>
                <a:cs typeface="Times New Roman" panose="02020603050405020304" pitchFamily="18" charset="0"/>
              </a:rPr>
              <a:t>字姓 </a:t>
            </a:r>
            <a:r>
              <a:rPr lang="en-US" altLang="zh-CN" sz="2800" b="1" dirty="0">
                <a:latin typeface="Times New Roman" panose="02020603050405020304" pitchFamily="18" charset="0"/>
                <a:ea typeface="+mn-ea"/>
                <a:cs typeface="Times New Roman" panose="02020603050405020304" pitchFamily="18" charset="0"/>
              </a:rPr>
              <a:t>144 </a:t>
            </a:r>
            <a:r>
              <a:rPr lang="zh-CN" altLang="en-US" sz="2800" b="1" dirty="0">
                <a:latin typeface="Times New Roman" panose="02020603050405020304" pitchFamily="18" charset="0"/>
                <a:ea typeface="+mn-ea"/>
                <a:cs typeface="Times New Roman" panose="02020603050405020304" pitchFamily="18" charset="0"/>
              </a:rPr>
              <a:t>个</a:t>
            </a:r>
            <a:endParaRPr lang="zh-CN" altLang="en-US" sz="2800" b="1" dirty="0">
              <a:latin typeface="Times New Roman" panose="02020603050405020304" pitchFamily="18" charset="0"/>
              <a:ea typeface="+mn-ea"/>
              <a:cs typeface="Times New Roman" panose="02020603050405020304" pitchFamily="18" charset="0"/>
            </a:endParaRPr>
          </a:p>
          <a:p>
            <a:pPr marL="363855" indent="-363855">
              <a:lnSpc>
                <a:spcPct val="120000"/>
              </a:lnSpc>
              <a:spcBef>
                <a:spcPct val="30000"/>
              </a:spcBef>
              <a:buFont typeface="Wingdings" panose="05000000000000000000" pitchFamily="2" charset="2"/>
              <a:buChar char="l"/>
              <a:tabLst>
                <a:tab pos="363220" algn="l"/>
              </a:tabLst>
              <a:defRPr/>
            </a:pPr>
            <a:r>
              <a:rPr lang="zh-CN" altLang="en-US" sz="2800" b="1" dirty="0">
                <a:latin typeface="Times New Roman" panose="02020603050405020304" pitchFamily="18" charset="0"/>
                <a:ea typeface="+mn-ea"/>
                <a:cs typeface="Times New Roman" panose="02020603050405020304" pitchFamily="18" charset="0"/>
              </a:rPr>
              <a:t>中国目前仍使用的姓氏共 </a:t>
            </a:r>
            <a:r>
              <a:rPr lang="en-US" altLang="zh-CN" sz="2800" b="1" dirty="0">
                <a:latin typeface="Times New Roman" panose="02020603050405020304" pitchFamily="18" charset="0"/>
                <a:ea typeface="+mn-ea"/>
                <a:cs typeface="Times New Roman" panose="02020603050405020304" pitchFamily="18" charset="0"/>
              </a:rPr>
              <a:t>737 </a:t>
            </a:r>
            <a:r>
              <a:rPr lang="zh-CN" altLang="en-US" sz="2800" b="1" dirty="0">
                <a:latin typeface="Times New Roman" panose="02020603050405020304" pitchFamily="18" charset="0"/>
                <a:ea typeface="+mn-ea"/>
                <a:cs typeface="Times New Roman" panose="02020603050405020304" pitchFamily="18" charset="0"/>
              </a:rPr>
              <a:t>个，其中，单姓 </a:t>
            </a:r>
            <a:r>
              <a:rPr lang="en-US" altLang="zh-CN" sz="2800" b="1" dirty="0">
                <a:latin typeface="Times New Roman" panose="02020603050405020304" pitchFamily="18" charset="0"/>
                <a:ea typeface="+mn-ea"/>
                <a:cs typeface="Times New Roman" panose="02020603050405020304" pitchFamily="18" charset="0"/>
              </a:rPr>
              <a:t>729 </a:t>
            </a:r>
            <a:r>
              <a:rPr lang="zh-CN" altLang="en-US" sz="2800" b="1" dirty="0">
                <a:latin typeface="Times New Roman" panose="02020603050405020304" pitchFamily="18" charset="0"/>
                <a:ea typeface="+mn-ea"/>
                <a:cs typeface="Times New Roman" panose="02020603050405020304" pitchFamily="18" charset="0"/>
              </a:rPr>
              <a:t>个，复姓 </a:t>
            </a:r>
            <a:r>
              <a:rPr lang="en-US" altLang="zh-CN" sz="2800" b="1" dirty="0">
                <a:latin typeface="Times New Roman" panose="02020603050405020304" pitchFamily="18" charset="0"/>
                <a:ea typeface="+mn-ea"/>
                <a:cs typeface="Times New Roman" panose="02020603050405020304" pitchFamily="18" charset="0"/>
              </a:rPr>
              <a:t>8 </a:t>
            </a:r>
            <a:r>
              <a:rPr lang="zh-CN" altLang="en-US" sz="2800" b="1" dirty="0">
                <a:latin typeface="Times New Roman" panose="02020603050405020304" pitchFamily="18" charset="0"/>
                <a:ea typeface="+mn-ea"/>
                <a:cs typeface="Times New Roman" panose="02020603050405020304" pitchFamily="18" charset="0"/>
              </a:rPr>
              <a:t>个</a:t>
            </a:r>
            <a:endParaRPr lang="en-US" altLang="zh-CN" sz="2800" b="1" dirty="0">
              <a:latin typeface="Times New Roman" panose="02020603050405020304" pitchFamily="18" charset="0"/>
              <a:ea typeface="+mn-ea"/>
              <a:cs typeface="Times New Roman" panose="02020603050405020304" pitchFamily="18" charset="0"/>
            </a:endParaRPr>
          </a:p>
          <a:p>
            <a:pPr marL="363855" indent="-363855">
              <a:lnSpc>
                <a:spcPct val="120000"/>
              </a:lnSpc>
              <a:spcBef>
                <a:spcPct val="30000"/>
              </a:spcBef>
              <a:buFont typeface="Wingdings" panose="05000000000000000000" pitchFamily="2" charset="2"/>
              <a:buChar char="l"/>
              <a:tabLst>
                <a:tab pos="363220" algn="l"/>
              </a:tabLst>
              <a:defRPr/>
            </a:pPr>
            <a:r>
              <a:rPr lang="zh-CN" altLang="en-US" sz="2800" b="1" dirty="0">
                <a:latin typeface="Times New Roman" panose="02020603050405020304" pitchFamily="18" charset="0"/>
                <a:ea typeface="+mn-ea"/>
                <a:cs typeface="Times New Roman" panose="02020603050405020304" pitchFamily="18" charset="0"/>
              </a:rPr>
              <a:t>根据我们收集的 </a:t>
            </a:r>
            <a:r>
              <a:rPr lang="en-US" altLang="zh-CN" sz="2800" b="1" dirty="0">
                <a:latin typeface="Times New Roman" panose="02020603050405020304" pitchFamily="18" charset="0"/>
                <a:ea typeface="+mn-ea"/>
                <a:cs typeface="Times New Roman" panose="02020603050405020304" pitchFamily="18" charset="0"/>
              </a:rPr>
              <a:t>300 </a:t>
            </a:r>
            <a:r>
              <a:rPr lang="zh-CN" altLang="en-US" sz="2800" b="1" dirty="0">
                <a:latin typeface="Times New Roman" panose="02020603050405020304" pitchFamily="18" charset="0"/>
                <a:ea typeface="+mn-ea"/>
                <a:cs typeface="Times New Roman" panose="02020603050405020304" pitchFamily="18" charset="0"/>
              </a:rPr>
              <a:t>万个人名统计，姓氏有</a:t>
            </a:r>
            <a:r>
              <a:rPr lang="en-US" altLang="zh-CN" sz="2800" b="1" dirty="0">
                <a:latin typeface="Times New Roman" panose="02020603050405020304" pitchFamily="18" charset="0"/>
                <a:ea typeface="+mn-ea"/>
                <a:cs typeface="Times New Roman" panose="02020603050405020304" pitchFamily="18" charset="0"/>
              </a:rPr>
              <a:t>974</a:t>
            </a:r>
            <a:r>
              <a:rPr lang="zh-CN" altLang="en-US" sz="2800" b="1" dirty="0">
                <a:latin typeface="Times New Roman" panose="02020603050405020304" pitchFamily="18" charset="0"/>
                <a:ea typeface="+mn-ea"/>
                <a:cs typeface="Times New Roman" panose="02020603050405020304" pitchFamily="18" charset="0"/>
              </a:rPr>
              <a:t>个，其中，单姓 </a:t>
            </a:r>
            <a:r>
              <a:rPr lang="en-US" altLang="zh-CN" sz="2800" b="1" dirty="0">
                <a:latin typeface="Times New Roman" panose="02020603050405020304" pitchFamily="18" charset="0"/>
                <a:ea typeface="+mn-ea"/>
                <a:cs typeface="Times New Roman" panose="02020603050405020304" pitchFamily="18" charset="0"/>
              </a:rPr>
              <a:t>952</a:t>
            </a:r>
            <a:r>
              <a:rPr lang="zh-CN" altLang="en-US" sz="2800" b="1" dirty="0">
                <a:latin typeface="Times New Roman" panose="02020603050405020304" pitchFamily="18" charset="0"/>
                <a:ea typeface="+mn-ea"/>
                <a:cs typeface="Times New Roman" panose="02020603050405020304" pitchFamily="18" charset="0"/>
              </a:rPr>
              <a:t>个，复姓 </a:t>
            </a:r>
            <a:r>
              <a:rPr lang="en-US" altLang="zh-CN" sz="2800" b="1" dirty="0">
                <a:latin typeface="Times New Roman" panose="02020603050405020304" pitchFamily="18" charset="0"/>
                <a:ea typeface="+mn-ea"/>
                <a:cs typeface="Times New Roman" panose="02020603050405020304" pitchFamily="18" charset="0"/>
              </a:rPr>
              <a:t>23 </a:t>
            </a:r>
            <a:r>
              <a:rPr lang="zh-CN" altLang="en-US" sz="2800" b="1" dirty="0">
                <a:latin typeface="Times New Roman" panose="02020603050405020304" pitchFamily="18" charset="0"/>
                <a:ea typeface="+mn-ea"/>
                <a:cs typeface="Times New Roman" panose="02020603050405020304" pitchFamily="18" charset="0"/>
              </a:rPr>
              <a:t>个，</a:t>
            </a:r>
            <a:r>
              <a:rPr lang="en-US" altLang="zh-CN" sz="2800" b="1" dirty="0">
                <a:latin typeface="Times New Roman" panose="02020603050405020304" pitchFamily="18" charset="0"/>
                <a:ea typeface="+mn-ea"/>
                <a:cs typeface="Times New Roman" panose="02020603050405020304" pitchFamily="18" charset="0"/>
              </a:rPr>
              <a:t>300</a:t>
            </a:r>
            <a:r>
              <a:rPr lang="zh-CN" altLang="en-US" sz="2800" b="1" dirty="0">
                <a:latin typeface="Times New Roman" panose="02020603050405020304" pitchFamily="18" charset="0"/>
                <a:ea typeface="+mn-ea"/>
                <a:cs typeface="Times New Roman" panose="02020603050405020304" pitchFamily="18" charset="0"/>
              </a:rPr>
              <a:t>万人名中出现汉字</a:t>
            </a:r>
            <a:r>
              <a:rPr lang="en-US" altLang="zh-CN" sz="2800" b="1" dirty="0">
                <a:latin typeface="Times New Roman" panose="02020603050405020304" pitchFamily="18" charset="0"/>
                <a:ea typeface="+mn-ea"/>
                <a:cs typeface="Times New Roman" panose="02020603050405020304" pitchFamily="18" charset="0"/>
              </a:rPr>
              <a:t>4064</a:t>
            </a:r>
            <a:r>
              <a:rPr lang="zh-CN" altLang="en-US" sz="2800" b="1" dirty="0">
                <a:latin typeface="Times New Roman" panose="02020603050405020304" pitchFamily="18" charset="0"/>
                <a:ea typeface="+mn-ea"/>
                <a:cs typeface="Times New Roman" panose="02020603050405020304" pitchFamily="18" charset="0"/>
              </a:rPr>
              <a:t>个。   </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曹文洁，</a:t>
            </a:r>
            <a:r>
              <a:rPr lang="en-US" altLang="zh-CN" sz="2800" b="1" dirty="0">
                <a:latin typeface="Times New Roman" panose="02020603050405020304" pitchFamily="18" charset="0"/>
                <a:ea typeface="+mn-ea"/>
                <a:cs typeface="Times New Roman" panose="02020603050405020304" pitchFamily="18" charset="0"/>
              </a:rPr>
              <a:t>2002]</a:t>
            </a:r>
            <a:endParaRPr lang="en-US" altLang="zh-CN" sz="2800" b="1" dirty="0">
              <a:latin typeface="Times New Roman" panose="02020603050405020304" pitchFamily="18" charset="0"/>
              <a:ea typeface="+mn-ea"/>
              <a:cs typeface="Times New Roman" panose="02020603050405020304" pitchFamily="18" charset="0"/>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p:cNvSpPr txBox="1">
            <a:spLocks noChangeArrowheads="1"/>
          </p:cNvSpPr>
          <p:nvPr/>
        </p:nvSpPr>
        <p:spPr bwMode="auto">
          <a:xfrm>
            <a:off x="611188" y="1628775"/>
            <a:ext cx="8064500" cy="430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latin typeface="Times New Roman" panose="02020603050405020304" pitchFamily="18" charset="0"/>
              </a:rPr>
              <a:t>(6)   {is, was, are, were, has, have, had}n’t =&gt;</a:t>
            </a:r>
            <a:endParaRPr lang="en-US" altLang="zh-CN" sz="2800" b="1">
              <a:latin typeface="Times New Roman" panose="02020603050405020304" pitchFamily="18" charset="0"/>
            </a:endParaRPr>
          </a:p>
          <a:p>
            <a:pPr algn="ctr" eaLnBrk="1" hangingPunct="1">
              <a:spcBef>
                <a:spcPts val="600"/>
              </a:spcBef>
            </a:pPr>
            <a:r>
              <a:rPr lang="en-US" altLang="zh-CN" sz="2800" b="1">
                <a:latin typeface="Times New Roman" panose="02020603050405020304" pitchFamily="18" charset="0"/>
              </a:rPr>
              <a:t>{is, was, are, were, has, have, had} + not</a:t>
            </a:r>
            <a:endParaRPr lang="en-US" altLang="zh-CN" sz="2800" b="1">
              <a:latin typeface="Times New Roman" panose="02020603050405020304" pitchFamily="18" charset="0"/>
            </a:endParaRPr>
          </a:p>
          <a:p>
            <a:pPr eaLnBrk="1" hangingPunct="1">
              <a:spcBef>
                <a:spcPts val="1200"/>
              </a:spcBef>
            </a:pPr>
            <a:r>
              <a:rPr lang="en-US" altLang="zh-CN" sz="2800" b="1">
                <a:latin typeface="Times New Roman" panose="02020603050405020304" pitchFamily="18" charset="0"/>
              </a:rPr>
              <a:t>(7)   X’ve =&gt; X + have;	   </a:t>
            </a:r>
            <a:endParaRPr lang="en-US" altLang="zh-CN" sz="2800" b="1">
              <a:latin typeface="Times New Roman" panose="02020603050405020304" pitchFamily="18" charset="0"/>
            </a:endParaRPr>
          </a:p>
          <a:p>
            <a:pPr eaLnBrk="1" hangingPunct="1">
              <a:spcBef>
                <a:spcPts val="600"/>
              </a:spcBef>
            </a:pPr>
            <a:r>
              <a:rPr lang="en-US" altLang="zh-CN" sz="2800" b="1">
                <a:latin typeface="Times New Roman" panose="02020603050405020304" pitchFamily="18" charset="0"/>
              </a:rPr>
              <a:t>        X’ll=&gt; X + will;     X’re =&gt; X + are      </a:t>
            </a:r>
            <a:endParaRPr lang="en-US" altLang="zh-CN" sz="2800" b="1">
              <a:latin typeface="Times New Roman" panose="02020603050405020304" pitchFamily="18" charset="0"/>
            </a:endParaRPr>
          </a:p>
          <a:p>
            <a:pPr eaLnBrk="1" hangingPunct="1">
              <a:spcBef>
                <a:spcPts val="1200"/>
              </a:spcBef>
              <a:buFont typeface="Wingdings" panose="05000000000000000000" pitchFamily="2" charset="2"/>
              <a:buNone/>
            </a:pPr>
            <a:r>
              <a:rPr lang="en-US" altLang="zh-CN" sz="2800" b="1">
                <a:latin typeface="Times New Roman" panose="02020603050405020304" pitchFamily="18" charset="0"/>
              </a:rPr>
              <a:t>(8)   he’s =&gt; he + is / has</a:t>
            </a:r>
            <a:endParaRPr lang="en-US" altLang="zh-CN" sz="2800" b="1">
              <a:latin typeface="Times New Roman" panose="02020603050405020304" pitchFamily="18" charset="0"/>
            </a:endParaRPr>
          </a:p>
          <a:p>
            <a:pPr eaLnBrk="1" hangingPunct="1">
              <a:spcBef>
                <a:spcPts val="600"/>
              </a:spcBef>
              <a:buFont typeface="Wingdings" panose="05000000000000000000" pitchFamily="2" charset="2"/>
              <a:buNone/>
            </a:pPr>
            <a:r>
              <a:rPr lang="en-US" altLang="zh-CN" sz="2800" b="1">
                <a:latin typeface="Times New Roman" panose="02020603050405020304" pitchFamily="18" charset="0"/>
              </a:rPr>
              <a:t>        she’s =&gt; she + is / has </a:t>
            </a:r>
            <a:endParaRPr lang="en-US" altLang="zh-CN" sz="2800" b="1">
              <a:latin typeface="Times New Roman" panose="02020603050405020304" pitchFamily="18" charset="0"/>
            </a:endParaRPr>
          </a:p>
          <a:p>
            <a:pPr eaLnBrk="1" hangingPunct="1">
              <a:spcBef>
                <a:spcPts val="1200"/>
              </a:spcBef>
              <a:buFont typeface="Wingdings" panose="05000000000000000000" pitchFamily="2" charset="2"/>
              <a:buNone/>
            </a:pPr>
            <a:r>
              <a:rPr lang="en-US" altLang="zh-CN" sz="2800" b="1">
                <a:latin typeface="Times New Roman" panose="02020603050405020304" pitchFamily="18" charset="0"/>
              </a:rPr>
              <a:t>(9)   X’d Y =&gt; X + would    </a:t>
            </a:r>
            <a:r>
              <a:rPr lang="en-US" altLang="zh-CN" sz="2800" b="1">
                <a:latin typeface="Times New Roman" panose="02020603050405020304" pitchFamily="18" charset="0"/>
                <a:ea typeface="楷体_GB2312" pitchFamily="49" charset="-122"/>
              </a:rPr>
              <a:t>(</a:t>
            </a:r>
            <a:r>
              <a:rPr lang="zh-CN" altLang="en-US" sz="2800" b="1">
                <a:latin typeface="Times New Roman" panose="02020603050405020304" pitchFamily="18" charset="0"/>
                <a:ea typeface="楷体_GB2312" pitchFamily="49" charset="-122"/>
              </a:rPr>
              <a:t>如果 </a:t>
            </a:r>
            <a:r>
              <a:rPr lang="en-US" altLang="zh-CN" sz="2800" b="1">
                <a:latin typeface="Times New Roman" panose="02020603050405020304" pitchFamily="18" charset="0"/>
                <a:ea typeface="楷体_GB2312" pitchFamily="49" charset="-122"/>
              </a:rPr>
              <a:t>Y </a:t>
            </a:r>
            <a:r>
              <a:rPr lang="zh-CN" altLang="en-US" sz="2800" b="1">
                <a:latin typeface="Times New Roman" panose="02020603050405020304" pitchFamily="18" charset="0"/>
                <a:ea typeface="楷体_GB2312" pitchFamily="49" charset="-122"/>
              </a:rPr>
              <a:t>为单词原型)</a:t>
            </a:r>
            <a:endParaRPr lang="zh-CN" altLang="en-US" sz="2800" b="1">
              <a:latin typeface="Times New Roman" panose="02020603050405020304" pitchFamily="18" charset="0"/>
              <a:ea typeface="楷体_GB2312" pitchFamily="49" charset="-122"/>
            </a:endParaRPr>
          </a:p>
          <a:p>
            <a:pPr eaLnBrk="1" hangingPunct="1">
              <a:spcBef>
                <a:spcPts val="600"/>
              </a:spcBef>
              <a:buFont typeface="Wingdings" panose="05000000000000000000" pitchFamily="2" charset="2"/>
              <a:buNone/>
            </a:pPr>
            <a:r>
              <a:rPr lang="en-US" altLang="zh-CN" sz="2800" b="1">
                <a:latin typeface="Times New Roman" panose="02020603050405020304" pitchFamily="18" charset="0"/>
              </a:rPr>
              <a:t>                   =&gt; X + had 	     </a:t>
            </a:r>
            <a:r>
              <a:rPr lang="en-US" altLang="zh-CN" sz="2800" b="1">
                <a:latin typeface="Times New Roman" panose="02020603050405020304" pitchFamily="18" charset="0"/>
                <a:ea typeface="楷体_GB2312" pitchFamily="49" charset="-122"/>
              </a:rPr>
              <a:t>(</a:t>
            </a:r>
            <a:r>
              <a:rPr lang="zh-CN" altLang="en-US" sz="2800" b="1">
                <a:latin typeface="Times New Roman" panose="02020603050405020304" pitchFamily="18" charset="0"/>
                <a:ea typeface="楷体_GB2312" pitchFamily="49" charset="-122"/>
              </a:rPr>
              <a:t>如果 </a:t>
            </a:r>
            <a:r>
              <a:rPr lang="en-US" altLang="zh-CN" sz="2800" b="1">
                <a:latin typeface="Times New Roman" panose="02020603050405020304" pitchFamily="18" charset="0"/>
                <a:ea typeface="楷体_GB2312" pitchFamily="49" charset="-122"/>
              </a:rPr>
              <a:t>Y </a:t>
            </a:r>
            <a:r>
              <a:rPr lang="zh-CN" altLang="en-US" sz="2800" b="1">
                <a:latin typeface="Times New Roman" panose="02020603050405020304" pitchFamily="18" charset="0"/>
                <a:ea typeface="楷体_GB2312" pitchFamily="49" charset="-122"/>
              </a:rPr>
              <a:t>为过去分词)</a:t>
            </a:r>
            <a:endParaRPr lang="zh-CN" altLang="en-US" sz="2800" b="1">
              <a:latin typeface="Times New Roman" panose="02020603050405020304" pitchFamily="18" charset="0"/>
              <a:ea typeface="楷体_GB2312" pitchFamily="49" charset="-12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 Box 3"/>
          <p:cNvSpPr txBox="1">
            <a:spLocks noChangeArrowheads="1"/>
          </p:cNvSpPr>
          <p:nvPr/>
        </p:nvSpPr>
        <p:spPr bwMode="auto">
          <a:xfrm>
            <a:off x="251321" y="1481411"/>
            <a:ext cx="5184775" cy="579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855" indent="-36385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dirty="0">
                <a:latin typeface="Arial Narrow" panose="020B0606020202030204" pitchFamily="34" charset="0"/>
                <a:ea typeface="黑体" panose="02010609060101010101" pitchFamily="2" charset="-122"/>
              </a:rPr>
              <a:t>中文姓名识别的难点</a:t>
            </a:r>
            <a:endParaRPr lang="zh-CN" altLang="en-US" sz="3200" b="1" dirty="0">
              <a:latin typeface="Arial Narrow" panose="020B0606020202030204" pitchFamily="34" charset="0"/>
              <a:ea typeface="黑体" panose="02010609060101010101" pitchFamily="2" charset="-122"/>
            </a:endParaRPr>
          </a:p>
        </p:txBody>
      </p:sp>
      <p:sp>
        <p:nvSpPr>
          <p:cNvPr id="94212"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78854" name="Text Box 5"/>
          <p:cNvSpPr txBox="1">
            <a:spLocks noChangeArrowheads="1"/>
          </p:cNvSpPr>
          <p:nvPr/>
        </p:nvSpPr>
        <p:spPr bwMode="auto">
          <a:xfrm>
            <a:off x="285750" y="2060848"/>
            <a:ext cx="8678863" cy="3276600"/>
          </a:xfrm>
          <a:prstGeom prst="rect">
            <a:avLst/>
          </a:prstGeom>
          <a:noFill/>
          <a:ln w="9525">
            <a:noFill/>
            <a:miter lim="800000"/>
          </a:ln>
        </p:spPr>
        <p:txBody>
          <a:bodyPr>
            <a:spAutoFit/>
          </a:bodyPr>
          <a:lstStyle/>
          <a:p>
            <a:pPr marL="363855" indent="-363855">
              <a:spcBef>
                <a:spcPts val="600"/>
              </a:spcBef>
              <a:buClr>
                <a:srgbClr val="0000FF"/>
              </a:buClr>
              <a:buFont typeface="Wingdings" panose="05000000000000000000" pitchFamily="2" charset="2"/>
              <a:buChar char="²"/>
              <a:defRPr/>
            </a:pPr>
            <a:r>
              <a:rPr lang="zh-CN" altLang="en-US" sz="2400" b="1" dirty="0">
                <a:latin typeface="+mn-ea"/>
                <a:ea typeface="+mn-ea"/>
              </a:rPr>
              <a:t>名字用字范围广，分布松散，规律不很明显。</a:t>
            </a:r>
            <a:endParaRPr lang="zh-CN" altLang="en-US" sz="2400" b="1" dirty="0">
              <a:latin typeface="+mn-ea"/>
              <a:ea typeface="+mn-ea"/>
            </a:endParaRPr>
          </a:p>
          <a:p>
            <a:pPr marL="363855" indent="-363855">
              <a:spcBef>
                <a:spcPts val="600"/>
              </a:spcBef>
              <a:buClr>
                <a:srgbClr val="0000FF"/>
              </a:buClr>
              <a:buFont typeface="Wingdings" panose="05000000000000000000" pitchFamily="2" charset="2"/>
              <a:buChar char="²"/>
              <a:defRPr/>
            </a:pPr>
            <a:r>
              <a:rPr lang="zh-CN" altLang="en-US" sz="2400" b="1" dirty="0">
                <a:latin typeface="+mn-ea"/>
                <a:ea typeface="+mn-ea"/>
              </a:rPr>
              <a:t>姓氏和名字都可以单独使用用于特指某一人。</a:t>
            </a:r>
            <a:endParaRPr lang="zh-CN" altLang="en-US" sz="2400" b="1" dirty="0">
              <a:latin typeface="+mn-ea"/>
              <a:ea typeface="+mn-ea"/>
            </a:endParaRPr>
          </a:p>
          <a:p>
            <a:pPr marL="363855" indent="-363855">
              <a:spcBef>
                <a:spcPts val="600"/>
              </a:spcBef>
              <a:buClr>
                <a:srgbClr val="0000FF"/>
              </a:buClr>
              <a:buFont typeface="Wingdings" panose="05000000000000000000" pitchFamily="2" charset="2"/>
              <a:buChar char="²"/>
              <a:defRPr/>
            </a:pPr>
            <a:r>
              <a:rPr lang="zh-CN" altLang="en-US" sz="2400" b="1" dirty="0">
                <a:latin typeface="+mn-ea"/>
                <a:ea typeface="+mn-ea"/>
              </a:rPr>
              <a:t>许多姓氏用字和名字用字</a:t>
            </a:r>
            <a:r>
              <a:rPr lang="en-US" altLang="zh-CN" sz="2400" b="1" dirty="0">
                <a:latin typeface="+mn-ea"/>
                <a:ea typeface="+mn-ea"/>
              </a:rPr>
              <a:t>(</a:t>
            </a:r>
            <a:r>
              <a:rPr lang="zh-CN" altLang="en-US" sz="2400" b="1" dirty="0">
                <a:latin typeface="+mn-ea"/>
                <a:ea typeface="+mn-ea"/>
              </a:rPr>
              <a:t>词</a:t>
            </a:r>
            <a:r>
              <a:rPr lang="en-US" altLang="zh-CN" sz="2400" b="1" dirty="0">
                <a:latin typeface="+mn-ea"/>
                <a:ea typeface="+mn-ea"/>
              </a:rPr>
              <a:t>)</a:t>
            </a:r>
            <a:r>
              <a:rPr lang="zh-CN" altLang="en-US" sz="2400" b="1" dirty="0">
                <a:latin typeface="+mn-ea"/>
                <a:ea typeface="+mn-ea"/>
              </a:rPr>
              <a:t>可以作为普通用字或词被使用，例如，</a:t>
            </a:r>
            <a:r>
              <a:rPr lang="zh-CN" altLang="en-US" sz="2400" b="1" u="sng" dirty="0">
                <a:solidFill>
                  <a:schemeClr val="hlink"/>
                </a:solidFill>
                <a:latin typeface="+mn-ea"/>
                <a:ea typeface="+mn-ea"/>
              </a:rPr>
              <a:t>姓氏为普通词</a:t>
            </a:r>
            <a:r>
              <a:rPr lang="zh-CN" altLang="en-US" sz="2400" b="1" dirty="0">
                <a:latin typeface="+mn-ea"/>
                <a:ea typeface="+mn-ea"/>
              </a:rPr>
              <a:t>：于</a:t>
            </a:r>
            <a:r>
              <a:rPr lang="en-US" altLang="zh-CN" sz="2400" b="1" dirty="0">
                <a:latin typeface="+mn-ea"/>
                <a:ea typeface="+mn-ea"/>
              </a:rPr>
              <a:t>(</a:t>
            </a:r>
            <a:r>
              <a:rPr lang="zh-CN" altLang="en-US" sz="2400" b="1" dirty="0">
                <a:latin typeface="+mn-ea"/>
                <a:ea typeface="+mn-ea"/>
              </a:rPr>
              <a:t>介词</a:t>
            </a:r>
            <a:r>
              <a:rPr lang="en-US" altLang="zh-CN" sz="2400" b="1" dirty="0">
                <a:latin typeface="+mn-ea"/>
                <a:ea typeface="+mn-ea"/>
              </a:rPr>
              <a:t>)</a:t>
            </a:r>
            <a:r>
              <a:rPr lang="zh-CN" altLang="en-US" sz="2400" b="1" dirty="0">
                <a:latin typeface="+mn-ea"/>
                <a:ea typeface="+mn-ea"/>
              </a:rPr>
              <a:t>，张</a:t>
            </a:r>
            <a:r>
              <a:rPr lang="en-US" altLang="zh-CN" sz="2400" b="1" dirty="0">
                <a:latin typeface="+mn-ea"/>
                <a:ea typeface="+mn-ea"/>
              </a:rPr>
              <a:t>(</a:t>
            </a:r>
            <a:r>
              <a:rPr lang="zh-CN" altLang="en-US" sz="2400" b="1" dirty="0">
                <a:latin typeface="+mn-ea"/>
                <a:ea typeface="+mn-ea"/>
              </a:rPr>
              <a:t>量词</a:t>
            </a:r>
            <a:r>
              <a:rPr lang="en-US" altLang="zh-CN" sz="2400" b="1" dirty="0">
                <a:latin typeface="+mn-ea"/>
                <a:ea typeface="+mn-ea"/>
              </a:rPr>
              <a:t>)</a:t>
            </a:r>
            <a:r>
              <a:rPr lang="zh-CN" altLang="en-US" sz="2400" b="1" dirty="0">
                <a:latin typeface="+mn-ea"/>
                <a:ea typeface="+mn-ea"/>
              </a:rPr>
              <a:t>，江</a:t>
            </a:r>
            <a:r>
              <a:rPr lang="en-US" altLang="zh-CN" sz="2400" b="1" dirty="0">
                <a:latin typeface="+mn-ea"/>
                <a:ea typeface="+mn-ea"/>
              </a:rPr>
              <a:t>(</a:t>
            </a:r>
            <a:r>
              <a:rPr lang="zh-CN" altLang="en-US" sz="2400" b="1" dirty="0">
                <a:latin typeface="+mn-ea"/>
                <a:ea typeface="+mn-ea"/>
              </a:rPr>
              <a:t>名词</a:t>
            </a:r>
            <a:r>
              <a:rPr lang="en-US" altLang="zh-CN" sz="2400" b="1" dirty="0">
                <a:latin typeface="+mn-ea"/>
                <a:ea typeface="+mn-ea"/>
              </a:rPr>
              <a:t>)</a:t>
            </a:r>
            <a:r>
              <a:rPr lang="zh-CN" altLang="en-US" sz="2400" b="1" dirty="0">
                <a:latin typeface="+mn-ea"/>
                <a:ea typeface="+mn-ea"/>
              </a:rPr>
              <a:t>等；</a:t>
            </a:r>
            <a:r>
              <a:rPr lang="zh-CN" altLang="en-US" sz="2400" b="1" u="sng" dirty="0">
                <a:solidFill>
                  <a:schemeClr val="hlink"/>
                </a:solidFill>
                <a:latin typeface="+mn-ea"/>
                <a:ea typeface="+mn-ea"/>
              </a:rPr>
              <a:t>名字为普通词</a:t>
            </a:r>
            <a:r>
              <a:rPr lang="zh-CN" altLang="en-US" sz="2400" b="1" dirty="0">
                <a:latin typeface="+mn-ea"/>
                <a:ea typeface="+mn-ea"/>
              </a:rPr>
              <a:t>：建国，国庆，胜利，文革，计划等，</a:t>
            </a:r>
            <a:r>
              <a:rPr lang="zh-CN" altLang="en-US" sz="2400" b="1" u="sng" dirty="0">
                <a:solidFill>
                  <a:schemeClr val="hlink"/>
                </a:solidFill>
                <a:latin typeface="+mn-ea"/>
                <a:ea typeface="+mn-ea"/>
              </a:rPr>
              <a:t>全名</a:t>
            </a:r>
            <a:r>
              <a:rPr lang="zh-CN" altLang="en-US" sz="2400" b="1" u="sng" dirty="0">
                <a:solidFill>
                  <a:srgbClr val="FF0000"/>
                </a:solidFill>
                <a:latin typeface="+mn-ea"/>
                <a:ea typeface="+mn-ea"/>
              </a:rPr>
              <a:t>也是普通词汇</a:t>
            </a:r>
            <a:r>
              <a:rPr lang="zh-CN" altLang="en-US" sz="2400" b="1" dirty="0">
                <a:latin typeface="+mn-ea"/>
                <a:ea typeface="+mn-ea"/>
              </a:rPr>
              <a:t>，如：万里，温馨，高山，高升，高飞，周密，江山，夏天等</a:t>
            </a:r>
            <a:r>
              <a:rPr lang="zh-CN" altLang="en-US" sz="2400" b="1" dirty="0" smtClean="0">
                <a:latin typeface="+mn-ea"/>
                <a:ea typeface="+mn-ea"/>
              </a:rPr>
              <a:t>。</a:t>
            </a:r>
            <a:endParaRPr lang="en-US" altLang="zh-CN" sz="2400" b="1" dirty="0" smtClean="0">
              <a:latin typeface="+mn-ea"/>
              <a:ea typeface="+mn-ea"/>
            </a:endParaRPr>
          </a:p>
          <a:p>
            <a:pPr marL="363855" indent="-363855">
              <a:spcBef>
                <a:spcPts val="600"/>
              </a:spcBef>
              <a:buClr>
                <a:srgbClr val="0000FF"/>
              </a:buClr>
              <a:buFont typeface="Wingdings" panose="05000000000000000000" pitchFamily="2" charset="2"/>
              <a:buChar char="²"/>
              <a:defRPr/>
            </a:pPr>
            <a:r>
              <a:rPr lang="zh-CN" altLang="en-US" sz="2400" b="1" dirty="0">
                <a:latin typeface="+mn-ea"/>
              </a:rPr>
              <a:t>缺乏可利用的启发标记</a:t>
            </a:r>
            <a:r>
              <a:rPr lang="zh-CN" altLang="en-US" b="1" dirty="0" smtClean="0">
                <a:latin typeface="+mn-ea"/>
              </a:rPr>
              <a:t>。</a:t>
            </a:r>
            <a:endParaRPr lang="zh-CN" altLang="en-US" b="1" dirty="0">
              <a:latin typeface="+mn-ea"/>
            </a:endParaRPr>
          </a:p>
        </p:txBody>
      </p:sp>
      <p:sp>
        <p:nvSpPr>
          <p:cNvPr id="6" name="Text Box 5"/>
          <p:cNvSpPr txBox="1">
            <a:spLocks noChangeArrowheads="1"/>
          </p:cNvSpPr>
          <p:nvPr/>
        </p:nvSpPr>
        <p:spPr bwMode="auto">
          <a:xfrm>
            <a:off x="683568" y="5327827"/>
            <a:ext cx="7416800"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30000"/>
              </a:spcBef>
            </a:pPr>
            <a:r>
              <a:rPr lang="zh-CN" altLang="en-US" b="1" dirty="0">
                <a:latin typeface="Times New Roman" panose="02020603050405020304" pitchFamily="18" charset="0"/>
              </a:rPr>
              <a:t>例如</a:t>
            </a:r>
            <a:r>
              <a:rPr lang="en-US" altLang="zh-CN" b="1" dirty="0">
                <a:latin typeface="Times New Roman" panose="02020603050405020304" pitchFamily="18" charset="0"/>
                <a:sym typeface="Wingdings" panose="05000000000000000000" pitchFamily="2" charset="2"/>
              </a:rPr>
              <a:t>: (1) </a:t>
            </a:r>
            <a:r>
              <a:rPr lang="zh-CN" altLang="en-US" b="1" dirty="0">
                <a:latin typeface="Times New Roman" panose="02020603050405020304" pitchFamily="18" charset="0"/>
                <a:sym typeface="Wingdings" panose="05000000000000000000" pitchFamily="2" charset="2"/>
              </a:rPr>
              <a:t>祝贺老总百战百胜。</a:t>
            </a:r>
            <a:endParaRPr lang="zh-CN" altLang="en-US" b="1" dirty="0">
              <a:latin typeface="Times New Roman" panose="02020603050405020304" pitchFamily="18" charset="0"/>
              <a:sym typeface="Wingdings" panose="05000000000000000000" pitchFamily="2" charset="2"/>
            </a:endParaRPr>
          </a:p>
          <a:p>
            <a:pPr eaLnBrk="1" hangingPunct="1">
              <a:spcBef>
                <a:spcPts val="600"/>
              </a:spcBef>
            </a:pPr>
            <a:r>
              <a:rPr lang="zh-CN" altLang="en-US" b="1" dirty="0">
                <a:latin typeface="Times New Roman" panose="02020603050405020304" pitchFamily="18" charset="0"/>
                <a:sym typeface="Wingdings" panose="05000000000000000000" pitchFamily="2" charset="2"/>
              </a:rPr>
              <a:t>           </a:t>
            </a:r>
            <a:r>
              <a:rPr lang="en-US" altLang="zh-CN" b="1" dirty="0">
                <a:latin typeface="Times New Roman" panose="02020603050405020304" pitchFamily="18" charset="0"/>
                <a:sym typeface="Wingdings" panose="05000000000000000000" pitchFamily="2" charset="2"/>
              </a:rPr>
              <a:t>(2) </a:t>
            </a:r>
            <a:r>
              <a:rPr lang="zh-CN" altLang="en-US" b="1" dirty="0">
                <a:latin typeface="Times New Roman" panose="02020603050405020304" pitchFamily="18" charset="0"/>
                <a:sym typeface="Wingdings" panose="05000000000000000000" pitchFamily="2" charset="2"/>
              </a:rPr>
              <a:t>林徽因此时已经离开了那里。</a:t>
            </a:r>
            <a:endParaRPr lang="zh-CN" altLang="en-US" b="1" dirty="0">
              <a:latin typeface="Times New Roman" panose="02020603050405020304" pitchFamily="18" charset="0"/>
              <a:sym typeface="Wingdings" panose="05000000000000000000" pitchFamily="2" charset="2"/>
            </a:endParaRPr>
          </a:p>
        </p:txBody>
      </p:sp>
      <p:grpSp>
        <p:nvGrpSpPr>
          <p:cNvPr id="7" name="组合 17"/>
          <p:cNvGrpSpPr/>
          <p:nvPr/>
        </p:nvGrpSpPr>
        <p:grpSpPr bwMode="auto">
          <a:xfrm>
            <a:off x="2123727" y="5733250"/>
            <a:ext cx="1080122" cy="432056"/>
            <a:chOff x="2858627" y="3461551"/>
            <a:chExt cx="1080129" cy="432060"/>
          </a:xfrm>
        </p:grpSpPr>
        <p:cxnSp>
          <p:nvCxnSpPr>
            <p:cNvPr id="8" name="直接连接符 12"/>
            <p:cNvCxnSpPr>
              <a:cxnSpLocks noChangeShapeType="1"/>
            </p:cNvCxnSpPr>
            <p:nvPr/>
          </p:nvCxnSpPr>
          <p:spPr bwMode="auto">
            <a:xfrm>
              <a:off x="3074654" y="3461551"/>
              <a:ext cx="864102" cy="0"/>
            </a:xfrm>
            <a:prstGeom prst="line">
              <a:avLst/>
            </a:prstGeom>
            <a:noFill/>
            <a:ln w="28575" algn="ctr">
              <a:solidFill>
                <a:srgbClr val="FF0000"/>
              </a:solidFill>
              <a:miter lim="800000"/>
            </a:ln>
            <a:extLst>
              <a:ext uri="{909E8E84-426E-40DD-AFC4-6F175D3DCCD1}">
                <a14:hiddenFill xmlns:a14="http://schemas.microsoft.com/office/drawing/2010/main">
                  <a:noFill/>
                </a14:hiddenFill>
              </a:ext>
            </a:extLst>
          </p:spPr>
        </p:cxnSp>
        <p:cxnSp>
          <p:nvCxnSpPr>
            <p:cNvPr id="9" name="直接连接符 13"/>
            <p:cNvCxnSpPr>
              <a:cxnSpLocks noChangeShapeType="1"/>
            </p:cNvCxnSpPr>
            <p:nvPr/>
          </p:nvCxnSpPr>
          <p:spPr bwMode="auto">
            <a:xfrm>
              <a:off x="2858627" y="3893611"/>
              <a:ext cx="792093" cy="0"/>
            </a:xfrm>
            <a:prstGeom prst="line">
              <a:avLst/>
            </a:prstGeom>
            <a:noFill/>
            <a:ln w="28575" algn="ctr">
              <a:solidFill>
                <a:srgbClr val="FF0000"/>
              </a:solidFill>
              <a:miter lim="800000"/>
            </a:ln>
            <a:extLst>
              <a:ext uri="{909E8E84-426E-40DD-AFC4-6F175D3DCCD1}">
                <a14:hiddenFill xmlns:a14="http://schemas.microsoft.com/office/drawing/2010/main">
                  <a:noFill/>
                </a14:hiddenFill>
              </a:ext>
            </a:extLst>
          </p:spPr>
        </p:cxnSp>
      </p:gr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ext Box 3"/>
          <p:cNvSpPr txBox="1">
            <a:spLocks noChangeArrowheads="1"/>
          </p:cNvSpPr>
          <p:nvPr/>
        </p:nvSpPr>
        <p:spPr bwMode="auto">
          <a:xfrm>
            <a:off x="428625" y="1554163"/>
            <a:ext cx="4629150" cy="579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855" indent="-36385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a:latin typeface="Arial Narrow" panose="020B0606020202030204" pitchFamily="34" charset="0"/>
                <a:ea typeface="黑体" panose="02010609060101010101" pitchFamily="2" charset="-122"/>
              </a:rPr>
              <a:t>中文姓名识别方法</a:t>
            </a:r>
            <a:endParaRPr lang="zh-CN" altLang="en-US" sz="3200" b="1">
              <a:latin typeface="Arial Narrow" panose="020B0606020202030204" pitchFamily="34" charset="0"/>
              <a:ea typeface="黑体" panose="02010609060101010101" pitchFamily="2" charset="-122"/>
            </a:endParaRPr>
          </a:p>
        </p:txBody>
      </p:sp>
      <p:sp>
        <p:nvSpPr>
          <p:cNvPr id="96260" name="Text Box 5"/>
          <p:cNvSpPr txBox="1">
            <a:spLocks noChangeArrowheads="1"/>
          </p:cNvSpPr>
          <p:nvPr/>
        </p:nvSpPr>
        <p:spPr bwMode="auto">
          <a:xfrm>
            <a:off x="857250" y="2214563"/>
            <a:ext cx="7672388"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580" indent="-44958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50000"/>
              </a:spcBef>
              <a:buFont typeface="Wingdings" panose="05000000000000000000" pitchFamily="2" charset="2"/>
              <a:buChar char="Ø"/>
            </a:pPr>
            <a:r>
              <a:rPr lang="zh-CN" altLang="en-US" sz="3200" b="1">
                <a:latin typeface="Times New Roman" panose="02020603050405020304" pitchFamily="18" charset="0"/>
              </a:rPr>
              <a:t>姓名库匹配，以姓氏作为触发信息，寻找潜在的名字。</a:t>
            </a:r>
            <a:endParaRPr lang="zh-CN" altLang="en-US" sz="3200" b="1">
              <a:latin typeface="Times New Roman" panose="02020603050405020304" pitchFamily="18" charset="0"/>
            </a:endParaRPr>
          </a:p>
          <a:p>
            <a:pPr eaLnBrk="1" hangingPunct="1">
              <a:lnSpc>
                <a:spcPct val="120000"/>
              </a:lnSpc>
              <a:spcBef>
                <a:spcPts val="600"/>
              </a:spcBef>
              <a:buFont typeface="Wingdings" panose="05000000000000000000" pitchFamily="2" charset="2"/>
              <a:buChar char="Ø"/>
            </a:pPr>
            <a:r>
              <a:rPr lang="zh-CN" altLang="en-US" sz="3200" b="1"/>
              <a:t>计算潜在姓名的</a:t>
            </a:r>
            <a:r>
              <a:rPr lang="zh-CN" altLang="en-US" sz="3200" b="1" u="sng">
                <a:solidFill>
                  <a:srgbClr val="000066"/>
                </a:solidFill>
                <a:ea typeface="楷体_GB2312" pitchFamily="49" charset="-122"/>
              </a:rPr>
              <a:t>概率估值</a:t>
            </a:r>
            <a:r>
              <a:rPr lang="zh-CN" altLang="en-US" sz="3200" b="1"/>
              <a:t>及相应姓氏的姓名</a:t>
            </a:r>
            <a:r>
              <a:rPr lang="zh-CN" altLang="en-US" sz="3200" b="1" u="sng">
                <a:solidFill>
                  <a:srgbClr val="000066"/>
                </a:solidFill>
                <a:ea typeface="楷体_GB2312" pitchFamily="49" charset="-122"/>
              </a:rPr>
              <a:t>阈值</a:t>
            </a:r>
            <a:r>
              <a:rPr lang="en-US" altLang="zh-CN" sz="3200" b="1">
                <a:solidFill>
                  <a:srgbClr val="000066"/>
                </a:solidFill>
                <a:latin typeface="Times New Roman" panose="02020603050405020304" pitchFamily="18" charset="0"/>
                <a:ea typeface="楷体_GB2312" pitchFamily="49" charset="-122"/>
              </a:rPr>
              <a:t>(</a:t>
            </a:r>
            <a:r>
              <a:rPr lang="en-US" altLang="zh-CN" sz="3200">
                <a:latin typeface="Times New Roman" panose="02020603050405020304" pitchFamily="18" charset="0"/>
              </a:rPr>
              <a:t>threshold value</a:t>
            </a:r>
            <a:r>
              <a:rPr lang="en-US" altLang="zh-CN" sz="3200" b="1">
                <a:solidFill>
                  <a:srgbClr val="000066"/>
                </a:solidFill>
                <a:latin typeface="Times New Roman" panose="02020603050405020304" pitchFamily="18" charset="0"/>
                <a:ea typeface="楷体_GB2312" pitchFamily="49" charset="-122"/>
              </a:rPr>
              <a:t>)</a:t>
            </a:r>
            <a:r>
              <a:rPr lang="zh-CN" altLang="en-US" sz="3200" b="1"/>
              <a:t>，根据姓名概率</a:t>
            </a:r>
            <a:r>
              <a:rPr lang="zh-CN" altLang="en-US" sz="3200" b="1" u="sng">
                <a:solidFill>
                  <a:srgbClr val="000066"/>
                </a:solidFill>
                <a:ea typeface="楷体_GB2312" pitchFamily="49" charset="-122"/>
              </a:rPr>
              <a:t>评价函数</a:t>
            </a:r>
            <a:r>
              <a:rPr lang="zh-CN" altLang="en-US" sz="3200" b="1"/>
              <a:t>和</a:t>
            </a:r>
            <a:r>
              <a:rPr lang="zh-CN" altLang="en-US" sz="3200" b="1" u="sng">
                <a:solidFill>
                  <a:srgbClr val="000066"/>
                </a:solidFill>
                <a:ea typeface="楷体_GB2312" pitchFamily="49" charset="-122"/>
              </a:rPr>
              <a:t>修饰规则</a:t>
            </a:r>
            <a:r>
              <a:rPr lang="zh-CN" altLang="en-US" sz="3200" b="1"/>
              <a:t>对潜在的姓名进行筛选。</a:t>
            </a:r>
            <a:endParaRPr lang="zh-CN" altLang="en-US" sz="3200" b="1"/>
          </a:p>
        </p:txBody>
      </p:sp>
      <p:sp>
        <p:nvSpPr>
          <p:cNvPr id="3" name="标题 2"/>
          <p:cNvSpPr/>
          <p:nvPr>
            <p:ph type="title"/>
          </p:nvPr>
        </p:nvSpPr>
        <p:spPr>
          <a:xfrm>
            <a:off x="0" y="0"/>
            <a:ext cx="9144000" cy="762000"/>
          </a:xfrm>
        </p:spPr>
        <p:txBody>
          <a:bodyPr/>
          <a:p>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3"/>
          <p:cNvGraphicFramePr>
            <a:graphicFrameLocks noGrp="1" noChangeAspect="1"/>
          </p:cNvGraphicFramePr>
          <p:nvPr>
            <p:ph sz="half" idx="1"/>
          </p:nvPr>
        </p:nvGraphicFramePr>
        <p:xfrm>
          <a:off x="1114425" y="3573463"/>
          <a:ext cx="3097213" cy="846137"/>
        </p:xfrm>
        <a:graphic>
          <a:graphicData uri="http://schemas.openxmlformats.org/presentationml/2006/ole">
            <mc:AlternateContent xmlns:mc="http://schemas.openxmlformats.org/markup-compatibility/2006">
              <mc:Choice xmlns:v="urn:schemas-microsoft-com:vml" Requires="v">
                <p:oleObj spid="_x0000_s13413" name="Equation" r:id="rId1" imgW="1600200" imgH="419100" progId="Equation.DSMT4">
                  <p:embed/>
                </p:oleObj>
              </mc:Choice>
              <mc:Fallback>
                <p:oleObj name="Equation" r:id="rId1" imgW="1600200" imgH="4191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3573463"/>
                        <a:ext cx="3097213"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5" name="Object 4"/>
          <p:cNvGraphicFramePr>
            <a:graphicFrameLocks noGrp="1" noChangeAspect="1"/>
          </p:cNvGraphicFramePr>
          <p:nvPr>
            <p:ph sz="quarter" idx="2"/>
          </p:nvPr>
        </p:nvGraphicFramePr>
        <p:xfrm>
          <a:off x="1114425" y="4465638"/>
          <a:ext cx="4826000" cy="892175"/>
        </p:xfrm>
        <a:graphic>
          <a:graphicData uri="http://schemas.openxmlformats.org/presentationml/2006/ole">
            <mc:AlternateContent xmlns:mc="http://schemas.openxmlformats.org/markup-compatibility/2006">
              <mc:Choice xmlns:v="urn:schemas-microsoft-com:vml" Requires="v">
                <p:oleObj spid="_x0000_s13414" name="Equation" r:id="rId3" imgW="2413000" imgH="444500" progId="Equation.DSMT4">
                  <p:embed/>
                </p:oleObj>
              </mc:Choice>
              <mc:Fallback>
                <p:oleObj name="Equation" r:id="rId3" imgW="2413000" imgH="4445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425" y="4465638"/>
                        <a:ext cx="4826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3" name="Text Box 6"/>
          <p:cNvSpPr txBox="1">
            <a:spLocks noChangeArrowheads="1"/>
          </p:cNvSpPr>
          <p:nvPr/>
        </p:nvSpPr>
        <p:spPr bwMode="auto">
          <a:xfrm>
            <a:off x="755650" y="1989138"/>
            <a:ext cx="7888288" cy="1630362"/>
          </a:xfrm>
          <a:prstGeom prst="rect">
            <a:avLst/>
          </a:prstGeom>
          <a:noFill/>
          <a:ln w="9525">
            <a:noFill/>
            <a:miter lim="800000"/>
          </a:ln>
        </p:spPr>
        <p:txBody>
          <a:bodyPr>
            <a:spAutoFit/>
          </a:bodyPr>
          <a:lstStyle/>
          <a:p>
            <a:pPr>
              <a:lnSpc>
                <a:spcPct val="120000"/>
              </a:lnSpc>
              <a:spcBef>
                <a:spcPct val="30000"/>
              </a:spcBef>
              <a:buFont typeface="Wingdings" panose="05000000000000000000" pitchFamily="2" charset="2"/>
              <a:buNone/>
              <a:defRPr/>
            </a:pPr>
            <a:r>
              <a:rPr lang="zh-CN" altLang="en-US" sz="2800" b="1" dirty="0">
                <a:latin typeface="Times New Roman" panose="02020603050405020304" pitchFamily="18" charset="0"/>
                <a:ea typeface="+mn-ea"/>
                <a:cs typeface="Times New Roman" panose="02020603050405020304" pitchFamily="18" charset="0"/>
              </a:rPr>
              <a:t>设姓名 </a:t>
            </a:r>
            <a:r>
              <a:rPr lang="en-US" altLang="zh-CN" sz="2800" b="1" i="1" dirty="0" err="1">
                <a:latin typeface="Times New Roman" panose="02020603050405020304" pitchFamily="18" charset="0"/>
                <a:ea typeface="+mn-ea"/>
                <a:cs typeface="Times New Roman" panose="02020603050405020304" pitchFamily="18" charset="0"/>
              </a:rPr>
              <a:t>Cname</a:t>
            </a:r>
            <a:r>
              <a:rPr lang="en-US" altLang="zh-CN" sz="2800" b="1" i="1" dirty="0">
                <a:latin typeface="Times New Roman" panose="02020603050405020304" pitchFamily="18" charset="0"/>
                <a:ea typeface="+mn-ea"/>
                <a:cs typeface="Times New Roman" panose="02020603050405020304" pitchFamily="18" charset="0"/>
              </a:rPr>
              <a:t> = Xm</a:t>
            </a:r>
            <a:r>
              <a:rPr lang="en-US" altLang="zh-CN" sz="2800" b="1" baseline="-25000" dirty="0">
                <a:latin typeface="Times New Roman" panose="02020603050405020304" pitchFamily="18" charset="0"/>
                <a:ea typeface="+mn-ea"/>
                <a:cs typeface="Times New Roman" panose="02020603050405020304" pitchFamily="18" charset="0"/>
              </a:rPr>
              <a:t>1</a:t>
            </a:r>
            <a:r>
              <a:rPr lang="en-US" altLang="zh-CN" sz="2800" b="1" i="1" dirty="0">
                <a:latin typeface="Times New Roman" panose="02020603050405020304" pitchFamily="18" charset="0"/>
                <a:ea typeface="+mn-ea"/>
                <a:cs typeface="Times New Roman" panose="02020603050405020304" pitchFamily="18" charset="0"/>
              </a:rPr>
              <a:t>m</a:t>
            </a:r>
            <a:r>
              <a:rPr lang="en-US" altLang="zh-CN" sz="2800" b="1" baseline="-25000" dirty="0">
                <a:latin typeface="Times New Roman" panose="02020603050405020304" pitchFamily="18" charset="0"/>
                <a:ea typeface="+mn-ea"/>
                <a:cs typeface="Times New Roman" panose="02020603050405020304" pitchFamily="18" charset="0"/>
              </a:rPr>
              <a:t>2</a:t>
            </a:r>
            <a:r>
              <a:rPr lang="zh-CN" altLang="en-US" sz="2800" b="1" dirty="0">
                <a:latin typeface="Times New Roman" panose="02020603050405020304" pitchFamily="18" charset="0"/>
                <a:ea typeface="+mn-ea"/>
                <a:cs typeface="Times New Roman" panose="02020603050405020304" pitchFamily="18" charset="0"/>
              </a:rPr>
              <a:t>，其中 </a:t>
            </a:r>
            <a:r>
              <a:rPr lang="en-US" altLang="zh-CN" sz="2800" b="1" i="1" dirty="0">
                <a:latin typeface="Times New Roman" panose="02020603050405020304" pitchFamily="18" charset="0"/>
                <a:ea typeface="+mn-ea"/>
                <a:cs typeface="Times New Roman" panose="02020603050405020304" pitchFamily="18" charset="0"/>
              </a:rPr>
              <a:t>X</a:t>
            </a: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表示姓，</a:t>
            </a:r>
            <a:r>
              <a:rPr lang="en-US" altLang="zh-CN" sz="2800" b="1" i="1" dirty="0">
                <a:latin typeface="Times New Roman" panose="02020603050405020304" pitchFamily="18" charset="0"/>
                <a:ea typeface="+mn-ea"/>
                <a:cs typeface="Times New Roman" panose="02020603050405020304" pitchFamily="18" charset="0"/>
              </a:rPr>
              <a:t>m</a:t>
            </a:r>
            <a:r>
              <a:rPr lang="en-US" altLang="zh-CN" sz="2800" b="1" baseline="-25000" dirty="0">
                <a:latin typeface="Times New Roman" panose="02020603050405020304" pitchFamily="18" charset="0"/>
                <a:ea typeface="+mn-ea"/>
                <a:cs typeface="Times New Roman" panose="02020603050405020304" pitchFamily="18" charset="0"/>
              </a:rPr>
              <a:t>1</a:t>
            </a:r>
            <a:r>
              <a:rPr lang="en-US" altLang="zh-CN" sz="2800" b="1" i="1" dirty="0">
                <a:latin typeface="Times New Roman" panose="02020603050405020304" pitchFamily="18" charset="0"/>
                <a:ea typeface="+mn-ea"/>
                <a:cs typeface="Times New Roman" panose="02020603050405020304" pitchFamily="18" charset="0"/>
              </a:rPr>
              <a:t>m</a:t>
            </a:r>
            <a:r>
              <a:rPr lang="en-US" altLang="zh-CN" sz="2800" b="1" baseline="-25000" dirty="0">
                <a:latin typeface="Times New Roman" panose="02020603050405020304" pitchFamily="18" charset="0"/>
                <a:ea typeface="+mn-ea"/>
                <a:cs typeface="Times New Roman" panose="02020603050405020304" pitchFamily="18" charset="0"/>
              </a:rPr>
              <a:t>2</a:t>
            </a:r>
            <a:r>
              <a:rPr lang="en-US" altLang="zh-CN" sz="2800" b="1" i="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分别表示名字首字和名字尾字。分别用下列公式计算姓氏和名字的使用频率：</a:t>
            </a:r>
            <a:r>
              <a:rPr lang="zh-CN" altLang="en-US" dirty="0">
                <a:latin typeface="Times New Roman" panose="02020603050405020304" pitchFamily="18" charset="0"/>
                <a:ea typeface="+mn-ea"/>
                <a:cs typeface="Times New Roman" panose="02020603050405020304" pitchFamily="18" charset="0"/>
              </a:rPr>
              <a:t>     </a:t>
            </a:r>
            <a:endParaRPr lang="zh-CN" altLang="en-US" dirty="0">
              <a:latin typeface="Times New Roman" panose="02020603050405020304" pitchFamily="18" charset="0"/>
              <a:ea typeface="+mn-ea"/>
              <a:cs typeface="Times New Roman" panose="02020603050405020304" pitchFamily="18" charset="0"/>
            </a:endParaRPr>
          </a:p>
        </p:txBody>
      </p:sp>
      <p:graphicFrame>
        <p:nvGraphicFramePr>
          <p:cNvPr id="13316" name="Object 7"/>
          <p:cNvGraphicFramePr>
            <a:graphicFrameLocks noGrp="1" noChangeAspect="1"/>
          </p:cNvGraphicFramePr>
          <p:nvPr>
            <p:ph sz="quarter" idx="3"/>
          </p:nvPr>
        </p:nvGraphicFramePr>
        <p:xfrm>
          <a:off x="1116013" y="5373688"/>
          <a:ext cx="4768850" cy="863600"/>
        </p:xfrm>
        <a:graphic>
          <a:graphicData uri="http://schemas.openxmlformats.org/presentationml/2006/ole">
            <mc:AlternateContent xmlns:mc="http://schemas.openxmlformats.org/markup-compatibility/2006">
              <mc:Choice xmlns:v="urn:schemas-microsoft-com:vml" Requires="v">
                <p:oleObj spid="_x0000_s13415" name="Equation" r:id="rId5" imgW="2451100" imgH="444500" progId="Equation.DSMT4">
                  <p:embed/>
                </p:oleObj>
              </mc:Choice>
              <mc:Fallback>
                <p:oleObj name="Equation" r:id="rId5" imgW="2451100" imgH="4445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5373688"/>
                        <a:ext cx="47688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4" name="Text Box 8"/>
          <p:cNvSpPr txBox="1">
            <a:spLocks noChangeArrowheads="1"/>
          </p:cNvSpPr>
          <p:nvPr/>
        </p:nvSpPr>
        <p:spPr bwMode="auto">
          <a:xfrm>
            <a:off x="500063" y="1428750"/>
            <a:ext cx="4032250" cy="579438"/>
          </a:xfrm>
          <a:prstGeom prst="rect">
            <a:avLst/>
          </a:prstGeom>
          <a:solidFill>
            <a:schemeClr val="bg1"/>
          </a:solidFill>
          <a:ln w="9525">
            <a:noFill/>
            <a:miter lim="800000"/>
          </a:ln>
        </p:spPr>
        <p:txBody>
          <a:bodyPr>
            <a:spAutoFit/>
          </a:bodyPr>
          <a:lstStyle/>
          <a:p>
            <a:pPr>
              <a:spcBef>
                <a:spcPct val="50000"/>
              </a:spcBef>
              <a:buFont typeface="Wingdings" panose="05000000000000000000" pitchFamily="2" charset="2"/>
              <a:buChar char="Ø"/>
              <a:defRPr/>
            </a:pPr>
            <a:r>
              <a:rPr lang="zh-CN" altLang="en-US" sz="3200" b="1" dirty="0">
                <a:solidFill>
                  <a:srgbClr val="000066"/>
                </a:solidFill>
                <a:latin typeface="+mn-ea"/>
                <a:ea typeface="+mn-ea"/>
              </a:rPr>
              <a:t>计算概率估计值</a:t>
            </a:r>
            <a:endParaRPr lang="zh-CN" altLang="en-US" sz="3200" b="1" dirty="0">
              <a:solidFill>
                <a:srgbClr val="000066"/>
              </a:solidFill>
              <a:latin typeface="+mn-ea"/>
              <a:ea typeface="+mn-ea"/>
            </a:endParaRPr>
          </a:p>
        </p:txBody>
      </p:sp>
      <p:sp>
        <p:nvSpPr>
          <p:cNvPr id="2" name="标题 1"/>
          <p:cNvSpPr/>
          <p:nvPr>
            <p:ph type="title"/>
          </p:nvPr>
        </p:nvSpPr>
        <p:spPr>
          <a:xfrm>
            <a:off x="0" y="0"/>
            <a:ext cx="9144000" cy="762000"/>
          </a:xfrm>
        </p:spPr>
        <p:txBody>
          <a:bodyPr/>
          <a:p>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ext Box 7"/>
          <p:cNvSpPr txBox="1">
            <a:spLocks noChangeArrowheads="1"/>
          </p:cNvSpPr>
          <p:nvPr/>
        </p:nvSpPr>
        <p:spPr bwMode="auto">
          <a:xfrm>
            <a:off x="971550" y="1557338"/>
            <a:ext cx="6840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800"/>
              <a:t> </a:t>
            </a:r>
            <a:r>
              <a:rPr lang="zh-CN" altLang="en-US" sz="2800" b="1"/>
              <a:t>字串 </a:t>
            </a:r>
            <a:r>
              <a:rPr lang="en-US" altLang="zh-CN" sz="2800" b="1" i="1">
                <a:latin typeface="Times New Roman" panose="02020603050405020304" pitchFamily="18" charset="0"/>
              </a:rPr>
              <a:t>Cname</a:t>
            </a:r>
            <a:r>
              <a:rPr lang="en-US" altLang="zh-CN" sz="2800" b="1"/>
              <a:t> </a:t>
            </a:r>
            <a:r>
              <a:rPr lang="zh-CN" altLang="en-US" sz="2800" b="1"/>
              <a:t>可能为姓名的概率估值：</a:t>
            </a:r>
            <a:endParaRPr lang="zh-CN" altLang="en-US" sz="2800" b="1"/>
          </a:p>
        </p:txBody>
      </p:sp>
      <p:grpSp>
        <p:nvGrpSpPr>
          <p:cNvPr id="14342" name="Group 32"/>
          <p:cNvGrpSpPr/>
          <p:nvPr/>
        </p:nvGrpSpPr>
        <p:grpSpPr bwMode="auto">
          <a:xfrm>
            <a:off x="1331913" y="2276475"/>
            <a:ext cx="6788150" cy="1038225"/>
            <a:chOff x="839" y="1434"/>
            <a:chExt cx="4276" cy="654"/>
          </a:xfrm>
        </p:grpSpPr>
        <p:graphicFrame>
          <p:nvGraphicFramePr>
            <p:cNvPr id="14339" name="Object 15"/>
            <p:cNvGraphicFramePr>
              <a:graphicFrameLocks noChangeAspect="1"/>
            </p:cNvGraphicFramePr>
            <p:nvPr/>
          </p:nvGraphicFramePr>
          <p:xfrm>
            <a:off x="839" y="1434"/>
            <a:ext cx="2739" cy="617"/>
          </p:xfrm>
          <a:graphic>
            <a:graphicData uri="http://schemas.openxmlformats.org/presentationml/2006/ole">
              <mc:AlternateContent xmlns:mc="http://schemas.openxmlformats.org/markup-compatibility/2006">
                <mc:Choice xmlns:v="urn:schemas-microsoft-com:vml" Requires="v">
                  <p:oleObj spid="_x0000_s14419" name="Equation" r:id="rId1" imgW="2273300" imgH="482600" progId="Equation.DSMT4">
                    <p:embed/>
                  </p:oleObj>
                </mc:Choice>
                <mc:Fallback>
                  <p:oleObj name="Equation" r:id="rId1" imgW="2273300" imgH="482600" progId="Equation.DSMT4">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 y="1434"/>
                          <a:ext cx="2739" cy="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3" name="Text Box 18"/>
            <p:cNvSpPr txBox="1">
              <a:spLocks noChangeArrowheads="1"/>
            </p:cNvSpPr>
            <p:nvPr/>
          </p:nvSpPr>
          <p:spPr bwMode="auto">
            <a:xfrm>
              <a:off x="3870" y="1440"/>
              <a:ext cx="12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b="1">
                  <a:ea typeface="楷体_GB2312" pitchFamily="49" charset="-122"/>
                </a:rPr>
                <a:t>复名情况</a:t>
              </a:r>
              <a:endParaRPr lang="zh-CN" altLang="en-US" b="1">
                <a:ea typeface="楷体_GB2312" pitchFamily="49" charset="-122"/>
              </a:endParaRPr>
            </a:p>
          </p:txBody>
        </p:sp>
        <p:sp>
          <p:nvSpPr>
            <p:cNvPr id="14354" name="Text Box 19"/>
            <p:cNvSpPr txBox="1">
              <a:spLocks noChangeArrowheads="1"/>
            </p:cNvSpPr>
            <p:nvPr/>
          </p:nvSpPr>
          <p:spPr bwMode="auto">
            <a:xfrm>
              <a:off x="3870" y="1800"/>
              <a:ext cx="10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30000"/>
                </a:spcBef>
              </a:pPr>
              <a:r>
                <a:rPr lang="zh-CN" altLang="en-US" b="1">
                  <a:ea typeface="楷体_GB2312" pitchFamily="49" charset="-122"/>
                </a:rPr>
                <a:t>单名情况</a:t>
              </a:r>
              <a:endParaRPr lang="zh-CN" altLang="en-US" b="1">
                <a:ea typeface="楷体_GB2312" pitchFamily="49" charset="-122"/>
              </a:endParaRPr>
            </a:p>
          </p:txBody>
        </p:sp>
      </p:grpSp>
      <p:sp>
        <p:nvSpPr>
          <p:cNvPr id="14343" name="Text Box 21"/>
          <p:cNvSpPr txBox="1">
            <a:spLocks noChangeArrowheads="1"/>
          </p:cNvSpPr>
          <p:nvPr/>
        </p:nvSpPr>
        <p:spPr bwMode="auto">
          <a:xfrm>
            <a:off x="1403350" y="4149725"/>
            <a:ext cx="5543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800" b="1"/>
              <a:t>姓氏 </a:t>
            </a:r>
            <a:r>
              <a:rPr lang="en-US" altLang="zh-CN" sz="2800" i="1">
                <a:latin typeface="Times New Roman" panose="02020603050405020304" pitchFamily="18" charset="0"/>
              </a:rPr>
              <a:t>X</a:t>
            </a:r>
            <a:r>
              <a:rPr lang="en-US" altLang="zh-CN" sz="2800" b="1"/>
              <a:t> </a:t>
            </a:r>
            <a:r>
              <a:rPr lang="zh-CN" altLang="en-US" sz="2800" b="1"/>
              <a:t>构成姓名的最小阈值：</a:t>
            </a:r>
            <a:endParaRPr lang="zh-CN" altLang="en-US" sz="2800" b="1"/>
          </a:p>
        </p:txBody>
      </p:sp>
      <p:sp>
        <p:nvSpPr>
          <p:cNvPr id="14344" name="Text Box 24"/>
          <p:cNvSpPr txBox="1">
            <a:spLocks noChangeArrowheads="1"/>
          </p:cNvSpPr>
          <p:nvPr/>
        </p:nvSpPr>
        <p:spPr bwMode="auto">
          <a:xfrm>
            <a:off x="5940425" y="41497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lang="zh-CN" altLang="en-US"/>
          </a:p>
        </p:txBody>
      </p:sp>
      <p:grpSp>
        <p:nvGrpSpPr>
          <p:cNvPr id="14345" name="Group 37"/>
          <p:cNvGrpSpPr/>
          <p:nvPr/>
        </p:nvGrpSpPr>
        <p:grpSpPr bwMode="auto">
          <a:xfrm>
            <a:off x="1390650" y="4868863"/>
            <a:ext cx="6926263" cy="1008062"/>
            <a:chOff x="695" y="3158"/>
            <a:chExt cx="4363" cy="635"/>
          </a:xfrm>
        </p:grpSpPr>
        <p:grpSp>
          <p:nvGrpSpPr>
            <p:cNvPr id="14347" name="Group 33"/>
            <p:cNvGrpSpPr/>
            <p:nvPr/>
          </p:nvGrpSpPr>
          <p:grpSpPr bwMode="auto">
            <a:xfrm>
              <a:off x="695" y="3158"/>
              <a:ext cx="4363" cy="635"/>
              <a:chOff x="785" y="2659"/>
              <a:chExt cx="4363" cy="635"/>
            </a:xfrm>
          </p:grpSpPr>
          <p:graphicFrame>
            <p:nvGraphicFramePr>
              <p:cNvPr id="14338" name="Object 22"/>
              <p:cNvGraphicFramePr>
                <a:graphicFrameLocks noChangeAspect="1"/>
              </p:cNvGraphicFramePr>
              <p:nvPr/>
            </p:nvGraphicFramePr>
            <p:xfrm>
              <a:off x="785" y="2659"/>
              <a:ext cx="3145" cy="610"/>
            </p:xfrm>
            <a:graphic>
              <a:graphicData uri="http://schemas.openxmlformats.org/presentationml/2006/ole">
                <mc:AlternateContent xmlns:mc="http://schemas.openxmlformats.org/markup-compatibility/2006">
                  <mc:Choice xmlns:v="urn:schemas-microsoft-com:vml" Requires="v">
                    <p:oleObj spid="_x0000_s14420" name="Equation" r:id="rId3" imgW="2463800" imgH="482600" progId="Equation.DSMT4">
                      <p:embed/>
                    </p:oleObj>
                  </mc:Choice>
                  <mc:Fallback>
                    <p:oleObj name="Equation" r:id="rId3" imgW="2463800" imgH="482600" progId="Equation.DSMT4">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 y="2659"/>
                            <a:ext cx="3145"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1" name="Text Box 25"/>
              <p:cNvSpPr txBox="1">
                <a:spLocks noChangeArrowheads="1"/>
              </p:cNvSpPr>
              <p:nvPr/>
            </p:nvSpPr>
            <p:spPr bwMode="auto">
              <a:xfrm>
                <a:off x="3999" y="2659"/>
                <a:ext cx="11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b="1">
                    <a:ea typeface="楷体_GB2312" pitchFamily="49" charset="-122"/>
                  </a:rPr>
                  <a:t>复名情况</a:t>
                </a:r>
                <a:endParaRPr lang="zh-CN" altLang="en-US" b="1">
                  <a:ea typeface="楷体_GB2312" pitchFamily="49" charset="-122"/>
                </a:endParaRPr>
              </a:p>
            </p:txBody>
          </p:sp>
          <p:sp>
            <p:nvSpPr>
              <p:cNvPr id="14352" name="Text Box 26"/>
              <p:cNvSpPr txBox="1">
                <a:spLocks noChangeArrowheads="1"/>
              </p:cNvSpPr>
              <p:nvPr/>
            </p:nvSpPr>
            <p:spPr bwMode="auto">
              <a:xfrm>
                <a:off x="3999" y="3006"/>
                <a:ext cx="11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b="1">
                    <a:ea typeface="楷体_GB2312" pitchFamily="49" charset="-122"/>
                  </a:rPr>
                  <a:t>单名情况</a:t>
                </a:r>
                <a:endParaRPr lang="zh-CN" altLang="en-US" b="1">
                  <a:ea typeface="楷体_GB2312" pitchFamily="49" charset="-122"/>
                </a:endParaRPr>
              </a:p>
            </p:txBody>
          </p:sp>
        </p:grpSp>
        <p:grpSp>
          <p:nvGrpSpPr>
            <p:cNvPr id="14348" name="Group 36"/>
            <p:cNvGrpSpPr/>
            <p:nvPr/>
          </p:nvGrpSpPr>
          <p:grpSpPr bwMode="auto">
            <a:xfrm>
              <a:off x="2200" y="3158"/>
              <a:ext cx="681" cy="590"/>
              <a:chOff x="2290" y="2659"/>
              <a:chExt cx="681" cy="590"/>
            </a:xfrm>
          </p:grpSpPr>
          <p:sp>
            <p:nvSpPr>
              <p:cNvPr id="14349" name="Oval 34"/>
              <p:cNvSpPr>
                <a:spLocks noChangeArrowheads="1"/>
              </p:cNvSpPr>
              <p:nvPr/>
            </p:nvSpPr>
            <p:spPr bwMode="auto">
              <a:xfrm>
                <a:off x="2608" y="2931"/>
                <a:ext cx="363" cy="318"/>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4350" name="Oval 35"/>
              <p:cNvSpPr>
                <a:spLocks noChangeArrowheads="1"/>
              </p:cNvSpPr>
              <p:nvPr/>
            </p:nvSpPr>
            <p:spPr bwMode="auto">
              <a:xfrm>
                <a:off x="2290" y="2659"/>
                <a:ext cx="363" cy="318"/>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grpSp>
      </p:grpSp>
      <p:sp>
        <p:nvSpPr>
          <p:cNvPr id="5131" name="Text Box 38"/>
          <p:cNvSpPr txBox="1">
            <a:spLocks noChangeArrowheads="1"/>
          </p:cNvSpPr>
          <p:nvPr/>
        </p:nvSpPr>
        <p:spPr bwMode="auto">
          <a:xfrm>
            <a:off x="500063" y="3429000"/>
            <a:ext cx="3313112" cy="579438"/>
          </a:xfrm>
          <a:prstGeom prst="rect">
            <a:avLst/>
          </a:prstGeom>
          <a:noFill/>
          <a:ln w="9525">
            <a:noFill/>
            <a:miter lim="800000"/>
          </a:ln>
        </p:spPr>
        <p:txBody>
          <a:bodyPr>
            <a:spAutoFit/>
          </a:bodyPr>
          <a:lstStyle/>
          <a:p>
            <a:pPr>
              <a:spcBef>
                <a:spcPct val="50000"/>
              </a:spcBef>
              <a:buFont typeface="Wingdings" panose="05000000000000000000" pitchFamily="2" charset="2"/>
              <a:buChar char="Ø"/>
              <a:defRPr/>
            </a:pPr>
            <a:r>
              <a:rPr lang="zh-CN" altLang="en-US" sz="3200" b="1" dirty="0">
                <a:solidFill>
                  <a:srgbClr val="000066"/>
                </a:solidFill>
                <a:latin typeface="+mn-ea"/>
                <a:ea typeface="+mn-ea"/>
              </a:rPr>
              <a:t>确定阈值</a:t>
            </a:r>
            <a:endParaRPr lang="zh-CN" altLang="en-US" sz="3200" b="1" dirty="0">
              <a:solidFill>
                <a:srgbClr val="000066"/>
              </a:solidFill>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5365" name="Text Box 10"/>
          <p:cNvSpPr txBox="1">
            <a:spLocks noChangeArrowheads="1"/>
          </p:cNvSpPr>
          <p:nvPr/>
        </p:nvSpPr>
        <p:spPr bwMode="auto">
          <a:xfrm>
            <a:off x="5940425" y="41497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lang="zh-CN" altLang="en-US"/>
          </a:p>
        </p:txBody>
      </p:sp>
      <p:sp>
        <p:nvSpPr>
          <p:cNvPr id="15366" name="Text Box 15"/>
          <p:cNvSpPr txBox="1">
            <a:spLocks noChangeArrowheads="1"/>
          </p:cNvSpPr>
          <p:nvPr/>
        </p:nvSpPr>
        <p:spPr bwMode="auto">
          <a:xfrm>
            <a:off x="857250" y="2286000"/>
            <a:ext cx="3529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800" b="1"/>
              <a:t>姓名的评价函数</a:t>
            </a:r>
            <a:r>
              <a:rPr lang="zh-CN" altLang="en-US" sz="2800"/>
              <a:t>：</a:t>
            </a:r>
            <a:endParaRPr lang="zh-CN" altLang="en-US" sz="2800"/>
          </a:p>
        </p:txBody>
      </p:sp>
      <p:graphicFrame>
        <p:nvGraphicFramePr>
          <p:cNvPr id="15362" name="Object 17"/>
          <p:cNvGraphicFramePr>
            <a:graphicFrameLocks noChangeAspect="1"/>
          </p:cNvGraphicFramePr>
          <p:nvPr/>
        </p:nvGraphicFramePr>
        <p:xfrm>
          <a:off x="2916238" y="3068638"/>
          <a:ext cx="3240087" cy="558800"/>
        </p:xfrm>
        <a:graphic>
          <a:graphicData uri="http://schemas.openxmlformats.org/presentationml/2006/ole">
            <mc:AlternateContent xmlns:mc="http://schemas.openxmlformats.org/markup-compatibility/2006">
              <mc:Choice xmlns:v="urn:schemas-microsoft-com:vml" Requires="v">
                <p:oleObj spid="_x0000_s15401" name="Equation" r:id="rId1" imgW="1091565" imgH="203200" progId="Equation.DSMT4">
                  <p:embed/>
                </p:oleObj>
              </mc:Choice>
              <mc:Fallback>
                <p:oleObj name="Equation" r:id="rId1" imgW="1091565" imgH="203200" progId="Equation.DSMT4">
                  <p:embed/>
                  <p:pic>
                    <p:nvPicPr>
                      <p:cNvPr id="0" name="Object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068638"/>
                        <a:ext cx="32400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7" name="Text Box 18"/>
          <p:cNvSpPr txBox="1">
            <a:spLocks noChangeArrowheads="1"/>
          </p:cNvSpPr>
          <p:nvPr/>
        </p:nvSpPr>
        <p:spPr bwMode="auto">
          <a:xfrm>
            <a:off x="827088" y="3860800"/>
            <a:ext cx="7561262"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30000"/>
              </a:spcBef>
            </a:pPr>
            <a:r>
              <a:rPr lang="zh-CN" altLang="en-US" sz="2800" b="1">
                <a:latin typeface="Times New Roman" panose="02020603050405020304" pitchFamily="18" charset="0"/>
              </a:rPr>
              <a:t>      对于特定的姓氏 </a:t>
            </a:r>
            <a:r>
              <a:rPr lang="en-US" altLang="zh-CN" sz="2800" b="1" i="1">
                <a:latin typeface="Times New Roman" panose="02020603050405020304" pitchFamily="18" charset="0"/>
              </a:rPr>
              <a:t>X</a:t>
            </a:r>
            <a:r>
              <a:rPr lang="en-US" altLang="zh-CN" sz="2800" b="1">
                <a:latin typeface="Times New Roman" panose="02020603050405020304" pitchFamily="18" charset="0"/>
              </a:rPr>
              <a:t> </a:t>
            </a:r>
            <a:r>
              <a:rPr lang="zh-CN" altLang="en-US" sz="2800" b="1">
                <a:latin typeface="Times New Roman" panose="02020603050405020304" pitchFamily="18" charset="0"/>
              </a:rPr>
              <a:t>通过训练语料得到一阈值 </a:t>
            </a:r>
            <a:r>
              <a:rPr lang="zh-CN" altLang="en-US" sz="2800" b="1" i="1">
                <a:latin typeface="Times New Roman" panose="02020603050405020304" pitchFamily="18" charset="0"/>
                <a:sym typeface="Symbol" panose="05050102010706020507" pitchFamily="18" charset="2"/>
              </a:rPr>
              <a:t></a:t>
            </a:r>
            <a:r>
              <a:rPr lang="en-US" altLang="zh-CN" sz="2800" b="1" i="1" baseline="-25000">
                <a:latin typeface="Times New Roman" panose="02020603050405020304" pitchFamily="18" charset="0"/>
                <a:sym typeface="Symbol" panose="05050102010706020507" pitchFamily="18" charset="2"/>
              </a:rPr>
              <a:t>X </a:t>
            </a:r>
            <a:r>
              <a:rPr lang="zh-CN" altLang="en-US" sz="2800" b="1">
                <a:latin typeface="Times New Roman" panose="02020603050405020304" pitchFamily="18" charset="0"/>
                <a:sym typeface="Symbol" panose="05050102010706020507" pitchFamily="18" charset="2"/>
              </a:rPr>
              <a:t>，</a:t>
            </a:r>
            <a:r>
              <a:rPr lang="zh-CN" altLang="en-US" sz="2800" b="1">
                <a:latin typeface="Times New Roman" panose="02020603050405020304" pitchFamily="18" charset="0"/>
              </a:rPr>
              <a:t>当 </a:t>
            </a:r>
            <a:r>
              <a:rPr lang="en-US" altLang="zh-CN" sz="2800" b="1" i="1">
                <a:latin typeface="Times New Roman" panose="02020603050405020304" pitchFamily="18" charset="0"/>
              </a:rPr>
              <a:t>f</a:t>
            </a:r>
            <a:r>
              <a:rPr lang="en-US" altLang="zh-CN" sz="2800" b="1">
                <a:latin typeface="Times New Roman" panose="02020603050405020304" pitchFamily="18" charset="0"/>
              </a:rPr>
              <a:t> </a:t>
            </a:r>
            <a:r>
              <a:rPr lang="zh-CN" altLang="en-US" sz="2800" b="1">
                <a:latin typeface="Times New Roman" panose="02020603050405020304" pitchFamily="18" charset="0"/>
              </a:rPr>
              <a:t>大于</a:t>
            </a:r>
            <a:r>
              <a:rPr lang="zh-CN" altLang="en-US" sz="2800" b="1" i="1">
                <a:latin typeface="Times New Roman" panose="02020603050405020304" pitchFamily="18" charset="0"/>
                <a:sym typeface="Symbol" panose="05050102010706020507" pitchFamily="18" charset="2"/>
              </a:rPr>
              <a:t></a:t>
            </a:r>
            <a:r>
              <a:rPr lang="en-US" altLang="zh-CN" sz="2800" b="1" i="1" baseline="-25000">
                <a:latin typeface="Times New Roman" panose="02020603050405020304" pitchFamily="18" charset="0"/>
                <a:sym typeface="Symbol" panose="05050102010706020507" pitchFamily="18" charset="2"/>
              </a:rPr>
              <a:t>X</a:t>
            </a:r>
            <a:r>
              <a:rPr lang="en-US" altLang="zh-CN" sz="2800" b="1">
                <a:latin typeface="Times New Roman" panose="02020603050405020304" pitchFamily="18" charset="0"/>
                <a:sym typeface="Symbol" panose="05050102010706020507" pitchFamily="18" charset="2"/>
              </a:rPr>
              <a:t> </a:t>
            </a:r>
            <a:r>
              <a:rPr lang="zh-CN" altLang="en-US" sz="2800" b="1">
                <a:latin typeface="Times New Roman" panose="02020603050405020304" pitchFamily="18" charset="0"/>
                <a:sym typeface="Symbol" panose="05050102010706020507" pitchFamily="18" charset="2"/>
              </a:rPr>
              <a:t>时，该识别的汉字串确定为中文姓名。</a:t>
            </a:r>
            <a:endParaRPr lang="zh-CN" altLang="en-US" sz="2800" b="1">
              <a:latin typeface="Times New Roman" panose="02020603050405020304" pitchFamily="18" charset="0"/>
              <a:sym typeface="Symbol" panose="05050102010706020507" pitchFamily="18" charset="2"/>
            </a:endParaRPr>
          </a:p>
        </p:txBody>
      </p:sp>
      <p:sp>
        <p:nvSpPr>
          <p:cNvPr id="6153" name="Text Box 19"/>
          <p:cNvSpPr txBox="1">
            <a:spLocks noChangeArrowheads="1"/>
          </p:cNvSpPr>
          <p:nvPr/>
        </p:nvSpPr>
        <p:spPr bwMode="auto">
          <a:xfrm>
            <a:off x="428625" y="1571625"/>
            <a:ext cx="4033838" cy="579438"/>
          </a:xfrm>
          <a:prstGeom prst="rect">
            <a:avLst/>
          </a:prstGeom>
          <a:noFill/>
          <a:ln w="9525">
            <a:noFill/>
            <a:miter lim="800000"/>
          </a:ln>
        </p:spPr>
        <p:txBody>
          <a:bodyPr>
            <a:spAutoFit/>
          </a:bodyPr>
          <a:lstStyle/>
          <a:p>
            <a:pPr>
              <a:spcBef>
                <a:spcPct val="50000"/>
              </a:spcBef>
              <a:buFont typeface="Wingdings" panose="05000000000000000000" pitchFamily="2" charset="2"/>
              <a:buChar char="Ø"/>
              <a:defRPr/>
            </a:pPr>
            <a:r>
              <a:rPr lang="zh-CN" altLang="en-US" sz="3200" b="1" dirty="0">
                <a:solidFill>
                  <a:srgbClr val="000066"/>
                </a:solidFill>
                <a:latin typeface="+mn-ea"/>
                <a:ea typeface="+mn-ea"/>
              </a:rPr>
              <a:t>设计评估函数</a:t>
            </a:r>
            <a:endParaRPr lang="zh-CN" altLang="en-US" sz="3200" b="1" dirty="0">
              <a:solidFill>
                <a:srgbClr val="000066"/>
              </a:solidFill>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Text Box 3"/>
          <p:cNvSpPr txBox="1">
            <a:spLocks noChangeArrowheads="1"/>
          </p:cNvSpPr>
          <p:nvPr/>
        </p:nvSpPr>
        <p:spPr bwMode="auto">
          <a:xfrm>
            <a:off x="395288" y="1571625"/>
            <a:ext cx="8501062" cy="4173538"/>
          </a:xfrm>
          <a:prstGeom prst="rect">
            <a:avLst/>
          </a:prstGeom>
          <a:solidFill>
            <a:schemeClr val="bg1"/>
          </a:solidFill>
          <a:ln w="9525">
            <a:noFill/>
            <a:miter lim="800000"/>
          </a:ln>
        </p:spPr>
        <p:txBody>
          <a:bodyPr>
            <a:spAutoFit/>
          </a:bodyPr>
          <a:lstStyle/>
          <a:p>
            <a:pPr marL="363855" indent="-363855">
              <a:lnSpc>
                <a:spcPct val="120000"/>
              </a:lnSpc>
              <a:spcBef>
                <a:spcPct val="30000"/>
              </a:spcBef>
              <a:buFont typeface="Wingdings" panose="05000000000000000000" pitchFamily="2" charset="2"/>
              <a:buChar char="Ø"/>
              <a:defRPr/>
            </a:pPr>
            <a:r>
              <a:rPr lang="zh-CN" altLang="en-US" sz="3200" b="1" dirty="0">
                <a:solidFill>
                  <a:srgbClr val="000066"/>
                </a:solidFill>
                <a:latin typeface="+mn-ea"/>
                <a:ea typeface="+mn-ea"/>
              </a:rPr>
              <a:t>使用修饰规则</a:t>
            </a:r>
            <a:r>
              <a:rPr lang="zh-CN" altLang="en-US" sz="3200" dirty="0">
                <a:ea typeface="黑体" panose="02010609060101010101" pitchFamily="2" charset="-122"/>
              </a:rPr>
              <a:t>：</a:t>
            </a:r>
            <a:endParaRPr lang="zh-CN" altLang="en-US" sz="3200" dirty="0">
              <a:ea typeface="黑体" panose="02010609060101010101" pitchFamily="2" charset="-122"/>
            </a:endParaRPr>
          </a:p>
          <a:p>
            <a:pPr>
              <a:lnSpc>
                <a:spcPct val="120000"/>
              </a:lnSpc>
              <a:spcBef>
                <a:spcPct val="30000"/>
              </a:spcBef>
              <a:buFont typeface="Wingdings" panose="05000000000000000000" pitchFamily="2" charset="2"/>
              <a:buNone/>
              <a:defRPr/>
            </a:pPr>
            <a:r>
              <a:rPr lang="zh-CN" altLang="en-US" sz="2800" b="1" dirty="0">
                <a:ea typeface="宋体" panose="02010600030101010101" pitchFamily="2" charset="-122"/>
                <a:sym typeface="Symbol" panose="05050102010706020507" pitchFamily="18" charset="2"/>
              </a:rPr>
              <a:t>    如果姓名前是一个数字，或者与</a:t>
            </a:r>
            <a:r>
              <a:rPr lang="zh-CN" altLang="en-US" sz="2800" b="1" dirty="0">
                <a:latin typeface="Times New Roman" panose="02020603050405020304" pitchFamily="18" charset="0"/>
                <a:ea typeface="宋体" panose="02010600030101010101" pitchFamily="2" charset="-122"/>
                <a:sym typeface="Symbol" panose="05050102010706020507" pitchFamily="18" charset="2"/>
              </a:rPr>
              <a:t>“</a:t>
            </a:r>
            <a:r>
              <a:rPr lang="en-US" altLang="zh-CN" sz="2800" b="1" dirty="0">
                <a:ea typeface="宋体" panose="02010600030101010101" pitchFamily="2" charset="-122"/>
                <a:sym typeface="Symbol" panose="05050102010706020507" pitchFamily="18" charset="2"/>
              </a:rPr>
              <a:t>.</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a:t>
            </a:r>
            <a:r>
              <a:rPr lang="zh-CN" altLang="en-US" sz="2800" b="1" dirty="0">
                <a:ea typeface="宋体" panose="02010600030101010101" pitchFamily="2" charset="-122"/>
                <a:sym typeface="Symbol" panose="05050102010706020507" pitchFamily="18" charset="2"/>
              </a:rPr>
              <a:t>字符的距离小于</a:t>
            </a:r>
            <a:r>
              <a:rPr lang="zh-CN" altLang="en-US" sz="2800" b="1" dirty="0">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2</a:t>
            </a:r>
            <a:r>
              <a:rPr lang="zh-CN" altLang="en-US" sz="2800" b="1" dirty="0">
                <a:ea typeface="宋体" panose="02010600030101010101" pitchFamily="2" charset="-122"/>
                <a:sym typeface="Symbol" panose="05050102010706020507" pitchFamily="18" charset="2"/>
              </a:rPr>
              <a:t>个字节，则否定此姓名。</a:t>
            </a:r>
            <a:endParaRPr lang="zh-CN" altLang="en-US" sz="2800" b="1" dirty="0">
              <a:ea typeface="宋体" panose="02010600030101010101" pitchFamily="2" charset="-122"/>
              <a:sym typeface="Symbol" panose="05050102010706020507" pitchFamily="18" charset="2"/>
            </a:endParaRPr>
          </a:p>
          <a:p>
            <a:pPr marL="363855" indent="-363855">
              <a:lnSpc>
                <a:spcPct val="120000"/>
              </a:lnSpc>
              <a:spcBef>
                <a:spcPct val="30000"/>
              </a:spcBef>
              <a:buFont typeface="Wingdings" panose="05000000000000000000" pitchFamily="2" charset="2"/>
              <a:buChar char="Ø"/>
              <a:defRPr/>
            </a:pPr>
            <a:r>
              <a:rPr lang="zh-CN" altLang="en-US" sz="2800" b="1" dirty="0">
                <a:ea typeface="宋体" panose="02010600030101010101" pitchFamily="2" charset="-122"/>
              </a:rPr>
              <a:t>确定潜在的姓名边界</a:t>
            </a:r>
            <a:endParaRPr lang="zh-CN" altLang="en-US" sz="2800" b="1" dirty="0">
              <a:ea typeface="宋体" panose="02010600030101010101" pitchFamily="2" charset="-122"/>
            </a:endParaRPr>
          </a:p>
          <a:p>
            <a:pPr marL="711200" lvl="1" indent="-347980">
              <a:lnSpc>
                <a:spcPct val="120000"/>
              </a:lnSpc>
              <a:spcBef>
                <a:spcPct val="30000"/>
              </a:spcBef>
              <a:buClr>
                <a:srgbClr val="000066"/>
              </a:buClr>
              <a:buFont typeface="Wingdings" panose="05000000000000000000" pitchFamily="2" charset="2"/>
              <a:buChar char="l"/>
              <a:defRPr/>
            </a:pPr>
            <a:r>
              <a:rPr lang="zh-CN" altLang="en-US" sz="2800" b="1" u="sng" dirty="0">
                <a:solidFill>
                  <a:srgbClr val="000066"/>
                </a:solidFill>
                <a:ea typeface="楷体_GB2312" pitchFamily="49" charset="-122"/>
                <a:sym typeface="Symbol" panose="05050102010706020507" pitchFamily="18" charset="2"/>
              </a:rPr>
              <a:t>左界规则</a:t>
            </a:r>
            <a:r>
              <a:rPr lang="zh-CN" altLang="en-US" sz="2800" b="1" dirty="0">
                <a:ea typeface="宋体" panose="02010600030101010101" pitchFamily="2" charset="-122"/>
                <a:sym typeface="Symbol" panose="05050102010706020507" pitchFamily="18" charset="2"/>
              </a:rPr>
              <a:t>：若潜在姓名前面是一称谓，或一标点符号，或者潜在姓名在句首，或者潜在的姓名的姓氏使用频率为</a:t>
            </a:r>
            <a:r>
              <a:rPr lang="en-US" altLang="zh-CN" sz="2800" dirty="0">
                <a:latin typeface="Times New Roman" panose="02020603050405020304" pitchFamily="18" charset="0"/>
                <a:ea typeface="宋体" panose="02010600030101010101" pitchFamily="2" charset="-122"/>
                <a:sym typeface="Symbol" panose="05050102010706020507" pitchFamily="18" charset="2"/>
              </a:rPr>
              <a:t>100</a:t>
            </a:r>
            <a:r>
              <a:rPr lang="zh-CN" altLang="en-US" sz="2800" b="1" dirty="0">
                <a:ea typeface="宋体" panose="02010600030101010101" pitchFamily="2" charset="-122"/>
                <a:sym typeface="Symbol" panose="05050102010706020507" pitchFamily="18" charset="2"/>
              </a:rPr>
              <a:t>％，则姓名的左界确定。</a:t>
            </a:r>
            <a:endParaRPr lang="zh-CN" altLang="en-US" sz="2800" b="1" dirty="0">
              <a:ea typeface="宋体" panose="02010600030101010101" pitchFamily="2" charset="-122"/>
              <a:sym typeface="Symbol" panose="05050102010706020507" pitchFamily="18" charset="2"/>
            </a:endParaRPr>
          </a:p>
        </p:txBody>
      </p:sp>
      <p:sp>
        <p:nvSpPr>
          <p:cNvPr id="97284"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ext Box 3"/>
          <p:cNvSpPr txBox="1">
            <a:spLocks noChangeArrowheads="1"/>
          </p:cNvSpPr>
          <p:nvPr/>
        </p:nvSpPr>
        <p:spPr bwMode="auto">
          <a:xfrm>
            <a:off x="323850" y="1555750"/>
            <a:ext cx="8462963" cy="2160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855" indent="-36385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30000"/>
              </a:spcBef>
              <a:buFont typeface="Wingdings" panose="05000000000000000000" pitchFamily="2" charset="2"/>
              <a:buChar char="l"/>
            </a:pPr>
            <a:r>
              <a:rPr lang="zh-CN" altLang="en-US" sz="2800" b="1" u="sng">
                <a:solidFill>
                  <a:srgbClr val="000066"/>
                </a:solidFill>
                <a:ea typeface="楷体_GB2312" pitchFamily="49" charset="-122"/>
                <a:sym typeface="Symbol" panose="05050102010706020507" pitchFamily="18" charset="2"/>
              </a:rPr>
              <a:t>右界规则</a:t>
            </a:r>
            <a:r>
              <a:rPr lang="zh-CN" altLang="en-US" sz="2800" b="1">
                <a:sym typeface="Symbol" panose="05050102010706020507" pitchFamily="18" charset="2"/>
              </a:rPr>
              <a:t>：若姓名后面是一称谓，或者是一指界动词</a:t>
            </a:r>
            <a:r>
              <a:rPr lang="en-US" altLang="zh-CN" sz="2800" b="1">
                <a:latin typeface="Times New Roman" panose="02020603050405020304" pitchFamily="18" charset="0"/>
                <a:sym typeface="Symbol" panose="05050102010706020507" pitchFamily="18" charset="2"/>
              </a:rPr>
              <a:t>(</a:t>
            </a:r>
            <a:r>
              <a:rPr lang="zh-CN" altLang="en-US" sz="2800" b="1">
                <a:latin typeface="Times New Roman" panose="02020603050405020304" pitchFamily="18" charset="0"/>
                <a:sym typeface="Symbol" panose="05050102010706020507" pitchFamily="18" charset="2"/>
              </a:rPr>
              <a:t>如，说，是，指出，认为等</a:t>
            </a:r>
            <a:r>
              <a:rPr lang="en-US" altLang="zh-CN" sz="2800" b="1">
                <a:latin typeface="Times New Roman" panose="02020603050405020304" pitchFamily="18" charset="0"/>
                <a:sym typeface="Symbol" panose="05050102010706020507" pitchFamily="18" charset="2"/>
              </a:rPr>
              <a:t>)</a:t>
            </a:r>
            <a:r>
              <a:rPr lang="zh-CN" altLang="en-US" sz="2800" b="1">
                <a:sym typeface="Symbol" panose="05050102010706020507" pitchFamily="18" charset="2"/>
              </a:rPr>
              <a:t>或标点符号，或者潜在的姓名在句尾，或者潜在姓名的尾字使用频率为</a:t>
            </a:r>
            <a:r>
              <a:rPr lang="en-US" altLang="zh-CN" sz="2800">
                <a:latin typeface="Times New Roman" panose="02020603050405020304" pitchFamily="18" charset="0"/>
                <a:sym typeface="Symbol" panose="05050102010706020507" pitchFamily="18" charset="2"/>
              </a:rPr>
              <a:t>100</a:t>
            </a:r>
            <a:r>
              <a:rPr lang="zh-CN" altLang="en-US" sz="2800" b="1">
                <a:latin typeface="Times New Roman" panose="02020603050405020304" pitchFamily="18" charset="0"/>
                <a:sym typeface="Symbol" panose="05050102010706020507" pitchFamily="18" charset="2"/>
              </a:rPr>
              <a:t>％</a:t>
            </a:r>
            <a:r>
              <a:rPr lang="zh-CN" altLang="en-US" sz="2800" b="1">
                <a:sym typeface="Symbol" panose="05050102010706020507" pitchFamily="18" charset="2"/>
              </a:rPr>
              <a:t>，则姓名的右界确定。</a:t>
            </a:r>
            <a:endParaRPr lang="zh-CN" altLang="en-US" sz="2800" b="1">
              <a:sym typeface="Symbol" panose="05050102010706020507" pitchFamily="18" charset="2"/>
            </a:endParaRPr>
          </a:p>
        </p:txBody>
      </p:sp>
      <p:sp>
        <p:nvSpPr>
          <p:cNvPr id="98308" name="Text Box 4"/>
          <p:cNvSpPr txBox="1">
            <a:spLocks noChangeArrowheads="1"/>
          </p:cNvSpPr>
          <p:nvPr/>
        </p:nvSpPr>
        <p:spPr bwMode="auto">
          <a:xfrm>
            <a:off x="5940425" y="41497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lang="zh-CN" altLang="en-US"/>
          </a:p>
        </p:txBody>
      </p:sp>
      <p:sp>
        <p:nvSpPr>
          <p:cNvPr id="9830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82951" name="Text Box 7"/>
          <p:cNvSpPr txBox="1">
            <a:spLocks noChangeArrowheads="1"/>
          </p:cNvSpPr>
          <p:nvPr/>
        </p:nvSpPr>
        <p:spPr bwMode="auto">
          <a:xfrm>
            <a:off x="323850" y="3933825"/>
            <a:ext cx="8569325" cy="1758950"/>
          </a:xfrm>
          <a:prstGeom prst="rect">
            <a:avLst/>
          </a:prstGeom>
          <a:noFill/>
          <a:ln w="9525">
            <a:noFill/>
            <a:miter lim="800000"/>
          </a:ln>
        </p:spPr>
        <p:txBody>
          <a:bodyPr>
            <a:spAutoFit/>
          </a:bodyPr>
          <a:lstStyle/>
          <a:p>
            <a:pPr>
              <a:lnSpc>
                <a:spcPct val="120000"/>
              </a:lnSpc>
              <a:spcBef>
                <a:spcPct val="30000"/>
              </a:spcBef>
              <a:buFont typeface="Wingdings" panose="05000000000000000000" pitchFamily="2" charset="2"/>
              <a:buChar char="Ø"/>
              <a:defRPr/>
            </a:pPr>
            <a:r>
              <a:rPr lang="zh-CN" altLang="en-US" sz="2800" b="1" dirty="0">
                <a:ea typeface="宋体" panose="02010600030101010101" pitchFamily="2" charset="-122"/>
              </a:rPr>
              <a:t> 校正潜在的姓名</a:t>
            </a:r>
            <a:endParaRPr lang="zh-CN" altLang="en-US" sz="2800" b="1" dirty="0">
              <a:ea typeface="宋体" panose="02010600030101010101" pitchFamily="2" charset="-122"/>
            </a:endParaRPr>
          </a:p>
          <a:p>
            <a:pPr marL="449580" indent="-449580">
              <a:lnSpc>
                <a:spcPct val="120000"/>
              </a:lnSpc>
              <a:spcBef>
                <a:spcPts val="600"/>
              </a:spcBef>
              <a:buFont typeface="Wingdings" panose="05000000000000000000" pitchFamily="2" charset="2"/>
              <a:buNone/>
              <a:defRPr/>
            </a:pPr>
            <a:r>
              <a:rPr lang="zh-CN" altLang="en-US" sz="2800" b="1" dirty="0">
                <a:ea typeface="宋体" panose="02010600030101010101" pitchFamily="2" charset="-122"/>
              </a:rPr>
              <a:t>    </a:t>
            </a:r>
            <a:r>
              <a:rPr lang="zh-CN" altLang="en-US" sz="2800" b="1" u="sng" dirty="0">
                <a:ea typeface="宋体" panose="02010600030101010101" pitchFamily="2" charset="-122"/>
              </a:rPr>
              <a:t>依据</a:t>
            </a:r>
            <a:r>
              <a:rPr lang="zh-CN" altLang="en-US" sz="2800" b="1" dirty="0">
                <a:ea typeface="宋体" panose="02010600030101010101" pitchFamily="2" charset="-122"/>
              </a:rPr>
              <a:t>：</a:t>
            </a:r>
            <a:r>
              <a:rPr lang="zh-CN" altLang="en-US" sz="2800" b="1" dirty="0">
                <a:latin typeface="+mn-ea"/>
                <a:ea typeface="+mn-ea"/>
              </a:rPr>
              <a:t>含重合部分的潜在姓名不可能同时成立。利用各种规则消除冲突的潜在姓名。    </a:t>
            </a:r>
            <a:endParaRPr lang="zh-CN" altLang="en-US" sz="2800" b="1" dirty="0">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ext Box 3"/>
          <p:cNvSpPr txBox="1">
            <a:spLocks noChangeArrowheads="1"/>
          </p:cNvSpPr>
          <p:nvPr/>
        </p:nvSpPr>
        <p:spPr bwMode="auto">
          <a:xfrm>
            <a:off x="357188" y="1563688"/>
            <a:ext cx="5256212" cy="579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855" indent="-36385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a:latin typeface="Arial Narrow" panose="020B0606020202030204" pitchFamily="34" charset="0"/>
                <a:ea typeface="黑体" panose="02010609060101010101" pitchFamily="2" charset="-122"/>
              </a:rPr>
              <a:t>中文地名识别方法</a:t>
            </a:r>
            <a:endParaRPr lang="zh-CN" altLang="en-US" sz="3200" b="1">
              <a:latin typeface="Arial Narrow" panose="020B0606020202030204" pitchFamily="34" charset="0"/>
              <a:ea typeface="黑体" panose="02010609060101010101" pitchFamily="2" charset="-122"/>
            </a:endParaRPr>
          </a:p>
        </p:txBody>
      </p:sp>
      <p:sp>
        <p:nvSpPr>
          <p:cNvPr id="83973" name="Text Box 5"/>
          <p:cNvSpPr txBox="1">
            <a:spLocks noChangeArrowheads="1"/>
          </p:cNvSpPr>
          <p:nvPr/>
        </p:nvSpPr>
        <p:spPr bwMode="auto">
          <a:xfrm>
            <a:off x="468313" y="2205038"/>
            <a:ext cx="8389937" cy="3797300"/>
          </a:xfrm>
          <a:prstGeom prst="rect">
            <a:avLst/>
          </a:prstGeom>
          <a:noFill/>
          <a:ln w="9525">
            <a:noFill/>
            <a:miter lim="800000"/>
          </a:ln>
        </p:spPr>
        <p:txBody>
          <a:bodyPr>
            <a:spAutoFit/>
          </a:bodyPr>
          <a:lstStyle/>
          <a:p>
            <a:pPr marL="363855" indent="-363855">
              <a:spcBef>
                <a:spcPct val="50000"/>
              </a:spcBef>
              <a:buFont typeface="Wingdings" panose="05000000000000000000" pitchFamily="2" charset="2"/>
              <a:buChar char="Ø"/>
              <a:defRPr/>
            </a:pPr>
            <a:r>
              <a:rPr lang="zh-CN" altLang="en-US" sz="2800" b="1" dirty="0">
                <a:ea typeface="黑体" panose="02010609060101010101" pitchFamily="2" charset="-122"/>
              </a:rPr>
              <a:t>困难</a:t>
            </a:r>
            <a:endParaRPr lang="zh-CN" altLang="en-US" sz="2800" b="1" dirty="0">
              <a:ea typeface="黑体" panose="02010609060101010101" pitchFamily="2" charset="-122"/>
            </a:endParaRPr>
          </a:p>
          <a:p>
            <a:pPr marL="363855" indent="-363855">
              <a:lnSpc>
                <a:spcPct val="120000"/>
              </a:lnSpc>
              <a:spcBef>
                <a:spcPct val="20000"/>
              </a:spcBef>
              <a:buFont typeface="Wingdings" panose="05000000000000000000" pitchFamily="2" charset="2"/>
              <a:buChar char="l"/>
              <a:defRPr/>
            </a:pPr>
            <a:r>
              <a:rPr lang="zh-CN" altLang="en-US" sz="2800" b="1" dirty="0">
                <a:latin typeface="+mn-ea"/>
                <a:ea typeface="+mn-ea"/>
              </a:rPr>
              <a:t>地名数量大，缺乏明确、规范的定义。</a:t>
            </a:r>
            <a:r>
              <a:rPr lang="en-US" altLang="zh-CN" sz="2800" b="1" dirty="0">
                <a:latin typeface="+mn-ea"/>
                <a:ea typeface="+mn-ea"/>
              </a:rPr>
              <a:t>《</a:t>
            </a:r>
            <a:r>
              <a:rPr lang="zh-CN" altLang="en-US" sz="2800" b="1" dirty="0">
                <a:latin typeface="+mn-ea"/>
                <a:ea typeface="+mn-ea"/>
              </a:rPr>
              <a:t>中华人民共和国地名录</a:t>
            </a:r>
            <a:r>
              <a:rPr lang="en-US" altLang="zh-CN" sz="2800" b="1" dirty="0">
                <a:latin typeface="+mn-ea"/>
                <a:ea typeface="+mn-ea"/>
              </a:rPr>
              <a:t>》(1994)</a:t>
            </a:r>
            <a:r>
              <a:rPr lang="zh-CN" altLang="en-US" sz="2800" b="1" dirty="0">
                <a:latin typeface="+mn-ea"/>
                <a:ea typeface="+mn-ea"/>
              </a:rPr>
              <a:t>收集</a:t>
            </a:r>
            <a:r>
              <a:rPr lang="en-US" altLang="zh-CN" sz="2800" b="1" dirty="0">
                <a:latin typeface="+mn-ea"/>
                <a:ea typeface="+mn-ea"/>
              </a:rPr>
              <a:t>88026</a:t>
            </a:r>
            <a:r>
              <a:rPr lang="zh-CN" altLang="en-US" sz="2800" b="1" dirty="0">
                <a:latin typeface="+mn-ea"/>
                <a:ea typeface="+mn-ea"/>
              </a:rPr>
              <a:t>个，不包括相当一部分街道、胡同、村庄等小地方的名称。</a:t>
            </a:r>
            <a:endParaRPr lang="zh-CN" altLang="en-US" sz="2800" b="1" dirty="0">
              <a:latin typeface="+mn-ea"/>
              <a:ea typeface="+mn-ea"/>
            </a:endParaRPr>
          </a:p>
          <a:p>
            <a:pPr marL="363855" indent="-363855">
              <a:lnSpc>
                <a:spcPct val="120000"/>
              </a:lnSpc>
              <a:spcBef>
                <a:spcPct val="20000"/>
              </a:spcBef>
              <a:buFont typeface="Wingdings" panose="05000000000000000000" pitchFamily="2" charset="2"/>
              <a:buChar char="l"/>
              <a:defRPr/>
            </a:pPr>
            <a:r>
              <a:rPr lang="zh-CN" altLang="en-US" sz="2800" b="1" dirty="0">
                <a:latin typeface="+mn-ea"/>
                <a:ea typeface="+mn-ea"/>
              </a:rPr>
              <a:t>真实语料中地名出现情况复杂。如地名简称、地名用词与其他普通词冲突、地名是其他专用名词的一部分，地名长度不一等。</a:t>
            </a:r>
            <a:endParaRPr lang="zh-CN" altLang="en-US" sz="2800" b="1" dirty="0">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Text Box 5"/>
          <p:cNvSpPr txBox="1">
            <a:spLocks noChangeArrowheads="1"/>
          </p:cNvSpPr>
          <p:nvPr/>
        </p:nvSpPr>
        <p:spPr bwMode="auto">
          <a:xfrm>
            <a:off x="428625" y="1643063"/>
            <a:ext cx="8215313" cy="3121025"/>
          </a:xfrm>
          <a:prstGeom prst="rect">
            <a:avLst/>
          </a:prstGeom>
          <a:noFill/>
          <a:ln w="9525">
            <a:noFill/>
            <a:miter lim="800000"/>
          </a:ln>
        </p:spPr>
        <p:txBody>
          <a:bodyPr>
            <a:spAutoFit/>
          </a:bodyPr>
          <a:lstStyle/>
          <a:p>
            <a:pPr>
              <a:spcBef>
                <a:spcPct val="50000"/>
              </a:spcBef>
              <a:buFont typeface="Wingdings" panose="05000000000000000000" pitchFamily="2" charset="2"/>
              <a:buChar char="Ø"/>
              <a:defRPr/>
            </a:pPr>
            <a:r>
              <a:rPr lang="zh-CN" altLang="en-US" sz="3200" b="1" dirty="0">
                <a:ea typeface="黑体" panose="02010609060101010101" pitchFamily="2" charset="-122"/>
              </a:rPr>
              <a:t>基本资源</a:t>
            </a:r>
            <a:endParaRPr lang="zh-CN" altLang="en-US" sz="3200" b="1" dirty="0">
              <a:ea typeface="黑体" panose="02010609060101010101" pitchFamily="2" charset="-122"/>
            </a:endParaRPr>
          </a:p>
          <a:p>
            <a:pPr marL="900430" lvl="1" indent="-443230">
              <a:spcBef>
                <a:spcPct val="25000"/>
              </a:spcBef>
              <a:buFont typeface="Wingdings" panose="05000000000000000000" pitchFamily="2" charset="2"/>
              <a:buChar char="l"/>
              <a:defRPr/>
            </a:pPr>
            <a:r>
              <a:rPr lang="zh-CN" altLang="en-US" sz="3200" b="1" dirty="0">
                <a:ea typeface="宋体" panose="02010600030101010101" pitchFamily="2" charset="-122"/>
              </a:rPr>
              <a:t>建立地名资源知识库</a:t>
            </a:r>
            <a:endParaRPr lang="zh-CN" altLang="en-US" sz="3200" b="1" dirty="0">
              <a:ea typeface="宋体" panose="02010600030101010101" pitchFamily="2" charset="-122"/>
            </a:endParaRPr>
          </a:p>
          <a:p>
            <a:pPr lvl="1">
              <a:spcBef>
                <a:spcPct val="20000"/>
              </a:spcBef>
              <a:buFont typeface="Wingdings" panose="05000000000000000000" pitchFamily="2" charset="2"/>
              <a:buNone/>
              <a:defRPr/>
            </a:pPr>
            <a:r>
              <a:rPr lang="zh-CN" altLang="en-US" sz="3200" b="1" dirty="0">
                <a:latin typeface="楷体_GB2312" pitchFamily="49" charset="-122"/>
                <a:ea typeface="楷体_GB2312" pitchFamily="49" charset="-122"/>
              </a:rPr>
              <a:t>  －</a:t>
            </a:r>
            <a:r>
              <a:rPr lang="zh-CN" altLang="en-US" sz="3200" b="1" dirty="0">
                <a:latin typeface="+mn-ea"/>
                <a:ea typeface="+mn-ea"/>
              </a:rPr>
              <a:t>地名库、地名用字库、地名用词库</a:t>
            </a:r>
            <a:endParaRPr lang="zh-CN" altLang="en-US" sz="3200" b="1" dirty="0">
              <a:latin typeface="+mn-ea"/>
              <a:ea typeface="+mn-ea"/>
            </a:endParaRPr>
          </a:p>
          <a:p>
            <a:pPr marL="900430" lvl="1" indent="-443230">
              <a:spcBef>
                <a:spcPct val="50000"/>
              </a:spcBef>
              <a:buFont typeface="Wingdings" panose="05000000000000000000" pitchFamily="2" charset="2"/>
              <a:buChar char="l"/>
              <a:defRPr/>
            </a:pPr>
            <a:r>
              <a:rPr lang="zh-CN" altLang="en-US" sz="3200" b="1" dirty="0">
                <a:ea typeface="宋体" panose="02010600030101010101" pitchFamily="2" charset="-122"/>
              </a:rPr>
              <a:t>建立识别规则库</a:t>
            </a:r>
            <a:endParaRPr lang="zh-CN" altLang="en-US" sz="3200" b="1" dirty="0">
              <a:ea typeface="宋体" panose="02010600030101010101" pitchFamily="2" charset="-122"/>
            </a:endParaRPr>
          </a:p>
          <a:p>
            <a:pPr lvl="1">
              <a:spcBef>
                <a:spcPct val="20000"/>
              </a:spcBef>
              <a:buFont typeface="Wingdings" panose="05000000000000000000" pitchFamily="2" charset="2"/>
              <a:buNone/>
              <a:defRPr/>
            </a:pPr>
            <a:r>
              <a:rPr lang="zh-CN" altLang="en-US" sz="3200" b="1" dirty="0">
                <a:latin typeface="楷体_GB2312" pitchFamily="49" charset="-122"/>
                <a:ea typeface="楷体_GB2312" pitchFamily="49" charset="-122"/>
              </a:rPr>
              <a:t>  －</a:t>
            </a:r>
            <a:r>
              <a:rPr lang="zh-CN" altLang="en-US" sz="3200" b="1" dirty="0">
                <a:latin typeface="+mn-ea"/>
                <a:ea typeface="+mn-ea"/>
              </a:rPr>
              <a:t>筛选规则、确认规则、否定规则</a:t>
            </a:r>
            <a:endParaRPr lang="zh-CN" altLang="en-US" sz="3200" b="1" dirty="0">
              <a:latin typeface="+mn-ea"/>
              <a:ea typeface="+mn-ea"/>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5"/>
          <p:cNvSpPr txBox="1">
            <a:spLocks noChangeArrowheads="1"/>
          </p:cNvSpPr>
          <p:nvPr/>
        </p:nvSpPr>
        <p:spPr bwMode="auto">
          <a:xfrm>
            <a:off x="428625" y="1643063"/>
            <a:ext cx="7643813"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900430" indent="-4508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zh-CN" altLang="en-US" sz="3200" b="1">
                <a:ea typeface="黑体" panose="02010609060101010101" pitchFamily="2" charset="-122"/>
              </a:rPr>
              <a:t>基本方法</a:t>
            </a:r>
            <a:endParaRPr lang="zh-CN" altLang="en-US" sz="3200" b="1">
              <a:ea typeface="黑体" panose="02010609060101010101" pitchFamily="2" charset="-122"/>
            </a:endParaRPr>
          </a:p>
          <a:p>
            <a:pPr lvl="1" eaLnBrk="1" hangingPunct="1">
              <a:spcBef>
                <a:spcPct val="30000"/>
              </a:spcBef>
              <a:buFont typeface="Wingdings" panose="05000000000000000000" pitchFamily="2" charset="2"/>
              <a:buChar char="l"/>
            </a:pPr>
            <a:r>
              <a:rPr lang="zh-CN" altLang="en-US" sz="3200" b="1">
                <a:latin typeface="楷体_GB2312" pitchFamily="49" charset="-122"/>
                <a:ea typeface="楷体_GB2312" pitchFamily="49" charset="-122"/>
              </a:rPr>
              <a:t>统计模型</a:t>
            </a:r>
            <a:endParaRPr lang="zh-CN" altLang="en-US" sz="3200" b="1">
              <a:latin typeface="楷体_GB2312" pitchFamily="49" charset="-122"/>
              <a:ea typeface="楷体_GB2312" pitchFamily="49" charset="-122"/>
            </a:endParaRPr>
          </a:p>
          <a:p>
            <a:pPr lvl="1" eaLnBrk="1" hangingPunct="1">
              <a:spcBef>
                <a:spcPct val="30000"/>
              </a:spcBef>
              <a:buFont typeface="Wingdings" panose="05000000000000000000" pitchFamily="2" charset="2"/>
              <a:buChar char="l"/>
            </a:pPr>
            <a:r>
              <a:rPr lang="zh-CN" altLang="en-US" sz="3200" b="1">
                <a:latin typeface="楷体_GB2312" pitchFamily="49" charset="-122"/>
                <a:ea typeface="楷体_GB2312" pitchFamily="49" charset="-122"/>
              </a:rPr>
              <a:t>通过训练语料选取阈值</a:t>
            </a:r>
            <a:endParaRPr lang="zh-CN" altLang="en-US" sz="3200" b="1">
              <a:latin typeface="楷体_GB2312" pitchFamily="49" charset="-122"/>
              <a:ea typeface="楷体_GB2312" pitchFamily="49" charset="-122"/>
            </a:endParaRPr>
          </a:p>
          <a:p>
            <a:pPr lvl="1" eaLnBrk="1" hangingPunct="1">
              <a:spcBef>
                <a:spcPct val="30000"/>
              </a:spcBef>
              <a:buFont typeface="Wingdings" panose="05000000000000000000" pitchFamily="2" charset="2"/>
              <a:buChar char="l"/>
            </a:pPr>
            <a:r>
              <a:rPr lang="zh-CN" altLang="en-US" sz="3200" b="1">
                <a:latin typeface="楷体_GB2312" pitchFamily="49" charset="-122"/>
                <a:ea typeface="楷体_GB2312" pitchFamily="49" charset="-122"/>
              </a:rPr>
              <a:t>地名初筛选</a:t>
            </a:r>
            <a:endParaRPr lang="zh-CN" altLang="en-US" sz="3200" b="1">
              <a:latin typeface="楷体_GB2312" pitchFamily="49" charset="-122"/>
              <a:ea typeface="楷体_GB2312" pitchFamily="49" charset="-122"/>
            </a:endParaRPr>
          </a:p>
          <a:p>
            <a:pPr lvl="1" eaLnBrk="1" hangingPunct="1">
              <a:spcBef>
                <a:spcPct val="30000"/>
              </a:spcBef>
              <a:buFont typeface="Wingdings" panose="05000000000000000000" pitchFamily="2" charset="2"/>
              <a:buChar char="l"/>
            </a:pPr>
            <a:r>
              <a:rPr lang="zh-CN" altLang="en-US" sz="3200" b="1">
                <a:latin typeface="楷体_GB2312" pitchFamily="49" charset="-122"/>
                <a:ea typeface="楷体_GB2312" pitchFamily="49" charset="-122"/>
              </a:rPr>
              <a:t>寻找可以利用的上下文信息</a:t>
            </a:r>
            <a:endParaRPr lang="zh-CN" altLang="en-US" sz="3200" b="1">
              <a:latin typeface="楷体_GB2312" pitchFamily="49" charset="-122"/>
              <a:ea typeface="楷体_GB2312" pitchFamily="49" charset="-122"/>
            </a:endParaRPr>
          </a:p>
          <a:p>
            <a:pPr lvl="1" eaLnBrk="1" hangingPunct="1">
              <a:spcBef>
                <a:spcPct val="30000"/>
              </a:spcBef>
              <a:buFont typeface="Wingdings" panose="05000000000000000000" pitchFamily="2" charset="2"/>
              <a:buChar char="l"/>
            </a:pPr>
            <a:r>
              <a:rPr lang="zh-CN" altLang="en-US" sz="3200" b="1">
                <a:latin typeface="楷体_GB2312" pitchFamily="49" charset="-122"/>
                <a:ea typeface="楷体_GB2312" pitchFamily="49" charset="-122"/>
              </a:rPr>
              <a:t>利用规则进一步确定地名</a:t>
            </a:r>
            <a:endParaRPr lang="zh-CN" altLang="en-US" sz="3200" b="1">
              <a:latin typeface="楷体_GB2312" pitchFamily="49" charset="-122"/>
              <a:ea typeface="楷体_GB2312" pitchFamily="49" charset="-12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179512" y="1486406"/>
            <a:ext cx="8393113" cy="2893100"/>
          </a:xfrm>
          <a:prstGeom prst="rect">
            <a:avLst/>
          </a:prstGeom>
          <a:solidFill>
            <a:schemeClr val="bg1"/>
          </a:solidFill>
          <a:ln>
            <a:noFill/>
          </a:ln>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dirty="0">
                <a:ea typeface="黑体" panose="02010609060101010101" pitchFamily="2" charset="-122"/>
              </a:rPr>
              <a:t>英语单词的形态还原</a:t>
            </a:r>
            <a:endParaRPr lang="zh-CN" altLang="en-US" b="1" dirty="0">
              <a:latin typeface="Times New Roman" panose="02020603050405020304" pitchFamily="18" charset="0"/>
            </a:endParaRPr>
          </a:p>
          <a:p>
            <a:pPr eaLnBrk="1" hangingPunct="1">
              <a:spcBef>
                <a:spcPct val="50000"/>
              </a:spcBef>
              <a:buFont typeface="Wingdings" panose="05000000000000000000" pitchFamily="2" charset="2"/>
              <a:buNone/>
            </a:pPr>
            <a:r>
              <a:rPr lang="zh-CN" altLang="en-US" sz="2800" b="1" dirty="0">
                <a:latin typeface="黑体" panose="02010609060101010101" pitchFamily="2" charset="-122"/>
                <a:ea typeface="黑体" panose="02010609060101010101" pitchFamily="2" charset="-122"/>
              </a:rPr>
              <a:t>  1.有规律变化单词的形态还原</a:t>
            </a:r>
            <a:endParaRPr lang="zh-CN" altLang="en-US" sz="2800" b="1" dirty="0">
              <a:latin typeface="黑体" panose="02010609060101010101" pitchFamily="2" charset="-122"/>
              <a:ea typeface="黑体" panose="02010609060101010101" pitchFamily="2" charset="-122"/>
            </a:endParaRPr>
          </a:p>
          <a:p>
            <a:pPr eaLnBrk="1" hangingPunct="1">
              <a:spcBef>
                <a:spcPct val="50000"/>
              </a:spcBef>
              <a:buFont typeface="Wingdings" panose="05000000000000000000" pitchFamily="2" charset="2"/>
              <a:buNone/>
            </a:pPr>
            <a:r>
              <a:rPr lang="zh-CN" altLang="en-US" b="1" dirty="0">
                <a:latin typeface="Times New Roman" panose="02020603050405020304" pitchFamily="18" charset="0"/>
              </a:rPr>
              <a:t>	</a:t>
            </a:r>
            <a:r>
              <a:rPr lang="zh-CN" altLang="en-US" dirty="0">
                <a:latin typeface="Times New Roman" panose="02020603050405020304" pitchFamily="18" charset="0"/>
              </a:rPr>
              <a:t>1)</a:t>
            </a:r>
            <a:r>
              <a:rPr lang="zh-CN" altLang="en-US" b="1" dirty="0">
                <a:latin typeface="Times New Roman" panose="02020603050405020304" pitchFamily="18" charset="0"/>
              </a:rPr>
              <a:t>   </a:t>
            </a:r>
            <a:r>
              <a:rPr lang="zh-CN" altLang="en-US" dirty="0">
                <a:latin typeface="Times New Roman" panose="02020603050405020304" pitchFamily="18" charset="0"/>
              </a:rPr>
              <a:t>-</a:t>
            </a:r>
            <a:r>
              <a:rPr lang="en-US" altLang="zh-CN" dirty="0" err="1">
                <a:latin typeface="Times New Roman" panose="02020603050405020304" pitchFamily="18" charset="0"/>
              </a:rPr>
              <a:t>ed</a:t>
            </a:r>
            <a:r>
              <a:rPr lang="en-US" altLang="zh-CN" dirty="0">
                <a:latin typeface="Times New Roman" panose="02020603050405020304" pitchFamily="18" charset="0"/>
              </a:rPr>
              <a:t> </a:t>
            </a:r>
            <a:r>
              <a:rPr lang="zh-CN" altLang="en-US" b="1" dirty="0">
                <a:latin typeface="Times New Roman" panose="02020603050405020304" pitchFamily="18" charset="0"/>
              </a:rPr>
              <a:t>结尾的动词过去时，去掉 </a:t>
            </a:r>
            <a:r>
              <a:rPr lang="en-US" altLang="zh-CN" dirty="0" err="1">
                <a:latin typeface="Times New Roman" panose="02020603050405020304" pitchFamily="18" charset="0"/>
              </a:rPr>
              <a:t>ed</a:t>
            </a:r>
            <a:r>
              <a:rPr lang="en-US" altLang="zh-CN" dirty="0">
                <a:latin typeface="Times New Roman" panose="02020603050405020304" pitchFamily="18" charset="0"/>
              </a:rPr>
              <a:t>；</a:t>
            </a:r>
            <a:endParaRPr lang="en-US" altLang="zh-CN" dirty="0">
              <a:latin typeface="Times New Roman" panose="02020603050405020304" pitchFamily="18" charset="0"/>
            </a:endParaRPr>
          </a:p>
          <a:p>
            <a:pPr eaLnBrk="1" hangingPunct="1">
              <a:spcBef>
                <a:spcPts val="0"/>
              </a:spcBef>
              <a:buFont typeface="Wingdings" panose="05000000000000000000" pitchFamily="2" charset="2"/>
              <a:buNone/>
            </a:pPr>
            <a:r>
              <a:rPr lang="en-US" altLang="zh-CN" b="1" dirty="0">
                <a:latin typeface="Times New Roman" panose="02020603050405020304" pitchFamily="18" charset="0"/>
              </a:rPr>
              <a:t>	</a:t>
            </a:r>
            <a:r>
              <a:rPr lang="en-US" altLang="zh-CN" dirty="0">
                <a:latin typeface="Times New Roman" panose="02020603050405020304" pitchFamily="18" charset="0"/>
              </a:rPr>
              <a:t>      *</a:t>
            </a:r>
            <a:r>
              <a:rPr lang="en-US" altLang="zh-CN" dirty="0" err="1">
                <a:latin typeface="Times New Roman" panose="02020603050405020304" pitchFamily="18" charset="0"/>
              </a:rPr>
              <a:t>ed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 *	         (e.g., worked  work)</a:t>
            </a:r>
            <a:endParaRPr lang="en-US" altLang="zh-CN" dirty="0">
              <a:latin typeface="Times New Roman" panose="02020603050405020304" pitchFamily="18" charset="0"/>
            </a:endParaRPr>
          </a:p>
          <a:p>
            <a:pPr eaLnBrk="1" hangingPunct="1">
              <a:spcBef>
                <a:spcPts val="0"/>
              </a:spcBef>
              <a:buFont typeface="Wingdings" panose="05000000000000000000" pitchFamily="2" charset="2"/>
              <a:buNone/>
            </a:pPr>
            <a:r>
              <a:rPr lang="en-US" altLang="zh-CN" dirty="0">
                <a:latin typeface="Times New Roman" panose="02020603050405020304" pitchFamily="18" charset="0"/>
              </a:rPr>
              <a:t>	      *</a:t>
            </a:r>
            <a:r>
              <a:rPr lang="en-US" altLang="zh-CN" dirty="0" err="1">
                <a:latin typeface="Times New Roman" panose="02020603050405020304" pitchFamily="18" charset="0"/>
              </a:rPr>
              <a:t>ed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a:t>
            </a:r>
            <a:r>
              <a:rPr lang="en-US" altLang="zh-CN" dirty="0">
                <a:latin typeface="Times New Roman" panose="02020603050405020304" pitchFamily="18" charset="0"/>
              </a:rPr>
              <a:t>e        (e.g., believed </a:t>
            </a:r>
            <a:r>
              <a:rPr lang="en-US" altLang="zh-CN" dirty="0">
                <a:latin typeface="Times New Roman" panose="02020603050405020304" pitchFamily="18" charset="0"/>
                <a:sym typeface="Symbol" panose="05050102010706020507" pitchFamily="18" charset="2"/>
              </a:rPr>
              <a:t> believe</a:t>
            </a:r>
            <a:r>
              <a:rPr lang="en-US" altLang="zh-CN" dirty="0">
                <a:latin typeface="Times New Roman" panose="02020603050405020304" pitchFamily="18" charset="0"/>
              </a:rPr>
              <a:t>)</a:t>
            </a:r>
            <a:endParaRPr lang="en-US" altLang="zh-CN" dirty="0">
              <a:latin typeface="Times New Roman" panose="02020603050405020304" pitchFamily="18" charset="0"/>
            </a:endParaRPr>
          </a:p>
          <a:p>
            <a:pPr eaLnBrk="1" hangingPunct="1">
              <a:spcBef>
                <a:spcPts val="0"/>
              </a:spcBef>
              <a:buFont typeface="Wingdings" panose="05000000000000000000" pitchFamily="2" charset="2"/>
              <a:buNone/>
            </a:pPr>
            <a:r>
              <a:rPr lang="en-US" altLang="zh-CN" dirty="0">
                <a:latin typeface="Times New Roman" panose="02020603050405020304" pitchFamily="18" charset="0"/>
              </a:rPr>
              <a:t>	      *</a:t>
            </a:r>
            <a:r>
              <a:rPr lang="en-US" altLang="zh-CN" dirty="0" err="1">
                <a:latin typeface="Times New Roman" panose="02020603050405020304" pitchFamily="18" charset="0"/>
              </a:rPr>
              <a:t>ied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 *y       (e.g., studied  study)</a:t>
            </a:r>
            <a:endParaRPr lang="en-US" altLang="zh-CN" dirty="0">
              <a:latin typeface="Times New Roman" panose="02020603050405020304" pitchFamily="18" charset="0"/>
            </a:endParaRPr>
          </a:p>
        </p:txBody>
      </p:sp>
      <p:sp>
        <p:nvSpPr>
          <p:cNvPr id="2" name="矩形 1"/>
          <p:cNvSpPr/>
          <p:nvPr/>
        </p:nvSpPr>
        <p:spPr>
          <a:xfrm>
            <a:off x="1043608" y="4509120"/>
            <a:ext cx="7677472" cy="1569660"/>
          </a:xfrm>
          <a:prstGeom prst="rect">
            <a:avLst/>
          </a:prstGeom>
        </p:spPr>
        <p:txBody>
          <a:bodyPr wrap="square">
            <a:spAutoFit/>
          </a:bodyPr>
          <a:lstStyle/>
          <a:p>
            <a:pPr eaLnBrk="1" hangingPunct="1"/>
            <a:r>
              <a:rPr lang="zh-CN" altLang="en-US" dirty="0">
                <a:latin typeface="Times New Roman" panose="02020603050405020304" pitchFamily="18" charset="0"/>
              </a:rPr>
              <a:t>2) -</a:t>
            </a:r>
            <a:r>
              <a:rPr lang="en-US" altLang="zh-CN" dirty="0" err="1">
                <a:latin typeface="Times New Roman" panose="02020603050405020304" pitchFamily="18" charset="0"/>
              </a:rPr>
              <a:t>ing</a:t>
            </a:r>
            <a:r>
              <a:rPr lang="en-US" altLang="zh-CN" dirty="0">
                <a:latin typeface="Times New Roman" panose="02020603050405020304" pitchFamily="18" charset="0"/>
              </a:rPr>
              <a:t> </a:t>
            </a:r>
            <a:r>
              <a:rPr lang="zh-CN" altLang="en-US" b="1" dirty="0">
                <a:latin typeface="Times New Roman" panose="02020603050405020304" pitchFamily="18" charset="0"/>
              </a:rPr>
              <a:t>结尾的现在分词，</a:t>
            </a:r>
            <a:endParaRPr lang="zh-CN" altLang="en-US" b="1" dirty="0">
              <a:latin typeface="Times New Roman" panose="02020603050405020304" pitchFamily="18" charset="0"/>
            </a:endParaRPr>
          </a:p>
          <a:p>
            <a:pPr eaLnBrk="1" hangingPunct="1">
              <a:spcBef>
                <a:spcPts val="0"/>
              </a:spcBef>
            </a:pPr>
            <a:r>
              <a:rPr lang="zh-CN" altLang="en-US" dirty="0">
                <a:latin typeface="Times New Roman" panose="02020603050405020304" pitchFamily="18" charset="0"/>
              </a:rPr>
              <a:t>     *</a:t>
            </a:r>
            <a:r>
              <a:rPr lang="en-US" altLang="zh-CN" dirty="0" err="1">
                <a:latin typeface="Times New Roman" panose="02020603050405020304" pitchFamily="18" charset="0"/>
              </a:rPr>
              <a:t>ing</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 *	(e.g., developing </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 develop)</a:t>
            </a:r>
            <a:endParaRPr lang="en-US" altLang="zh-CN" dirty="0">
              <a:latin typeface="Times New Roman" panose="02020603050405020304" pitchFamily="18" charset="0"/>
              <a:sym typeface="Symbol" panose="05050102010706020507" pitchFamily="18" charset="2"/>
            </a:endParaRPr>
          </a:p>
          <a:p>
            <a:pPr eaLnBrk="1" hangingPunct="1">
              <a:spcBef>
                <a:spcPts val="0"/>
              </a:spcBef>
            </a:pPr>
            <a:r>
              <a:rPr lang="en-US" altLang="zh-CN" dirty="0">
                <a:latin typeface="Times New Roman" panose="02020603050405020304" pitchFamily="18" charset="0"/>
                <a:sym typeface="Symbol" panose="05050102010706020507" pitchFamily="18" charset="2"/>
              </a:rPr>
              <a:t>     *</a:t>
            </a:r>
            <a:r>
              <a:rPr lang="en-US" altLang="zh-CN" dirty="0" err="1">
                <a:latin typeface="Times New Roman" panose="02020603050405020304" pitchFamily="18" charset="0"/>
                <a:sym typeface="Symbol" panose="05050102010706020507" pitchFamily="18" charset="2"/>
              </a:rPr>
              <a:t>ing</a:t>
            </a:r>
            <a:r>
              <a:rPr lang="en-US" altLang="zh-CN" dirty="0">
                <a:latin typeface="Times New Roman" panose="02020603050405020304" pitchFamily="18" charset="0"/>
                <a:sym typeface="Symbol" panose="05050102010706020507" pitchFamily="18" charset="2"/>
              </a:rPr>
              <a:t> </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 *e	(e.g., saving </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 save)</a:t>
            </a:r>
            <a:endParaRPr lang="en-US" altLang="zh-CN" dirty="0">
              <a:latin typeface="Times New Roman" panose="02020603050405020304" pitchFamily="18" charset="0"/>
              <a:sym typeface="Symbol" panose="05050102010706020507" pitchFamily="18" charset="2"/>
            </a:endParaRPr>
          </a:p>
          <a:p>
            <a:pPr eaLnBrk="1" hangingPunct="1">
              <a:spcBef>
                <a:spcPts val="0"/>
              </a:spcBef>
            </a:pPr>
            <a:r>
              <a:rPr lang="en-US" altLang="zh-CN" dirty="0">
                <a:latin typeface="Times New Roman" panose="02020603050405020304" pitchFamily="18" charset="0"/>
                <a:sym typeface="Symbol" panose="05050102010706020507" pitchFamily="18" charset="2"/>
              </a:rPr>
              <a:t>     *</a:t>
            </a:r>
            <a:r>
              <a:rPr lang="en-US" altLang="zh-CN" dirty="0" err="1">
                <a:latin typeface="Times New Roman" panose="02020603050405020304" pitchFamily="18" charset="0"/>
                <a:sym typeface="Symbol" panose="05050102010706020507" pitchFamily="18" charset="2"/>
              </a:rPr>
              <a:t>ying</a:t>
            </a:r>
            <a:r>
              <a:rPr lang="en-US" altLang="zh-CN" dirty="0">
                <a:latin typeface="Times New Roman" panose="02020603050405020304" pitchFamily="18" charset="0"/>
                <a:sym typeface="Symbol" panose="05050102010706020507" pitchFamily="18" charset="2"/>
              </a:rPr>
              <a:t> </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err="1">
                <a:latin typeface="Times New Roman" panose="02020603050405020304" pitchFamily="18" charset="0"/>
                <a:sym typeface="Symbol" panose="05050102010706020507" pitchFamily="18" charset="2"/>
              </a:rPr>
              <a:t>ie</a:t>
            </a:r>
            <a:r>
              <a:rPr lang="en-US" altLang="zh-CN" dirty="0">
                <a:latin typeface="Times New Roman" panose="02020603050405020304" pitchFamily="18" charset="0"/>
                <a:sym typeface="Symbol" panose="05050102010706020507" pitchFamily="18" charset="2"/>
              </a:rPr>
              <a:t>	(e.g., die</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dying)</a:t>
            </a:r>
            <a:endParaRPr lang="en-US" altLang="zh-CN" dirty="0">
              <a:latin typeface="Times New Roman" panose="02020603050405020304" pitchFamily="18" charset="0"/>
              <a:sym typeface="Symbol" panose="05050102010706020507" pitchFamily="18" charset="2"/>
            </a:endParaRPr>
          </a:p>
        </p:txBody>
      </p:sp>
      <p:sp>
        <p:nvSpPr>
          <p:cNvPr id="3" name="标题 2"/>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Text Box 3"/>
          <p:cNvSpPr txBox="1">
            <a:spLocks noChangeArrowheads="1"/>
          </p:cNvSpPr>
          <p:nvPr/>
        </p:nvSpPr>
        <p:spPr bwMode="auto">
          <a:xfrm>
            <a:off x="357188" y="1500188"/>
            <a:ext cx="5688012" cy="579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855" indent="-363855"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u"/>
            </a:pPr>
            <a:r>
              <a:rPr lang="zh-CN" altLang="en-US" sz="3200" b="1" dirty="0">
                <a:latin typeface="Arial Narrow" panose="020B0606020202030204" pitchFamily="34" charset="0"/>
                <a:ea typeface="黑体" panose="02010609060101010101" pitchFamily="2" charset="-122"/>
              </a:rPr>
              <a:t>中文机构名称的识别</a:t>
            </a:r>
            <a:endParaRPr lang="zh-CN" altLang="en-US" sz="3200" b="1" dirty="0">
              <a:latin typeface="Arial Narrow" panose="020B0606020202030204" pitchFamily="34" charset="0"/>
              <a:ea typeface="黑体" panose="02010609060101010101" pitchFamily="2" charset="-122"/>
            </a:endParaRPr>
          </a:p>
        </p:txBody>
      </p:sp>
      <p:sp>
        <p:nvSpPr>
          <p:cNvPr id="87045" name="Text Box 5"/>
          <p:cNvSpPr txBox="1">
            <a:spLocks noChangeArrowheads="1"/>
          </p:cNvSpPr>
          <p:nvPr/>
        </p:nvSpPr>
        <p:spPr bwMode="auto">
          <a:xfrm>
            <a:off x="642938" y="2143125"/>
            <a:ext cx="8001000" cy="3938588"/>
          </a:xfrm>
          <a:prstGeom prst="rect">
            <a:avLst/>
          </a:prstGeom>
          <a:noFill/>
          <a:ln w="9525">
            <a:noFill/>
            <a:miter lim="800000"/>
          </a:ln>
        </p:spPr>
        <p:txBody>
          <a:bodyPr>
            <a:spAutoFit/>
          </a:bodyPr>
          <a:lstStyle/>
          <a:p>
            <a:pPr marL="363855" indent="-363855">
              <a:spcBef>
                <a:spcPct val="50000"/>
              </a:spcBef>
              <a:buFont typeface="Wingdings" panose="05000000000000000000" pitchFamily="2" charset="2"/>
              <a:buChar char="Ø"/>
              <a:defRPr/>
            </a:pPr>
            <a:r>
              <a:rPr lang="zh-CN" altLang="en-US" sz="2800" b="1" dirty="0">
                <a:ea typeface="黑体" panose="02010609060101010101" pitchFamily="2" charset="-122"/>
              </a:rPr>
              <a:t>中文机构名称的构成</a:t>
            </a:r>
            <a:endParaRPr lang="zh-CN" altLang="en-US" sz="2800" b="1" dirty="0">
              <a:ea typeface="黑体" panose="02010609060101010101" pitchFamily="2" charset="-122"/>
            </a:endParaRPr>
          </a:p>
          <a:p>
            <a:pPr marL="812800" lvl="1" indent="-355600">
              <a:lnSpc>
                <a:spcPct val="120000"/>
              </a:lnSpc>
              <a:spcBef>
                <a:spcPts val="600"/>
              </a:spcBef>
              <a:buFont typeface="Wingdings" panose="05000000000000000000" pitchFamily="2" charset="2"/>
              <a:buChar char="l"/>
              <a:defRPr/>
            </a:pPr>
            <a:r>
              <a:rPr lang="zh-CN" altLang="en-US" sz="2800" b="1" u="sng" dirty="0">
                <a:solidFill>
                  <a:srgbClr val="000066"/>
                </a:solidFill>
                <a:latin typeface="Times New Roman" panose="02020603050405020304" pitchFamily="18" charset="0"/>
                <a:ea typeface="+mn-ea"/>
                <a:cs typeface="Times New Roman" panose="02020603050405020304" pitchFamily="18" charset="0"/>
              </a:rPr>
              <a:t>词法角度</a:t>
            </a:r>
            <a:r>
              <a:rPr lang="zh-CN" altLang="en-US" sz="2800" b="1" dirty="0">
                <a:latin typeface="Times New Roman" panose="02020603050405020304" pitchFamily="18" charset="0"/>
                <a:ea typeface="+mn-ea"/>
                <a:cs typeface="Times New Roman" panose="02020603050405020304" pitchFamily="18" charset="0"/>
              </a:rPr>
              <a:t>：偏正式</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修饰格式</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的复合词</a:t>
            </a:r>
            <a:endParaRPr lang="zh-CN" altLang="en-US" sz="2800" b="1" dirty="0">
              <a:latin typeface="Times New Roman" panose="02020603050405020304" pitchFamily="18" charset="0"/>
              <a:ea typeface="+mn-ea"/>
              <a:cs typeface="Times New Roman" panose="02020603050405020304" pitchFamily="18" charset="0"/>
            </a:endParaRPr>
          </a:p>
          <a:p>
            <a:pPr lvl="1">
              <a:lnSpc>
                <a:spcPct val="120000"/>
              </a:lnSpc>
              <a:spcBef>
                <a:spcPts val="600"/>
              </a:spcBef>
              <a:buFont typeface="Wingdings" panose="05000000000000000000" pitchFamily="2" charset="2"/>
              <a:buNone/>
              <a:defRPr/>
            </a:pPr>
            <a:r>
              <a:rPr lang="zh-CN" altLang="en-US" sz="2800" b="1" dirty="0">
                <a:latin typeface="Times New Roman" panose="02020603050405020304" pitchFamily="18" charset="0"/>
                <a:ea typeface="+mn-ea"/>
                <a:cs typeface="Times New Roman" panose="02020603050405020304" pitchFamily="18" charset="0"/>
              </a:rPr>
              <a:t>    </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名词</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形容词</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数量词</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动词</a:t>
            </a:r>
            <a:r>
              <a:rPr lang="en-US" altLang="zh-CN" sz="2800" b="1" dirty="0">
                <a:latin typeface="Times New Roman" panose="02020603050405020304" pitchFamily="18" charset="0"/>
                <a:ea typeface="+mn-ea"/>
                <a:cs typeface="Times New Roman" panose="02020603050405020304" pitchFamily="18" charset="0"/>
              </a:rPr>
              <a:t>} + </a:t>
            </a:r>
            <a:r>
              <a:rPr lang="zh-CN" altLang="en-US" sz="2800" b="1" dirty="0">
                <a:latin typeface="Times New Roman" panose="02020603050405020304" pitchFamily="18" charset="0"/>
                <a:ea typeface="+mn-ea"/>
                <a:cs typeface="Times New Roman" panose="02020603050405020304" pitchFamily="18" charset="0"/>
              </a:rPr>
              <a:t>名词</a:t>
            </a:r>
            <a:endParaRPr lang="zh-CN" altLang="en-US" sz="2800" b="1" dirty="0">
              <a:latin typeface="Times New Roman" panose="02020603050405020304" pitchFamily="18" charset="0"/>
              <a:ea typeface="+mn-ea"/>
              <a:cs typeface="Times New Roman" panose="02020603050405020304" pitchFamily="18" charset="0"/>
            </a:endParaRPr>
          </a:p>
          <a:p>
            <a:pPr marL="812800" lvl="1" indent="-355600">
              <a:lnSpc>
                <a:spcPct val="120000"/>
              </a:lnSpc>
              <a:spcBef>
                <a:spcPts val="600"/>
              </a:spcBef>
              <a:buFont typeface="Wingdings" panose="05000000000000000000" pitchFamily="2" charset="2"/>
              <a:buChar char="l"/>
              <a:defRPr/>
            </a:pPr>
            <a:r>
              <a:rPr lang="zh-CN" altLang="en-US" sz="2800" b="1" u="sng" dirty="0">
                <a:solidFill>
                  <a:srgbClr val="000066"/>
                </a:solidFill>
                <a:latin typeface="Times New Roman" panose="02020603050405020304" pitchFamily="18" charset="0"/>
                <a:ea typeface="+mn-ea"/>
                <a:cs typeface="Times New Roman" panose="02020603050405020304" pitchFamily="18" charset="0"/>
              </a:rPr>
              <a:t>句法角度</a:t>
            </a:r>
            <a:r>
              <a:rPr lang="zh-CN" altLang="en-US" sz="2800" b="1" dirty="0">
                <a:latin typeface="Times New Roman" panose="02020603050405020304" pitchFamily="18" charset="0"/>
                <a:ea typeface="+mn-ea"/>
                <a:cs typeface="Times New Roman" panose="02020603050405020304" pitchFamily="18" charset="0"/>
              </a:rPr>
              <a:t>：“定语＋名词性中心语</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型的名词短语</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定名型短语</a:t>
            </a:r>
            <a:r>
              <a:rPr lang="en-US" altLang="zh-CN" sz="2800" b="1" dirty="0">
                <a:latin typeface="Times New Roman" panose="02020603050405020304" pitchFamily="18" charset="0"/>
                <a:ea typeface="+mn-ea"/>
                <a:cs typeface="Times New Roman" panose="02020603050405020304" pitchFamily="18" charset="0"/>
              </a:rPr>
              <a:t>)</a:t>
            </a:r>
            <a:endParaRPr lang="en-US" altLang="zh-CN" sz="2800" b="1" dirty="0">
              <a:latin typeface="Times New Roman" panose="02020603050405020304" pitchFamily="18" charset="0"/>
              <a:ea typeface="+mn-ea"/>
              <a:cs typeface="Times New Roman" panose="02020603050405020304" pitchFamily="18" charset="0"/>
            </a:endParaRPr>
          </a:p>
          <a:p>
            <a:pPr marL="819150" lvl="1" indent="-370205">
              <a:lnSpc>
                <a:spcPct val="120000"/>
              </a:lnSpc>
              <a:spcBef>
                <a:spcPts val="600"/>
              </a:spcBef>
              <a:buFont typeface="Wingdings" panose="05000000000000000000" pitchFamily="2" charset="2"/>
              <a:buChar char="l"/>
              <a:defRPr/>
            </a:pPr>
            <a:r>
              <a:rPr lang="zh-CN" altLang="en-US" sz="2800" b="1" u="sng" dirty="0">
                <a:solidFill>
                  <a:srgbClr val="000066"/>
                </a:solidFill>
                <a:latin typeface="Times New Roman" panose="02020603050405020304" pitchFamily="18" charset="0"/>
                <a:ea typeface="+mn-ea"/>
                <a:cs typeface="Times New Roman" panose="02020603050405020304" pitchFamily="18" charset="0"/>
              </a:rPr>
              <a:t>中心语</a:t>
            </a:r>
            <a:r>
              <a:rPr lang="zh-CN" altLang="en-US" sz="2800" b="1" dirty="0">
                <a:latin typeface="Times New Roman" panose="02020603050405020304" pitchFamily="18" charset="0"/>
                <a:ea typeface="+mn-ea"/>
                <a:cs typeface="Times New Roman" panose="02020603050405020304" pitchFamily="18" charset="0"/>
              </a:rPr>
              <a:t>：机构称呼词，如：大学，学院，研究所，学会，公司等。</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Text Box 5"/>
          <p:cNvSpPr txBox="1">
            <a:spLocks noChangeArrowheads="1"/>
          </p:cNvSpPr>
          <p:nvPr/>
        </p:nvSpPr>
        <p:spPr bwMode="auto">
          <a:xfrm>
            <a:off x="395288" y="1500188"/>
            <a:ext cx="8286750" cy="4537075"/>
          </a:xfrm>
          <a:prstGeom prst="rect">
            <a:avLst/>
          </a:prstGeom>
          <a:solidFill>
            <a:schemeClr val="bg1"/>
          </a:solidFill>
          <a:ln w="9525">
            <a:noFill/>
            <a:miter lim="800000"/>
          </a:ln>
        </p:spPr>
        <p:txBody>
          <a:bodyPr>
            <a:spAutoFit/>
          </a:bodyPr>
          <a:lstStyle/>
          <a:p>
            <a:pPr>
              <a:spcBef>
                <a:spcPct val="50000"/>
              </a:spcBef>
              <a:buFont typeface="Wingdings" panose="05000000000000000000" pitchFamily="2" charset="2"/>
              <a:buChar char="Ø"/>
              <a:defRPr/>
            </a:pPr>
            <a:r>
              <a:rPr lang="zh-CN" altLang="en-US" sz="2800" b="1" dirty="0">
                <a:latin typeface="黑体" panose="02010609060101010101" pitchFamily="2" charset="-122"/>
                <a:ea typeface="黑体" panose="02010609060101010101" pitchFamily="2" charset="-122"/>
              </a:rPr>
              <a:t>中文机构名称的类型</a:t>
            </a:r>
            <a:endParaRPr lang="zh-CN" altLang="en-US" sz="2800" b="1" dirty="0">
              <a:latin typeface="黑体" panose="02010609060101010101" pitchFamily="2" charset="-122"/>
              <a:ea typeface="黑体" panose="02010609060101010101" pitchFamily="2" charset="-122"/>
            </a:endParaRPr>
          </a:p>
          <a:p>
            <a:pPr marL="711200" lvl="1" indent="-347980">
              <a:lnSpc>
                <a:spcPct val="120000"/>
              </a:lnSpc>
              <a:spcBef>
                <a:spcPct val="20000"/>
              </a:spcBef>
              <a:buFont typeface="Wingdings" panose="05000000000000000000" pitchFamily="2" charset="2"/>
              <a:buChar char="l"/>
              <a:defRPr/>
            </a:pPr>
            <a:r>
              <a:rPr lang="zh-CN" altLang="en-US" sz="2800" b="1" u="sng" dirty="0">
                <a:latin typeface="黑体" panose="02010609060101010101" pitchFamily="2" charset="-122"/>
                <a:ea typeface="黑体" panose="02010609060101010101" pitchFamily="2" charset="-122"/>
                <a:cs typeface="Times New Roman" panose="02020603050405020304" pitchFamily="18" charset="0"/>
              </a:rPr>
              <a:t>地名</a:t>
            </a:r>
            <a:r>
              <a:rPr lang="zh-CN" altLang="en-US" sz="2800" b="1" dirty="0">
                <a:latin typeface="Times New Roman" panose="02020603050405020304" pitchFamily="18" charset="0"/>
                <a:ea typeface="+mn-ea"/>
                <a:cs typeface="Times New Roman" panose="02020603050405020304" pitchFamily="18" charset="0"/>
              </a:rPr>
              <a:t>，如：</a:t>
            </a:r>
            <a:r>
              <a:rPr lang="zh-CN" altLang="en-US" sz="2800" b="1" u="sng" dirty="0">
                <a:solidFill>
                  <a:srgbClr val="000066"/>
                </a:solidFill>
                <a:latin typeface="Times New Roman" panose="02020603050405020304" pitchFamily="18" charset="0"/>
                <a:ea typeface="+mn-ea"/>
                <a:cs typeface="Times New Roman" panose="02020603050405020304" pitchFamily="18" charset="0"/>
              </a:rPr>
              <a:t>北京</a:t>
            </a:r>
            <a:r>
              <a:rPr lang="zh-CN" altLang="en-US" sz="2800" b="1" dirty="0">
                <a:latin typeface="Times New Roman" panose="02020603050405020304" pitchFamily="18" charset="0"/>
                <a:ea typeface="+mn-ea"/>
                <a:cs typeface="Times New Roman" panose="02020603050405020304" pitchFamily="18" charset="0"/>
              </a:rPr>
              <a:t>大学，</a:t>
            </a:r>
            <a:r>
              <a:rPr lang="zh-CN" altLang="en-US" sz="2800" b="1" u="sng" dirty="0">
                <a:solidFill>
                  <a:srgbClr val="000066"/>
                </a:solidFill>
                <a:latin typeface="Times New Roman" panose="02020603050405020304" pitchFamily="18" charset="0"/>
                <a:ea typeface="+mn-ea"/>
                <a:cs typeface="Times New Roman" panose="02020603050405020304" pitchFamily="18" charset="0"/>
              </a:rPr>
              <a:t>武汉</a:t>
            </a:r>
            <a:r>
              <a:rPr lang="zh-CN" altLang="en-US" sz="2800" b="1" dirty="0">
                <a:latin typeface="Times New Roman" panose="02020603050405020304" pitchFamily="18" charset="0"/>
                <a:ea typeface="+mn-ea"/>
                <a:cs typeface="Times New Roman" panose="02020603050405020304" pitchFamily="18" charset="0"/>
              </a:rPr>
              <a:t>大学</a:t>
            </a:r>
            <a:endParaRPr lang="zh-CN" altLang="en-US" sz="2800" b="1" dirty="0">
              <a:latin typeface="Times New Roman" panose="02020603050405020304" pitchFamily="18" charset="0"/>
              <a:ea typeface="+mn-ea"/>
              <a:cs typeface="Times New Roman" panose="02020603050405020304" pitchFamily="18" charset="0"/>
            </a:endParaRPr>
          </a:p>
          <a:p>
            <a:pPr marL="711200" lvl="1" indent="-347980">
              <a:lnSpc>
                <a:spcPct val="120000"/>
              </a:lnSpc>
              <a:spcBef>
                <a:spcPct val="20000"/>
              </a:spcBef>
              <a:buFont typeface="Wingdings" panose="05000000000000000000" pitchFamily="2" charset="2"/>
              <a:buChar char="l"/>
              <a:defRPr/>
            </a:pPr>
            <a:r>
              <a:rPr lang="zh-CN" altLang="en-US" sz="2800" b="1" u="sng" dirty="0">
                <a:latin typeface="黑体" panose="02010609060101010101" pitchFamily="2" charset="-122"/>
                <a:ea typeface="黑体" panose="02010609060101010101" pitchFamily="2" charset="-122"/>
                <a:cs typeface="Times New Roman" panose="02020603050405020304" pitchFamily="18" charset="0"/>
              </a:rPr>
              <a:t>人名</a:t>
            </a:r>
            <a:r>
              <a:rPr lang="zh-CN" altLang="en-US" sz="2800" b="1" dirty="0">
                <a:latin typeface="Times New Roman" panose="02020603050405020304" pitchFamily="18" charset="0"/>
                <a:ea typeface="+mn-ea"/>
                <a:cs typeface="Times New Roman" panose="02020603050405020304" pitchFamily="18" charset="0"/>
              </a:rPr>
              <a:t>，如：</a:t>
            </a:r>
            <a:r>
              <a:rPr lang="zh-CN" altLang="en-US" sz="2800" b="1" u="sng" dirty="0">
                <a:solidFill>
                  <a:srgbClr val="000066"/>
                </a:solidFill>
                <a:latin typeface="Times New Roman" panose="02020603050405020304" pitchFamily="18" charset="0"/>
                <a:ea typeface="+mn-ea"/>
                <a:cs typeface="Times New Roman" panose="02020603050405020304" pitchFamily="18" charset="0"/>
              </a:rPr>
              <a:t>中山</a:t>
            </a:r>
            <a:r>
              <a:rPr lang="zh-CN" altLang="en-US" sz="2800" b="1" dirty="0">
                <a:latin typeface="Times New Roman" panose="02020603050405020304" pitchFamily="18" charset="0"/>
                <a:ea typeface="+mn-ea"/>
                <a:cs typeface="Times New Roman" panose="02020603050405020304" pitchFamily="18" charset="0"/>
              </a:rPr>
              <a:t>大学，</a:t>
            </a:r>
            <a:r>
              <a:rPr lang="zh-CN" altLang="en-US" sz="2800" b="1" u="sng" dirty="0">
                <a:solidFill>
                  <a:srgbClr val="000066"/>
                </a:solidFill>
                <a:latin typeface="Times New Roman" panose="02020603050405020304" pitchFamily="18" charset="0"/>
                <a:ea typeface="+mn-ea"/>
                <a:cs typeface="Times New Roman" panose="02020603050405020304" pitchFamily="18" charset="0"/>
              </a:rPr>
              <a:t>哈佛</a:t>
            </a:r>
            <a:r>
              <a:rPr lang="zh-CN" altLang="en-US" sz="2800" b="1" dirty="0">
                <a:latin typeface="Times New Roman" panose="02020603050405020304" pitchFamily="18" charset="0"/>
                <a:ea typeface="+mn-ea"/>
                <a:cs typeface="Times New Roman" panose="02020603050405020304" pitchFamily="18" charset="0"/>
              </a:rPr>
              <a:t>大学</a:t>
            </a:r>
            <a:endParaRPr lang="zh-CN" altLang="en-US" sz="2800" b="1" dirty="0">
              <a:latin typeface="Times New Roman" panose="02020603050405020304" pitchFamily="18" charset="0"/>
              <a:ea typeface="+mn-ea"/>
              <a:cs typeface="Times New Roman" panose="02020603050405020304" pitchFamily="18" charset="0"/>
            </a:endParaRPr>
          </a:p>
          <a:p>
            <a:pPr marL="711200" lvl="1" indent="-347980">
              <a:lnSpc>
                <a:spcPct val="120000"/>
              </a:lnSpc>
              <a:spcBef>
                <a:spcPct val="20000"/>
              </a:spcBef>
              <a:buFont typeface="Wingdings" panose="05000000000000000000" pitchFamily="2" charset="2"/>
              <a:buChar char="l"/>
              <a:defRPr/>
            </a:pPr>
            <a:r>
              <a:rPr lang="zh-CN" altLang="en-US" sz="2800" b="1" u="sng" dirty="0">
                <a:latin typeface="黑体" panose="02010609060101010101" pitchFamily="2" charset="-122"/>
                <a:ea typeface="黑体" panose="02010609060101010101" pitchFamily="2" charset="-122"/>
                <a:cs typeface="Times New Roman" panose="02020603050405020304" pitchFamily="18" charset="0"/>
              </a:rPr>
              <a:t>学科、专业和部门系统</a:t>
            </a:r>
            <a:r>
              <a:rPr lang="zh-CN" altLang="en-US" sz="2800" b="1" dirty="0">
                <a:latin typeface="Times New Roman" panose="02020603050405020304" pitchFamily="18" charset="0"/>
                <a:ea typeface="+mn-ea"/>
                <a:cs typeface="Times New Roman" panose="02020603050405020304" pitchFamily="18" charset="0"/>
              </a:rPr>
              <a:t>，如：公安部，教育委员会</a:t>
            </a:r>
            <a:endParaRPr lang="zh-CN" altLang="en-US" sz="2800" b="1" dirty="0">
              <a:latin typeface="Times New Roman" panose="02020603050405020304" pitchFamily="18" charset="0"/>
              <a:ea typeface="+mn-ea"/>
              <a:cs typeface="Times New Roman" panose="02020603050405020304" pitchFamily="18" charset="0"/>
            </a:endParaRPr>
          </a:p>
          <a:p>
            <a:pPr marL="711200" lvl="1" indent="-347980">
              <a:lnSpc>
                <a:spcPct val="120000"/>
              </a:lnSpc>
              <a:spcBef>
                <a:spcPct val="20000"/>
              </a:spcBef>
              <a:buFont typeface="Wingdings" panose="05000000000000000000" pitchFamily="2" charset="2"/>
              <a:buChar char="l"/>
              <a:defRPr/>
            </a:pPr>
            <a:r>
              <a:rPr lang="zh-CN" altLang="en-US" sz="2800" b="1" u="sng" dirty="0">
                <a:latin typeface="黑体" panose="02010609060101010101" pitchFamily="2" charset="-122"/>
                <a:ea typeface="黑体" panose="02010609060101010101" pitchFamily="2" charset="-122"/>
                <a:cs typeface="Times New Roman" panose="02020603050405020304" pitchFamily="18" charset="0"/>
              </a:rPr>
              <a:t>研究、生产或经营等活动的对象</a:t>
            </a:r>
            <a:r>
              <a:rPr lang="zh-CN" altLang="en-US" sz="2800" b="1" dirty="0">
                <a:latin typeface="Times New Roman" panose="02020603050405020304" pitchFamily="18" charset="0"/>
                <a:ea typeface="+mn-ea"/>
                <a:cs typeface="Times New Roman" panose="02020603050405020304" pitchFamily="18" charset="0"/>
              </a:rPr>
              <a:t>，如：软件研究所，卫星制造厂</a:t>
            </a:r>
            <a:endParaRPr lang="zh-CN" altLang="en-US" sz="2800" b="1" dirty="0">
              <a:latin typeface="Times New Roman" panose="02020603050405020304" pitchFamily="18" charset="0"/>
              <a:ea typeface="+mn-ea"/>
              <a:cs typeface="Times New Roman" panose="02020603050405020304" pitchFamily="18" charset="0"/>
            </a:endParaRPr>
          </a:p>
          <a:p>
            <a:pPr marL="711200" lvl="1" indent="-347980">
              <a:lnSpc>
                <a:spcPct val="120000"/>
              </a:lnSpc>
              <a:spcBef>
                <a:spcPct val="20000"/>
              </a:spcBef>
              <a:buFont typeface="Wingdings" panose="05000000000000000000" pitchFamily="2" charset="2"/>
              <a:buChar char="l"/>
              <a:defRPr/>
            </a:pPr>
            <a:r>
              <a:rPr lang="zh-CN" altLang="en-US" sz="2800" b="1" u="sng" dirty="0">
                <a:latin typeface="黑体" panose="02010609060101010101" pitchFamily="2" charset="-122"/>
                <a:ea typeface="黑体" panose="02010609060101010101" pitchFamily="2" charset="-122"/>
                <a:cs typeface="Times New Roman" panose="02020603050405020304" pitchFamily="18" charset="0"/>
              </a:rPr>
              <a:t>上述情况的综合</a:t>
            </a:r>
            <a:r>
              <a:rPr lang="zh-CN" altLang="en-US" sz="2800" b="1" dirty="0">
                <a:latin typeface="Times New Roman" panose="02020603050405020304" pitchFamily="18" charset="0"/>
                <a:ea typeface="+mn-ea"/>
                <a:cs typeface="Times New Roman" panose="02020603050405020304" pitchFamily="18" charset="0"/>
              </a:rPr>
              <a:t>，如：白求恩医科大学</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04452" name="Text Box 4"/>
          <p:cNvSpPr txBox="1">
            <a:spLocks noChangeArrowheads="1"/>
          </p:cNvSpPr>
          <p:nvPr/>
        </p:nvSpPr>
        <p:spPr bwMode="auto">
          <a:xfrm>
            <a:off x="395288" y="1560513"/>
            <a:ext cx="8318500" cy="3452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363855" indent="-36385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lvl="1" eaLnBrk="1" hangingPunct="1">
              <a:lnSpc>
                <a:spcPct val="120000"/>
              </a:lnSpc>
              <a:spcBef>
                <a:spcPts val="1200"/>
              </a:spcBef>
              <a:buFont typeface="Wingdings" panose="05000000000000000000" pitchFamily="2" charset="2"/>
              <a:buChar char="l"/>
            </a:pPr>
            <a:r>
              <a:rPr lang="zh-CN" altLang="en-US" sz="2800" b="1" u="sng">
                <a:latin typeface="黑体" panose="02010609060101010101" pitchFamily="2" charset="-122"/>
                <a:ea typeface="黑体" panose="02010609060101010101" pitchFamily="2" charset="-122"/>
              </a:rPr>
              <a:t>大机构、团体、组织和职业的名称</a:t>
            </a:r>
            <a:r>
              <a:rPr lang="zh-CN" altLang="en-US" sz="2800" b="1"/>
              <a:t>，如：中国人民解放军洛阳外国语学院，中国发明家学会等</a:t>
            </a:r>
            <a:endParaRPr lang="zh-CN" altLang="en-US" sz="2800" b="1"/>
          </a:p>
          <a:p>
            <a:pPr lvl="1" eaLnBrk="1" hangingPunct="1">
              <a:lnSpc>
                <a:spcPct val="120000"/>
              </a:lnSpc>
              <a:spcBef>
                <a:spcPts val="1200"/>
              </a:spcBef>
              <a:buFont typeface="Wingdings" panose="05000000000000000000" pitchFamily="2" charset="2"/>
              <a:buChar char="l"/>
            </a:pPr>
            <a:r>
              <a:rPr lang="zh-CN" altLang="en-US" sz="2800" b="1" u="sng">
                <a:latin typeface="黑体" panose="02010609060101010101" pitchFamily="2" charset="-122"/>
                <a:ea typeface="黑体" panose="02010609060101010101" pitchFamily="2" charset="-122"/>
              </a:rPr>
              <a:t>专造的机构名</a:t>
            </a:r>
            <a:r>
              <a:rPr lang="zh-CN" altLang="en-US" sz="2800" b="1"/>
              <a:t>，如：复旦大学，四通公司，微软研究院</a:t>
            </a:r>
            <a:endParaRPr lang="zh-CN" altLang="en-US" sz="2800" b="1"/>
          </a:p>
          <a:p>
            <a:pPr lvl="1" eaLnBrk="1" hangingPunct="1">
              <a:lnSpc>
                <a:spcPct val="120000"/>
              </a:lnSpc>
              <a:spcBef>
                <a:spcPts val="1200"/>
              </a:spcBef>
              <a:buFont typeface="Wingdings" panose="05000000000000000000" pitchFamily="2" charset="2"/>
              <a:buChar char="l"/>
            </a:pPr>
            <a:r>
              <a:rPr lang="zh-CN" altLang="en-US" sz="2800" b="1" u="sng">
                <a:latin typeface="黑体" panose="02010609060101010101" pitchFamily="2" charset="-122"/>
                <a:ea typeface="黑体" panose="02010609060101010101" pitchFamily="2" charset="-122"/>
              </a:rPr>
              <a:t>创办、工作的方式</a:t>
            </a:r>
            <a:r>
              <a:rPr lang="zh-CN" altLang="en-US" sz="2800" b="1"/>
              <a:t>，如：某某股份公司，中央电视大学</a:t>
            </a:r>
            <a:endParaRPr lang="zh-CN" altLang="en-US" sz="2800" b="1"/>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05476" name="Text Box 5"/>
          <p:cNvSpPr txBox="1">
            <a:spLocks noChangeArrowheads="1"/>
          </p:cNvSpPr>
          <p:nvPr/>
        </p:nvSpPr>
        <p:spPr bwMode="auto">
          <a:xfrm>
            <a:off x="357188" y="1571625"/>
            <a:ext cx="8429625" cy="4121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812800" indent="-44958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zh-CN" altLang="en-US" sz="3200" b="1">
                <a:latin typeface="黑体" panose="02010609060101010101" pitchFamily="2" charset="-122"/>
                <a:ea typeface="黑体" panose="02010609060101010101" pitchFamily="2" charset="-122"/>
              </a:rPr>
              <a:t>机构名称识别方法</a:t>
            </a:r>
            <a:endParaRPr lang="zh-CN" altLang="en-US" sz="3200" b="1">
              <a:latin typeface="黑体" panose="02010609060101010101" pitchFamily="2" charset="-122"/>
              <a:ea typeface="黑体" panose="02010609060101010101" pitchFamily="2" charset="-122"/>
            </a:endParaRPr>
          </a:p>
          <a:p>
            <a:pPr lvl="1" eaLnBrk="1" hangingPunct="1">
              <a:spcBef>
                <a:spcPts val="1200"/>
              </a:spcBef>
              <a:buFont typeface="Wingdings" panose="05000000000000000000" pitchFamily="2" charset="2"/>
              <a:buChar char="l"/>
            </a:pPr>
            <a:r>
              <a:rPr lang="zh-CN" altLang="en-US" sz="3200" b="1">
                <a:latin typeface="Times New Roman" panose="02020603050405020304" pitchFamily="18" charset="0"/>
                <a:ea typeface="楷体_GB2312" pitchFamily="49" charset="-122"/>
              </a:rPr>
              <a:t>找到一机构称呼词</a:t>
            </a:r>
            <a:endParaRPr lang="zh-CN" altLang="en-US" sz="3200" b="1">
              <a:latin typeface="Times New Roman" panose="02020603050405020304" pitchFamily="18" charset="0"/>
              <a:ea typeface="楷体_GB2312" pitchFamily="49" charset="-122"/>
            </a:endParaRPr>
          </a:p>
          <a:p>
            <a:pPr lvl="1" eaLnBrk="1" hangingPunct="1">
              <a:lnSpc>
                <a:spcPct val="110000"/>
              </a:lnSpc>
              <a:spcBef>
                <a:spcPts val="600"/>
              </a:spcBef>
              <a:buFont typeface="Wingdings" panose="05000000000000000000" pitchFamily="2" charset="2"/>
              <a:buChar char="l"/>
            </a:pPr>
            <a:r>
              <a:rPr lang="zh-CN" altLang="en-US" sz="3200" b="1">
                <a:latin typeface="Times New Roman" panose="02020603050405020304" pitchFamily="18" charset="0"/>
                <a:ea typeface="楷体_GB2312" pitchFamily="49" charset="-122"/>
              </a:rPr>
              <a:t>根据相应规则往前逐个检查名词作为修饰名词的合法性，直到发现非法词</a:t>
            </a:r>
            <a:endParaRPr lang="zh-CN" altLang="en-US" sz="3200" b="1">
              <a:latin typeface="Times New Roman" panose="02020603050405020304" pitchFamily="18" charset="0"/>
              <a:ea typeface="楷体_GB2312" pitchFamily="49" charset="-122"/>
            </a:endParaRPr>
          </a:p>
          <a:p>
            <a:pPr lvl="1" eaLnBrk="1" hangingPunct="1">
              <a:lnSpc>
                <a:spcPct val="110000"/>
              </a:lnSpc>
              <a:spcBef>
                <a:spcPts val="600"/>
              </a:spcBef>
              <a:buFont typeface="Wingdings" panose="05000000000000000000" pitchFamily="2" charset="2"/>
              <a:buChar char="l"/>
            </a:pPr>
            <a:r>
              <a:rPr lang="zh-CN" altLang="en-US" sz="3200" b="1">
                <a:latin typeface="Times New Roman" panose="02020603050405020304" pitchFamily="18" charset="0"/>
                <a:ea typeface="楷体_GB2312" pitchFamily="49" charset="-122"/>
              </a:rPr>
              <a:t>如果所接受的修饰词同机构称呼词构成一个合法的机构名称，则记录该机构名称</a:t>
            </a:r>
            <a:endParaRPr lang="zh-CN" altLang="en-US" sz="3200" b="1">
              <a:latin typeface="Times New Roman" panose="02020603050405020304" pitchFamily="18" charset="0"/>
              <a:ea typeface="楷体_GB2312" pitchFamily="49" charset="-122"/>
            </a:endParaRPr>
          </a:p>
          <a:p>
            <a:pPr lvl="1" eaLnBrk="1" hangingPunct="1">
              <a:spcBef>
                <a:spcPts val="600"/>
              </a:spcBef>
              <a:buFont typeface="Wingdings" panose="05000000000000000000" pitchFamily="2" charset="2"/>
              <a:buChar char="l"/>
            </a:pPr>
            <a:r>
              <a:rPr lang="zh-CN" altLang="en-US" sz="3200" b="1">
                <a:latin typeface="Times New Roman" panose="02020603050405020304" pitchFamily="18" charset="0"/>
                <a:ea typeface="楷体_GB2312" pitchFamily="49" charset="-122"/>
              </a:rPr>
              <a:t>统计模型</a:t>
            </a:r>
            <a:endParaRPr lang="zh-CN" altLang="en-US" sz="3200" b="1">
              <a:latin typeface="Times New Roman" panose="02020603050405020304" pitchFamily="18" charset="0"/>
              <a:ea typeface="楷体_GB2312" pitchFamily="49" charset="-12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105476" name="Text Box 5"/>
          <p:cNvSpPr txBox="1">
            <a:spLocks noChangeArrowheads="1"/>
          </p:cNvSpPr>
          <p:nvPr/>
        </p:nvSpPr>
        <p:spPr bwMode="auto">
          <a:xfrm>
            <a:off x="179512" y="1482108"/>
            <a:ext cx="8429625"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812800" indent="-44958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u"/>
            </a:pPr>
            <a:r>
              <a:rPr lang="zh-CN" altLang="en-US" sz="3200" b="1" smtClean="0">
                <a:latin typeface="黑体" panose="02010609060101010101" pitchFamily="2" charset="-122"/>
                <a:ea typeface="黑体" panose="02010609060101010101" pitchFamily="2" charset="-122"/>
              </a:rPr>
              <a:t>基于</a:t>
            </a:r>
            <a:r>
              <a:rPr lang="zh-CN" altLang="en-US" sz="3200" b="1" smtClean="0">
                <a:latin typeface="黑体" panose="02010609060101010101" pitchFamily="2" charset="-122"/>
                <a:ea typeface="黑体" panose="02010609060101010101" pitchFamily="2" charset="-122"/>
              </a:rPr>
              <a:t>神经网络的命名</a:t>
            </a:r>
            <a:r>
              <a:rPr lang="zh-CN" altLang="en-US" sz="3200" b="1" dirty="0" smtClean="0">
                <a:latin typeface="黑体" panose="02010609060101010101" pitchFamily="2" charset="-122"/>
                <a:ea typeface="黑体" panose="02010609060101010101" pitchFamily="2" charset="-122"/>
              </a:rPr>
              <a:t>实体识别方法</a:t>
            </a:r>
            <a:endParaRPr lang="zh-CN" altLang="en-US" sz="3200" b="1" dirty="0">
              <a:latin typeface="黑体" panose="02010609060101010101" pitchFamily="2" charset="-122"/>
              <a:ea typeface="黑体" panose="02010609060101010101" pitchFamily="2" charset="-122"/>
            </a:endParaRPr>
          </a:p>
        </p:txBody>
      </p:sp>
      <p:grpSp>
        <p:nvGrpSpPr>
          <p:cNvPr id="5" name="组合 5"/>
          <p:cNvGrpSpPr/>
          <p:nvPr/>
        </p:nvGrpSpPr>
        <p:grpSpPr bwMode="auto">
          <a:xfrm>
            <a:off x="4572000" y="3484545"/>
            <a:ext cx="3494087" cy="2136775"/>
            <a:chOff x="2623103" y="2903079"/>
            <a:chExt cx="2996306" cy="1727475"/>
          </a:xfrm>
        </p:grpSpPr>
        <p:sp>
          <p:nvSpPr>
            <p:cNvPr id="6" name="圆角矩形 61"/>
            <p:cNvSpPr>
              <a:spLocks noRot="1" noChangeAspect="1" noMove="1" noResize="1" noEditPoints="1" noAdjustHandles="1" noChangeArrowheads="1" noChangeShapeType="1" noTextEdit="1"/>
            </p:cNvSpPr>
            <p:nvPr/>
          </p:nvSpPr>
          <p:spPr>
            <a:xfrm>
              <a:off x="2623103" y="4227408"/>
              <a:ext cx="654152" cy="403146"/>
            </a:xfrm>
            <a:prstGeom prst="roundRect">
              <a:avLst/>
            </a:prstGeom>
            <a:blipFill rotWithShape="0">
              <a:blip r:embed="rId1"/>
              <a:stretch>
                <a:fillRect/>
              </a:stretch>
            </a:blipFill>
          </p:spPr>
          <p:txBody>
            <a:bodyPr/>
            <a:lstStyle/>
            <a:p>
              <a:pPr>
                <a:defRPr/>
              </a:pPr>
              <a:r>
                <a:rPr lang="en-US">
                  <a:noFill/>
                  <a:latin typeface="Arial" panose="020B0604020202020204" pitchFamily="34" charset="0"/>
                  <a:ea typeface="宋体" panose="02010600030101010101" pitchFamily="2" charset="-122"/>
                </a:rPr>
                <a:t> </a:t>
              </a:r>
              <a:endParaRPr lang="en-US">
                <a:noFill/>
                <a:latin typeface="Arial" panose="020B0604020202020204" pitchFamily="34" charset="0"/>
                <a:ea typeface="宋体" panose="02010600030101010101" pitchFamily="2" charset="-122"/>
              </a:endParaRPr>
            </a:p>
          </p:txBody>
        </p:sp>
        <p:sp>
          <p:nvSpPr>
            <p:cNvPr id="7" name="圆角矩形 62"/>
            <p:cNvSpPr>
              <a:spLocks noRot="1" noChangeAspect="1" noMove="1" noResize="1" noEditPoints="1" noAdjustHandles="1" noChangeArrowheads="1" noChangeShapeType="1" noTextEdit="1"/>
            </p:cNvSpPr>
            <p:nvPr/>
          </p:nvSpPr>
          <p:spPr>
            <a:xfrm>
              <a:off x="3525192" y="4227408"/>
              <a:ext cx="654152" cy="403146"/>
            </a:xfrm>
            <a:prstGeom prst="roundRect">
              <a:avLst/>
            </a:prstGeom>
            <a:blipFill rotWithShape="0">
              <a:blip r:embed="rId2"/>
              <a:stretch>
                <a:fillRect/>
              </a:stretch>
            </a:blipFill>
          </p:spPr>
          <p:txBody>
            <a:bodyPr/>
            <a:lstStyle/>
            <a:p>
              <a:pPr>
                <a:defRPr/>
              </a:pPr>
              <a:r>
                <a:rPr lang="en-US">
                  <a:noFill/>
                  <a:latin typeface="Arial" panose="020B0604020202020204" pitchFamily="34" charset="0"/>
                  <a:ea typeface="宋体" panose="02010600030101010101" pitchFamily="2" charset="-122"/>
                </a:rPr>
                <a:t> </a:t>
              </a:r>
              <a:endParaRPr lang="en-US">
                <a:noFill/>
                <a:latin typeface="Arial" panose="020B0604020202020204" pitchFamily="34" charset="0"/>
                <a:ea typeface="宋体" panose="02010600030101010101" pitchFamily="2" charset="-122"/>
              </a:endParaRPr>
            </a:p>
          </p:txBody>
        </p:sp>
        <p:sp>
          <p:nvSpPr>
            <p:cNvPr id="8" name="圆角矩形 63"/>
            <p:cNvSpPr>
              <a:spLocks noRot="1" noChangeAspect="1" noMove="1" noResize="1" noEditPoints="1" noAdjustHandles="1" noChangeArrowheads="1" noChangeShapeType="1" noTextEdit="1"/>
            </p:cNvSpPr>
            <p:nvPr/>
          </p:nvSpPr>
          <p:spPr>
            <a:xfrm>
              <a:off x="4859866" y="4227408"/>
              <a:ext cx="654152" cy="403146"/>
            </a:xfrm>
            <a:prstGeom prst="roundRect">
              <a:avLst/>
            </a:prstGeom>
            <a:blipFill rotWithShape="0">
              <a:blip r:embed="rId3"/>
              <a:stretch>
                <a:fillRect/>
              </a:stretch>
            </a:blipFill>
          </p:spPr>
          <p:txBody>
            <a:bodyPr/>
            <a:lstStyle/>
            <a:p>
              <a:pPr>
                <a:defRPr/>
              </a:pPr>
              <a:r>
                <a:rPr lang="en-US">
                  <a:noFill/>
                  <a:latin typeface="Arial" panose="020B0604020202020204" pitchFamily="34" charset="0"/>
                  <a:ea typeface="宋体" panose="02010600030101010101" pitchFamily="2" charset="-122"/>
                </a:rPr>
                <a:t> </a:t>
              </a:r>
              <a:endParaRPr lang="en-US">
                <a:noFill/>
                <a:latin typeface="Arial" panose="020B0604020202020204" pitchFamily="34" charset="0"/>
                <a:ea typeface="宋体" panose="02010600030101010101" pitchFamily="2" charset="-122"/>
              </a:endParaRPr>
            </a:p>
          </p:txBody>
        </p:sp>
        <p:cxnSp>
          <p:nvCxnSpPr>
            <p:cNvPr id="9" name="直接箭头连接符 65"/>
            <p:cNvCxnSpPr/>
            <p:nvPr/>
          </p:nvCxnSpPr>
          <p:spPr>
            <a:xfrm flipV="1">
              <a:off x="2949824" y="3881040"/>
              <a:ext cx="575846" cy="346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66"/>
            <p:cNvCxnSpPr/>
            <p:nvPr/>
          </p:nvCxnSpPr>
          <p:spPr>
            <a:xfrm flipV="1">
              <a:off x="3852391" y="3907992"/>
              <a:ext cx="104824" cy="319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67"/>
            <p:cNvCxnSpPr/>
            <p:nvPr/>
          </p:nvCxnSpPr>
          <p:spPr>
            <a:xfrm flipH="1" flipV="1">
              <a:off x="4629716" y="3897725"/>
              <a:ext cx="556787" cy="32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68"/>
            <p:cNvSpPr txBox="1">
              <a:spLocks noChangeArrowheads="1"/>
            </p:cNvSpPr>
            <p:nvPr/>
          </p:nvSpPr>
          <p:spPr bwMode="auto">
            <a:xfrm>
              <a:off x="4311233" y="4255176"/>
              <a:ext cx="464238" cy="356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a:t>…</a:t>
              </a:r>
              <a:endParaRPr lang="zh-CN" altLang="en-US" sz="2400" b="1"/>
            </a:p>
          </p:txBody>
        </p:sp>
        <p:sp>
          <p:nvSpPr>
            <p:cNvPr id="13" name="圆角矩形 69"/>
            <p:cNvSpPr>
              <a:spLocks noRot="1" noChangeAspect="1" noMove="1" noResize="1" noEditPoints="1" noAdjustHandles="1" noChangeArrowheads="1" noChangeShapeType="1" noTextEdit="1"/>
            </p:cNvSpPr>
            <p:nvPr/>
          </p:nvSpPr>
          <p:spPr>
            <a:xfrm>
              <a:off x="3525192" y="3635535"/>
              <a:ext cx="1123669" cy="272463"/>
            </a:xfrm>
            <a:prstGeom prst="roundRect">
              <a:avLst/>
            </a:prstGeom>
            <a:blipFill rotWithShape="0">
              <a:blip r:embed="rId4"/>
              <a:stretch>
                <a:fillRect b="-3571"/>
              </a:stretch>
            </a:blipFill>
          </p:spPr>
          <p:txBody>
            <a:bodyPr/>
            <a:lstStyle/>
            <a:p>
              <a:pPr>
                <a:defRPr/>
              </a:pPr>
              <a:r>
                <a:rPr lang="en-US">
                  <a:noFill/>
                  <a:latin typeface="Arial" panose="020B0604020202020204" pitchFamily="34" charset="0"/>
                  <a:ea typeface="宋体" panose="02010600030101010101" pitchFamily="2" charset="-122"/>
                </a:rPr>
                <a:t> </a:t>
              </a:r>
              <a:endParaRPr lang="en-US">
                <a:noFill/>
                <a:latin typeface="Arial" panose="020B0604020202020204" pitchFamily="34" charset="0"/>
                <a:ea typeface="宋体" panose="02010600030101010101" pitchFamily="2" charset="-122"/>
              </a:endParaRPr>
            </a:p>
          </p:txBody>
        </p:sp>
        <p:cxnSp>
          <p:nvCxnSpPr>
            <p:cNvPr id="14" name="直接箭头连接符 70"/>
            <p:cNvCxnSpPr/>
            <p:nvPr/>
          </p:nvCxnSpPr>
          <p:spPr>
            <a:xfrm flipV="1">
              <a:off x="4086542" y="3339440"/>
              <a:ext cx="0" cy="296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72"/>
            <p:cNvSpPr>
              <a:spLocks noRot="1" noChangeAspect="1" noMove="1" noResize="1" noEditPoints="1" noAdjustHandles="1" noChangeArrowheads="1" noChangeShapeType="1" noTextEdit="1"/>
            </p:cNvSpPr>
            <p:nvPr/>
          </p:nvSpPr>
          <p:spPr>
            <a:xfrm>
              <a:off x="2660004" y="2927218"/>
              <a:ext cx="654152" cy="403146"/>
            </a:xfrm>
            <a:prstGeom prst="roundRect">
              <a:avLst/>
            </a:prstGeom>
            <a:blipFill rotWithShape="0">
              <a:blip r:embed="rId5"/>
              <a:stretch>
                <a:fillRect/>
              </a:stretch>
            </a:blipFill>
          </p:spPr>
          <p:txBody>
            <a:bodyPr/>
            <a:lstStyle/>
            <a:p>
              <a:pPr>
                <a:defRPr/>
              </a:pPr>
              <a:r>
                <a:rPr lang="en-US">
                  <a:noFill/>
                  <a:latin typeface="Arial" panose="020B0604020202020204" pitchFamily="34" charset="0"/>
                  <a:ea typeface="宋体" panose="02010600030101010101" pitchFamily="2" charset="-122"/>
                </a:rPr>
                <a:t> </a:t>
              </a:r>
              <a:endParaRPr lang="en-US">
                <a:noFill/>
                <a:latin typeface="Arial" panose="020B0604020202020204" pitchFamily="34" charset="0"/>
                <a:ea typeface="宋体" panose="02010600030101010101" pitchFamily="2" charset="-122"/>
              </a:endParaRPr>
            </a:p>
          </p:txBody>
        </p:sp>
        <p:sp>
          <p:nvSpPr>
            <p:cNvPr id="16" name="圆角矩形 74"/>
            <p:cNvSpPr>
              <a:spLocks noRot="1" noChangeAspect="1" noMove="1" noResize="1" noEditPoints="1" noAdjustHandles="1" noChangeArrowheads="1" noChangeShapeType="1" noTextEdit="1"/>
            </p:cNvSpPr>
            <p:nvPr/>
          </p:nvSpPr>
          <p:spPr>
            <a:xfrm>
              <a:off x="3672905" y="2927218"/>
              <a:ext cx="654152" cy="403146"/>
            </a:xfrm>
            <a:prstGeom prst="roundRect">
              <a:avLst/>
            </a:prstGeom>
            <a:blipFill rotWithShape="0">
              <a:blip r:embed="rId6"/>
              <a:stretch>
                <a:fillRect/>
              </a:stretch>
            </a:blipFill>
          </p:spPr>
          <p:txBody>
            <a:bodyPr/>
            <a:lstStyle/>
            <a:p>
              <a:pPr>
                <a:defRPr/>
              </a:pPr>
              <a:r>
                <a:rPr lang="en-US">
                  <a:noFill/>
                  <a:latin typeface="Arial" panose="020B0604020202020204" pitchFamily="34" charset="0"/>
                  <a:ea typeface="宋体" panose="02010600030101010101" pitchFamily="2" charset="-122"/>
                </a:rPr>
                <a:t> </a:t>
              </a:r>
              <a:endParaRPr lang="en-US">
                <a:noFill/>
                <a:latin typeface="Arial" panose="020B0604020202020204" pitchFamily="34" charset="0"/>
                <a:ea typeface="宋体" panose="02010600030101010101" pitchFamily="2" charset="-122"/>
              </a:endParaRPr>
            </a:p>
          </p:txBody>
        </p:sp>
        <p:sp>
          <p:nvSpPr>
            <p:cNvPr id="17" name="圆角矩形 76"/>
            <p:cNvSpPr>
              <a:spLocks noRot="1" noChangeAspect="1" noMove="1" noResize="1" noEditPoints="1" noAdjustHandles="1" noChangeArrowheads="1" noChangeShapeType="1" noTextEdit="1"/>
            </p:cNvSpPr>
            <p:nvPr/>
          </p:nvSpPr>
          <p:spPr>
            <a:xfrm>
              <a:off x="4965257" y="2903079"/>
              <a:ext cx="654152" cy="403146"/>
            </a:xfrm>
            <a:prstGeom prst="roundRect">
              <a:avLst/>
            </a:prstGeom>
            <a:blipFill rotWithShape="0">
              <a:blip r:embed="rId7"/>
              <a:stretch>
                <a:fillRect/>
              </a:stretch>
            </a:blipFill>
          </p:spPr>
          <p:txBody>
            <a:bodyPr/>
            <a:lstStyle/>
            <a:p>
              <a:pPr>
                <a:defRPr/>
              </a:pPr>
              <a:r>
                <a:rPr lang="en-US">
                  <a:noFill/>
                  <a:latin typeface="Arial" panose="020B0604020202020204" pitchFamily="34" charset="0"/>
                  <a:ea typeface="宋体" panose="02010600030101010101" pitchFamily="2" charset="-122"/>
                </a:rPr>
                <a:t> </a:t>
              </a:r>
              <a:endParaRPr lang="en-US">
                <a:noFill/>
                <a:latin typeface="Arial" panose="020B0604020202020204" pitchFamily="34" charset="0"/>
                <a:ea typeface="宋体" panose="02010600030101010101" pitchFamily="2" charset="-122"/>
              </a:endParaRPr>
            </a:p>
          </p:txBody>
        </p:sp>
        <p:cxnSp>
          <p:nvCxnSpPr>
            <p:cNvPr id="18" name="直接箭头连接符 79"/>
            <p:cNvCxnSpPr/>
            <p:nvPr/>
          </p:nvCxnSpPr>
          <p:spPr>
            <a:xfrm flipH="1" flipV="1">
              <a:off x="2986580" y="3330456"/>
              <a:ext cx="736485" cy="296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81"/>
            <p:cNvSpPr txBox="1">
              <a:spLocks noChangeArrowheads="1"/>
            </p:cNvSpPr>
            <p:nvPr/>
          </p:nvSpPr>
          <p:spPr bwMode="auto">
            <a:xfrm>
              <a:off x="4371885" y="2950027"/>
              <a:ext cx="464238" cy="356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a:t>…</a:t>
              </a:r>
              <a:endParaRPr lang="zh-CN" altLang="en-US" sz="2400" b="1"/>
            </a:p>
          </p:txBody>
        </p:sp>
        <p:cxnSp>
          <p:nvCxnSpPr>
            <p:cNvPr id="20" name="直接箭头连接符 83"/>
            <p:cNvCxnSpPr/>
            <p:nvPr/>
          </p:nvCxnSpPr>
          <p:spPr>
            <a:xfrm flipV="1">
              <a:off x="4451380" y="3306071"/>
              <a:ext cx="841307" cy="327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683568" y="2190749"/>
            <a:ext cx="8064896" cy="954107"/>
          </a:xfrm>
          <a:prstGeom prst="rect">
            <a:avLst/>
          </a:prstGeom>
        </p:spPr>
        <p:txBody>
          <a:bodyPr wrap="square">
            <a:spAutoFit/>
          </a:bodyPr>
          <a:lstStyle/>
          <a:p>
            <a:pPr marL="0" lvl="1" defTabSz="914400">
              <a:spcBef>
                <a:spcPts val="0"/>
              </a:spcBef>
              <a:buClr>
                <a:srgbClr val="9FB8CD"/>
              </a:buClr>
              <a:buSzPct val="76000"/>
            </a:pPr>
            <a:r>
              <a:rPr lang="zh-CN" altLang="en-US" sz="2800" b="1" dirty="0" smtClean="0">
                <a:solidFill>
                  <a:srgbClr val="464653"/>
                </a:solidFill>
                <a:latin typeface="Times New Roman" panose="02020603050405020304" pitchFamily="18" charset="0"/>
                <a:cs typeface="Times New Roman" panose="02020603050405020304" pitchFamily="18" charset="0"/>
              </a:rPr>
              <a:t>把 </a:t>
            </a:r>
            <a:r>
              <a:rPr lang="en-US" altLang="zh-CN" sz="2800" b="1" dirty="0" smtClean="0">
                <a:solidFill>
                  <a:srgbClr val="464653"/>
                </a:solidFill>
                <a:latin typeface="Times New Roman" panose="02020603050405020304" pitchFamily="18" charset="0"/>
                <a:cs typeface="Times New Roman" panose="02020603050405020304" pitchFamily="18" charset="0"/>
              </a:rPr>
              <a:t>NER </a:t>
            </a:r>
            <a:r>
              <a:rPr lang="zh-CN" altLang="en-US" sz="2800" b="1" dirty="0" smtClean="0">
                <a:solidFill>
                  <a:srgbClr val="464653"/>
                </a:solidFill>
                <a:latin typeface="Times New Roman" panose="02020603050405020304" pitchFamily="18" charset="0"/>
                <a:cs typeface="Times New Roman" panose="02020603050405020304" pitchFamily="18" charset="0"/>
              </a:rPr>
              <a:t>看作</a:t>
            </a:r>
            <a:r>
              <a:rPr lang="zh-CN" altLang="en-US" sz="2800" b="1" dirty="0">
                <a:solidFill>
                  <a:srgbClr val="464653"/>
                </a:solidFill>
                <a:latin typeface="Times New Roman" panose="02020603050405020304" pitchFamily="18" charset="0"/>
                <a:cs typeface="Times New Roman" panose="02020603050405020304" pitchFamily="18" charset="0"/>
              </a:rPr>
              <a:t>序列标注任务，输入输出均为序列，</a:t>
            </a:r>
            <a:r>
              <a:rPr lang="en-US" altLang="zh-CN" sz="2800" b="1" dirty="0">
                <a:solidFill>
                  <a:srgbClr val="464653"/>
                </a:solidFill>
                <a:latin typeface="Times New Roman" panose="02020603050405020304" pitchFamily="18" charset="0"/>
                <a:cs typeface="Times New Roman" panose="02020603050405020304" pitchFamily="18" charset="0"/>
              </a:rPr>
              <a:t>many</a:t>
            </a:r>
            <a:r>
              <a:rPr lang="zh-CN" altLang="en-US" sz="2800" b="1" dirty="0">
                <a:solidFill>
                  <a:srgbClr val="464653"/>
                </a:solidFill>
                <a:latin typeface="Times New Roman" panose="02020603050405020304" pitchFamily="18" charset="0"/>
                <a:cs typeface="Times New Roman" panose="02020603050405020304" pitchFamily="18" charset="0"/>
              </a:rPr>
              <a:t> </a:t>
            </a:r>
            <a:r>
              <a:rPr lang="en-US" altLang="zh-CN" sz="2800" b="1" dirty="0">
                <a:solidFill>
                  <a:srgbClr val="464653"/>
                </a:solidFill>
                <a:latin typeface="Times New Roman" panose="02020603050405020304" pitchFamily="18" charset="0"/>
                <a:cs typeface="Times New Roman" panose="02020603050405020304" pitchFamily="18" charset="0"/>
              </a:rPr>
              <a:t>to</a:t>
            </a:r>
            <a:r>
              <a:rPr lang="zh-CN" altLang="en-US" sz="2800" b="1" dirty="0">
                <a:solidFill>
                  <a:srgbClr val="464653"/>
                </a:solidFill>
                <a:latin typeface="Times New Roman" panose="02020603050405020304" pitchFamily="18" charset="0"/>
                <a:cs typeface="Times New Roman" panose="02020603050405020304" pitchFamily="18" charset="0"/>
              </a:rPr>
              <a:t> </a:t>
            </a:r>
            <a:r>
              <a:rPr lang="en-US" altLang="zh-CN" sz="2800" b="1" dirty="0">
                <a:solidFill>
                  <a:srgbClr val="464653"/>
                </a:solidFill>
                <a:latin typeface="Times New Roman" panose="02020603050405020304" pitchFamily="18" charset="0"/>
                <a:cs typeface="Times New Roman" panose="02020603050405020304" pitchFamily="18" charset="0"/>
              </a:rPr>
              <a:t>many</a:t>
            </a:r>
            <a:r>
              <a:rPr lang="zh-CN" altLang="en-US" sz="2800" b="1" dirty="0">
                <a:solidFill>
                  <a:srgbClr val="464653"/>
                </a:solidFill>
                <a:latin typeface="Times New Roman" panose="02020603050405020304" pitchFamily="18" charset="0"/>
                <a:cs typeface="Times New Roman" panose="02020603050405020304" pitchFamily="18" charset="0"/>
              </a:rPr>
              <a:t>的对应</a:t>
            </a:r>
            <a:r>
              <a:rPr lang="zh-CN" altLang="en-US" sz="2800" b="1" dirty="0" smtClean="0">
                <a:solidFill>
                  <a:srgbClr val="464653"/>
                </a:solidFill>
                <a:latin typeface="Times New Roman" panose="02020603050405020304" pitchFamily="18" charset="0"/>
                <a:cs typeface="Times New Roman" panose="02020603050405020304" pitchFamily="18" charset="0"/>
              </a:rPr>
              <a:t>关系。</a:t>
            </a:r>
            <a:endParaRPr lang="zh-CN" altLang="en-US" sz="2800" b="1" dirty="0">
              <a:solidFill>
                <a:srgbClr val="464653"/>
              </a:solidFill>
              <a:latin typeface="Times New Roman" panose="02020603050405020304" pitchFamily="18" charset="0"/>
              <a:cs typeface="Times New Roman" panose="02020603050405020304" pitchFamily="18" charset="0"/>
            </a:endParaRPr>
          </a:p>
        </p:txBody>
      </p:sp>
      <p:sp>
        <p:nvSpPr>
          <p:cNvPr id="3" name="标题 2"/>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2" name="矩形 1"/>
          <p:cNvSpPr/>
          <p:nvPr/>
        </p:nvSpPr>
        <p:spPr>
          <a:xfrm>
            <a:off x="179512" y="1484784"/>
            <a:ext cx="8064896" cy="523220"/>
          </a:xfrm>
          <a:prstGeom prst="rect">
            <a:avLst/>
          </a:prstGeom>
          <a:solidFill>
            <a:schemeClr val="bg1"/>
          </a:solidFill>
        </p:spPr>
        <p:txBody>
          <a:bodyPr wrap="square">
            <a:spAutoFit/>
          </a:bodyPr>
          <a:lstStyle/>
          <a:p>
            <a:pPr marL="358775" lvl="1" indent="-358775" defTabSz="914400">
              <a:spcBef>
                <a:spcPts val="0"/>
              </a:spcBef>
              <a:buSzPct val="100000"/>
              <a:buFont typeface="Wingdings" panose="05000000000000000000" pitchFamily="2" charset="2"/>
              <a:buChar char="l"/>
            </a:pPr>
            <a:r>
              <a:rPr lang="zh-CN" altLang="en-US" sz="2800" b="1" dirty="0" smtClean="0">
                <a:solidFill>
                  <a:srgbClr val="464653"/>
                </a:solidFill>
                <a:latin typeface="Times New Roman" panose="02020603050405020304" pitchFamily="18" charset="0"/>
                <a:cs typeface="Times New Roman" panose="02020603050405020304" pitchFamily="18" charset="0"/>
              </a:rPr>
              <a:t>基于</a:t>
            </a:r>
            <a:r>
              <a:rPr lang="en-US" altLang="zh-CN" sz="2800" b="1" dirty="0" smtClean="0">
                <a:solidFill>
                  <a:srgbClr val="464653"/>
                </a:solidFill>
                <a:latin typeface="Times New Roman" panose="02020603050405020304" pitchFamily="18" charset="0"/>
                <a:cs typeface="Times New Roman" panose="02020603050405020304" pitchFamily="18" charset="0"/>
              </a:rPr>
              <a:t>RNN</a:t>
            </a:r>
            <a:r>
              <a:rPr lang="zh-CN" altLang="en-US" sz="2800" b="1" dirty="0" smtClean="0">
                <a:solidFill>
                  <a:srgbClr val="464653"/>
                </a:solidFill>
                <a:latin typeface="Times New Roman" panose="02020603050405020304" pitchFamily="18" charset="0"/>
                <a:cs typeface="Times New Roman" panose="02020603050405020304" pitchFamily="18" charset="0"/>
              </a:rPr>
              <a:t>的识别方法</a:t>
            </a:r>
            <a:endParaRPr lang="zh-CN" altLang="en-US" sz="2800" b="1" dirty="0">
              <a:solidFill>
                <a:srgbClr val="464653"/>
              </a:solidFill>
              <a:latin typeface="Times New Roman" panose="02020603050405020304" pitchFamily="18" charset="0"/>
              <a:cs typeface="Times New Roman" panose="02020603050405020304" pitchFamily="18" charset="0"/>
            </a:endParaRPr>
          </a:p>
        </p:txBody>
      </p:sp>
      <p:sp>
        <p:nvSpPr>
          <p:cNvPr id="3" name="矩形 2"/>
          <p:cNvSpPr/>
          <p:nvPr/>
        </p:nvSpPr>
        <p:spPr>
          <a:xfrm>
            <a:off x="539552" y="2060848"/>
            <a:ext cx="8208912" cy="1014730"/>
          </a:xfrm>
          <a:prstGeom prst="rect">
            <a:avLst/>
          </a:prstGeom>
        </p:spPr>
        <p:txBody>
          <a:bodyPr wrap="square">
            <a:spAutoFit/>
          </a:bodyPr>
          <a:lstStyle/>
          <a:p>
            <a:pPr marL="342900" indent="-342900">
              <a:buFont typeface="Wingdings" panose="05000000000000000000" pitchFamily="2" charset="2"/>
              <a:buChar char="Ø"/>
            </a:pPr>
            <a:r>
              <a:rPr lang="zh-CN" altLang="en-US" sz="2000" b="1" dirty="0">
                <a:latin typeface="Times New Roman" panose="02020603050405020304" pitchFamily="18" charset="0"/>
                <a:cs typeface="Times New Roman" panose="02020603050405020304" pitchFamily="18" charset="0"/>
              </a:rPr>
              <a:t>可学习长距离关系：对比</a:t>
            </a:r>
            <a:r>
              <a:rPr lang="en-US" altLang="zh-CN" sz="2000" b="1" dirty="0">
                <a:latin typeface="Times New Roman" panose="02020603050405020304" pitchFamily="18" charset="0"/>
                <a:cs typeface="Times New Roman" panose="02020603050405020304" pitchFamily="18" charset="0"/>
              </a:rPr>
              <a:t>CRF</a:t>
            </a:r>
            <a:r>
              <a:rPr lang="zh-CN" altLang="en-US" sz="2000" b="1" dirty="0">
                <a:latin typeface="Times New Roman" panose="02020603050405020304" pitchFamily="18" charset="0"/>
                <a:cs typeface="Times New Roman" panose="02020603050405020304" pitchFamily="18" charset="0"/>
              </a:rPr>
              <a:t>的取词窗作为输入，特征只在词窗范围内选取</a:t>
            </a:r>
            <a:r>
              <a:rPr lang="zh-CN" altLang="en-US" sz="2000" b="1" dirty="0" smtClean="0">
                <a:latin typeface="Times New Roman" panose="02020603050405020304" pitchFamily="18" charset="0"/>
                <a:cs typeface="Times New Roman" panose="02020603050405020304" pitchFamily="18" charset="0"/>
              </a:rPr>
              <a:t>。</a:t>
            </a:r>
            <a:endParaRPr lang="en-US" altLang="zh-CN" sz="2000" b="1"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en-US" sz="2000" b="1" dirty="0">
                <a:latin typeface="宋体" panose="02010600030101010101" pitchFamily="2" charset="-122"/>
              </a:rPr>
              <a:t>难以训练，存在梯度消失</a:t>
            </a:r>
            <a:r>
              <a:rPr lang="en-US" altLang="zh-CN" sz="2000" b="1" dirty="0">
                <a:latin typeface="宋体" panose="02010600030101010101" pitchFamily="2" charset="-122"/>
              </a:rPr>
              <a:t>/</a:t>
            </a:r>
            <a:r>
              <a:rPr lang="zh-CN" altLang="en-US" sz="2000" b="1" dirty="0">
                <a:latin typeface="宋体" panose="02010600030101010101" pitchFamily="2" charset="-122"/>
              </a:rPr>
              <a:t>爆炸现象</a:t>
            </a:r>
            <a:endParaRPr lang="zh-CN" altLang="en-US" sz="2000" b="1" dirty="0">
              <a:latin typeface="宋体" panose="02010600030101010101" pitchFamily="2" charset="-122"/>
              <a:cs typeface="Times New Roman" panose="02020603050405020304" pitchFamily="18" charset="0"/>
            </a:endParaRPr>
          </a:p>
        </p:txBody>
      </p:sp>
      <p:sp>
        <p:nvSpPr>
          <p:cNvPr id="4" name="文本框 3"/>
          <p:cNvSpPr txBox="1"/>
          <p:nvPr/>
        </p:nvSpPr>
        <p:spPr>
          <a:xfrm>
            <a:off x="899592" y="3314021"/>
            <a:ext cx="7848872" cy="1508105"/>
          </a:xfrm>
          <a:prstGeom prst="rect">
            <a:avLst/>
          </a:prstGeom>
          <a:noFill/>
        </p:spPr>
        <p:txBody>
          <a:bodyPr wrap="square" rtlCol="0">
            <a:spAutoFit/>
          </a:bodyPr>
          <a:lstStyle/>
          <a:p>
            <a:pPr marL="358775" indent="-358775"/>
            <a:r>
              <a:rPr lang="en-US" altLang="zh-CN" sz="2000" dirty="0" smtClean="0">
                <a:latin typeface="Times New Roman" panose="02020603050405020304" pitchFamily="18" charset="0"/>
                <a:cs typeface="Times New Roman" panose="02020603050405020304" pitchFamily="18" charset="0"/>
              </a:rPr>
              <a:t>Refer to:</a:t>
            </a:r>
            <a:endParaRPr lang="en-US" altLang="zh-CN" sz="2000" dirty="0" smtClean="0">
              <a:latin typeface="Times New Roman" panose="02020603050405020304" pitchFamily="18" charset="0"/>
              <a:cs typeface="Times New Roman" panose="02020603050405020304" pitchFamily="18" charset="0"/>
            </a:endParaRPr>
          </a:p>
          <a:p>
            <a:pPr marL="358775" indent="-358775"/>
            <a:r>
              <a:rPr lang="en-US" altLang="zh-CN" dirty="0" smtClean="0">
                <a:latin typeface="Times New Roman" panose="02020603050405020304" pitchFamily="18" charset="0"/>
                <a:cs typeface="Times New Roman" panose="02020603050405020304" pitchFamily="18" charset="0"/>
              </a:rPr>
              <a:t>Y. </a:t>
            </a:r>
            <a:r>
              <a:rPr lang="en-US" altLang="zh-CN" dirty="0" err="1" smtClean="0">
                <a:latin typeface="Times New Roman" panose="02020603050405020304" pitchFamily="18" charset="0"/>
                <a:cs typeface="Times New Roman" panose="02020603050405020304" pitchFamily="18" charset="0"/>
              </a:rPr>
              <a:t>Bengio</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P. </a:t>
            </a:r>
            <a:r>
              <a:rPr lang="en-US" altLang="zh-CN" dirty="0" err="1">
                <a:latin typeface="Times New Roman" panose="02020603050405020304" pitchFamily="18" charset="0"/>
                <a:cs typeface="Times New Roman" panose="02020603050405020304" pitchFamily="18" charset="0"/>
              </a:rPr>
              <a:t>Simard</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P. </a:t>
            </a:r>
            <a:r>
              <a:rPr lang="en-US" altLang="zh-CN" dirty="0" err="1" smtClean="0">
                <a:latin typeface="Times New Roman" panose="02020603050405020304" pitchFamily="18" charset="0"/>
                <a:cs typeface="Times New Roman" panose="02020603050405020304" pitchFamily="18" charset="0"/>
              </a:rPr>
              <a:t>Frasconi</a:t>
            </a:r>
            <a:r>
              <a:rPr lang="en-US" altLang="zh-CN" dirty="0" smtClean="0">
                <a:latin typeface="Times New Roman" panose="02020603050405020304" pitchFamily="18" charset="0"/>
                <a:cs typeface="Times New Roman" panose="02020603050405020304" pitchFamily="18" charset="0"/>
              </a:rPr>
              <a:t>. 1994. </a:t>
            </a:r>
            <a:r>
              <a:rPr lang="en-US" altLang="zh-CN" dirty="0">
                <a:latin typeface="Times New Roman" panose="02020603050405020304" pitchFamily="18" charset="0"/>
                <a:cs typeface="Times New Roman" panose="02020603050405020304" pitchFamily="18" charset="0"/>
              </a:rPr>
              <a:t>Learning long-term dependencies with gradient descent is difficult. IEEE </a:t>
            </a:r>
            <a:r>
              <a:rPr lang="en-US" altLang="zh-CN" i="1" dirty="0">
                <a:latin typeface="Times New Roman" panose="02020603050405020304" pitchFamily="18" charset="0"/>
                <a:cs typeface="Times New Roman" panose="02020603050405020304" pitchFamily="18" charset="0"/>
              </a:rPr>
              <a:t>Transactions on Neural Networks</a:t>
            </a:r>
            <a:r>
              <a:rPr lang="en-US" altLang="zh-CN" dirty="0">
                <a:latin typeface="Times New Roman" panose="02020603050405020304" pitchFamily="18" charset="0"/>
                <a:cs typeface="Times New Roman" panose="02020603050405020304" pitchFamily="18" charset="0"/>
              </a:rPr>
              <a:t> 5, </a:t>
            </a:r>
            <a:r>
              <a:rPr lang="en-US" altLang="zh-CN" dirty="0" smtClean="0">
                <a:latin typeface="Times New Roman" panose="02020603050405020304" pitchFamily="18" charset="0"/>
                <a:cs typeface="Times New Roman" panose="02020603050405020304" pitchFamily="18" charset="0"/>
              </a:rPr>
              <a:t>157–166</a:t>
            </a:r>
            <a:endParaRPr lang="zh-CN" altLang="en-US" dirty="0">
              <a:latin typeface="Times New Roman" panose="02020603050405020304" pitchFamily="18" charset="0"/>
              <a:cs typeface="Times New Roman" panose="02020603050405020304" pitchFamily="18" charset="0"/>
            </a:endParaRPr>
          </a:p>
        </p:txBody>
      </p:sp>
      <p:sp>
        <p:nvSpPr>
          <p:cNvPr id="21" name="矩形 20"/>
          <p:cNvSpPr/>
          <p:nvPr/>
        </p:nvSpPr>
        <p:spPr>
          <a:xfrm>
            <a:off x="899592" y="5397446"/>
            <a:ext cx="7992888" cy="830997"/>
          </a:xfrm>
          <a:prstGeom prst="rect">
            <a:avLst/>
          </a:prstGeom>
        </p:spPr>
        <p:txBody>
          <a:bodyPr wrap="square">
            <a:spAutoFit/>
          </a:bodyPr>
          <a:lstStyle/>
          <a:p>
            <a:pPr marL="358775" indent="-358775"/>
            <a:r>
              <a:rPr lang="en-US" altLang="zh-CN" dirty="0" smtClean="0">
                <a:latin typeface="Times New Roman" panose="02020603050405020304" pitchFamily="18" charset="0"/>
                <a:cs typeface="Times New Roman" panose="02020603050405020304" pitchFamily="18" charset="0"/>
              </a:rPr>
              <a:t>S. </a:t>
            </a:r>
            <a:r>
              <a:rPr lang="en-US" altLang="en-US" dirty="0" err="1" smtClean="0">
                <a:latin typeface="Times New Roman" panose="02020603050405020304" pitchFamily="18" charset="0"/>
                <a:cs typeface="Times New Roman" panose="02020603050405020304" pitchFamily="18" charset="0"/>
              </a:rPr>
              <a:t>Hochreiter</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J. </a:t>
            </a:r>
            <a:r>
              <a:rPr lang="en-US" altLang="en-US" dirty="0" err="1" smtClean="0">
                <a:latin typeface="Times New Roman" panose="02020603050405020304" pitchFamily="18" charset="0"/>
                <a:cs typeface="Times New Roman" panose="02020603050405020304" pitchFamily="18" charset="0"/>
              </a:rPr>
              <a:t>Schmidhuber</a:t>
            </a:r>
            <a:r>
              <a:rPr lang="en-US" altLang="en-US" dirty="0" smtClean="0">
                <a:latin typeface="Times New Roman" panose="02020603050405020304" pitchFamily="18" charset="0"/>
                <a:cs typeface="Times New Roman" panose="02020603050405020304" pitchFamily="18" charset="0"/>
              </a:rPr>
              <a:t>. 1997. </a:t>
            </a:r>
            <a:r>
              <a:rPr lang="en-US" altLang="en-US" dirty="0">
                <a:latin typeface="Times New Roman" panose="02020603050405020304" pitchFamily="18" charset="0"/>
                <a:cs typeface="Times New Roman" panose="02020603050405020304" pitchFamily="18" charset="0"/>
              </a:rPr>
              <a:t>Long short-term memory. Neural computation 9, 1735–80 (1997)</a:t>
            </a:r>
            <a:endParaRPr lang="zh-CN" altLang="en-US" dirty="0">
              <a:latin typeface="Times New Roman" panose="02020603050405020304" pitchFamily="18" charset="0"/>
              <a:cs typeface="Times New Roman" panose="02020603050405020304" pitchFamily="18" charset="0"/>
            </a:endParaRPr>
          </a:p>
        </p:txBody>
      </p:sp>
      <p:sp>
        <p:nvSpPr>
          <p:cNvPr id="25" name="矩形 24"/>
          <p:cNvSpPr/>
          <p:nvPr/>
        </p:nvSpPr>
        <p:spPr>
          <a:xfrm>
            <a:off x="179512" y="4874226"/>
            <a:ext cx="8064896" cy="523220"/>
          </a:xfrm>
          <a:prstGeom prst="rect">
            <a:avLst/>
          </a:prstGeom>
          <a:solidFill>
            <a:schemeClr val="bg1"/>
          </a:solidFill>
        </p:spPr>
        <p:txBody>
          <a:bodyPr wrap="square">
            <a:spAutoFit/>
          </a:bodyPr>
          <a:lstStyle/>
          <a:p>
            <a:pPr marL="358775" lvl="1" indent="-358775" defTabSz="914400">
              <a:spcBef>
                <a:spcPts val="0"/>
              </a:spcBef>
              <a:buSzPct val="100000"/>
              <a:buFont typeface="Wingdings" panose="05000000000000000000" pitchFamily="2" charset="2"/>
              <a:buChar char="l"/>
            </a:pPr>
            <a:r>
              <a:rPr lang="zh-CN" altLang="en-US" sz="2800" b="1" dirty="0" smtClean="0">
                <a:solidFill>
                  <a:srgbClr val="464653"/>
                </a:solidFill>
                <a:latin typeface="Times New Roman" panose="02020603050405020304" pitchFamily="18" charset="0"/>
                <a:cs typeface="Times New Roman" panose="02020603050405020304" pitchFamily="18" charset="0"/>
              </a:rPr>
              <a:t>基于</a:t>
            </a:r>
            <a:r>
              <a:rPr lang="en-US" altLang="zh-CN" sz="2800" b="1" dirty="0" smtClean="0">
                <a:solidFill>
                  <a:srgbClr val="464653"/>
                </a:solidFill>
                <a:latin typeface="Times New Roman" panose="02020603050405020304" pitchFamily="18" charset="0"/>
                <a:cs typeface="Times New Roman" panose="02020603050405020304" pitchFamily="18" charset="0"/>
              </a:rPr>
              <a:t>LSTM </a:t>
            </a:r>
            <a:r>
              <a:rPr lang="zh-CN" altLang="en-US" sz="2800" b="1" dirty="0" smtClean="0">
                <a:solidFill>
                  <a:srgbClr val="464653"/>
                </a:solidFill>
                <a:latin typeface="Times New Roman" panose="02020603050405020304" pitchFamily="18" charset="0"/>
                <a:cs typeface="Times New Roman" panose="02020603050405020304" pitchFamily="18" charset="0"/>
              </a:rPr>
              <a:t>的识别方法</a:t>
            </a:r>
            <a:endParaRPr lang="zh-CN" altLang="en-US" sz="2800" b="1" dirty="0">
              <a:solidFill>
                <a:srgbClr val="464653"/>
              </a:solidFill>
              <a:latin typeface="Times New Roman" panose="02020603050405020304" pitchFamily="18" charset="0"/>
              <a:cs typeface="Times New Roman" panose="02020603050405020304" pitchFamily="18" charset="0"/>
            </a:endParaRPr>
          </a:p>
        </p:txBody>
      </p:sp>
      <p:sp>
        <p:nvSpPr>
          <p:cNvPr id="5" name="标题 4"/>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1" grpId="0"/>
      <p:bldP spid="25"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6" name="矩形 5"/>
          <p:cNvSpPr/>
          <p:nvPr/>
        </p:nvSpPr>
        <p:spPr>
          <a:xfrm>
            <a:off x="179512" y="1400864"/>
            <a:ext cx="8784976" cy="4893647"/>
          </a:xfrm>
          <a:prstGeom prst="rect">
            <a:avLst/>
          </a:prstGeom>
          <a:solidFill>
            <a:schemeClr val="bg1"/>
          </a:solidFill>
        </p:spPr>
        <p:txBody>
          <a:bodyPr wrap="square">
            <a:spAutoFit/>
          </a:bodyPr>
          <a:lstStyle/>
          <a:p>
            <a:pPr marL="358775" indent="-358775"/>
            <a:r>
              <a:rPr lang="en-US" altLang="en-US" dirty="0">
                <a:latin typeface="Times New Roman" panose="02020603050405020304" pitchFamily="18" charset="0"/>
                <a:cs typeface="Times New Roman" panose="02020603050405020304" pitchFamily="18" charset="0"/>
              </a:rPr>
              <a:t>K. </a:t>
            </a:r>
            <a:r>
              <a:rPr lang="en-US" altLang="en-US" dirty="0" err="1">
                <a:latin typeface="Times New Roman" panose="02020603050405020304" pitchFamily="18" charset="0"/>
                <a:cs typeface="Times New Roman" panose="02020603050405020304" pitchFamily="18" charset="0"/>
              </a:rPr>
              <a:t>Greff</a:t>
            </a:r>
            <a:r>
              <a:rPr lang="en-US" altLang="en-US" dirty="0">
                <a:latin typeface="Times New Roman" panose="02020603050405020304" pitchFamily="18" charset="0"/>
                <a:cs typeface="Times New Roman" panose="02020603050405020304" pitchFamily="18" charset="0"/>
              </a:rPr>
              <a:t>, R. K. </a:t>
            </a:r>
            <a:r>
              <a:rPr lang="en-US" altLang="en-US" dirty="0" smtClean="0">
                <a:latin typeface="Times New Roman" panose="02020603050405020304" pitchFamily="18" charset="0"/>
                <a:cs typeface="Times New Roman" panose="02020603050405020304" pitchFamily="18" charset="0"/>
              </a:rPr>
              <a:t>Srivastava et al. 2015. LSTM</a:t>
            </a:r>
            <a:r>
              <a:rPr lang="en-US" altLang="en-US" dirty="0">
                <a:latin typeface="Times New Roman" panose="02020603050405020304" pitchFamily="18" charset="0"/>
                <a:cs typeface="Times New Roman" panose="02020603050405020304" pitchFamily="18" charset="0"/>
              </a:rPr>
              <a:t>: A Search Space </a:t>
            </a:r>
            <a:r>
              <a:rPr lang="en-US" altLang="en-US" dirty="0" smtClean="0">
                <a:latin typeface="Times New Roman" panose="02020603050405020304" pitchFamily="18" charset="0"/>
                <a:cs typeface="Times New Roman" panose="02020603050405020304" pitchFamily="18" charset="0"/>
              </a:rPr>
              <a:t>Odyssey</a:t>
            </a:r>
            <a:r>
              <a:rPr lang="en-US" altLang="en-US"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 </a:t>
            </a:r>
            <a:r>
              <a:rPr lang="en-US" altLang="en-US" i="1" dirty="0" err="1">
                <a:latin typeface="Times New Roman" panose="02020603050405020304" pitchFamily="18" charset="0"/>
                <a:cs typeface="Times New Roman" panose="02020603050405020304" pitchFamily="18" charset="0"/>
              </a:rPr>
              <a:t>arXiv</a:t>
            </a:r>
            <a:r>
              <a:rPr lang="en-US" altLang="en-US" dirty="0">
                <a:latin typeface="Times New Roman" panose="02020603050405020304" pitchFamily="18" charset="0"/>
                <a:cs typeface="Times New Roman" panose="02020603050405020304" pitchFamily="18" charset="0"/>
              </a:rPr>
              <a:t>, p. 10, Mar. </a:t>
            </a:r>
            <a:r>
              <a:rPr lang="en-US" altLang="en-US" dirty="0" smtClean="0">
                <a:latin typeface="Times New Roman" panose="02020603050405020304" pitchFamily="18" charset="0"/>
                <a:cs typeface="Times New Roman" panose="02020603050405020304" pitchFamily="18" charset="0"/>
              </a:rPr>
              <a:t>2015</a:t>
            </a:r>
            <a:endParaRPr lang="en-US" altLang="en-US" dirty="0" smtClean="0">
              <a:latin typeface="Times New Roman" panose="02020603050405020304" pitchFamily="18" charset="0"/>
              <a:cs typeface="Times New Roman" panose="02020603050405020304" pitchFamily="18" charset="0"/>
            </a:endParaRPr>
          </a:p>
          <a:p>
            <a:pPr marL="358775" indent="-358775">
              <a:spcBef>
                <a:spcPts val="0"/>
              </a:spcBef>
            </a:pPr>
            <a:r>
              <a:rPr lang="en-US" altLang="en-US" dirty="0" smtClean="0">
                <a:latin typeface="Times New Roman" panose="02020603050405020304" pitchFamily="18" charset="0"/>
                <a:cs typeface="Times New Roman" panose="02020603050405020304" pitchFamily="18" charset="0"/>
              </a:rPr>
              <a:t>G. </a:t>
            </a:r>
            <a:r>
              <a:rPr lang="en-US" altLang="en-US" dirty="0" err="1" smtClean="0">
                <a:latin typeface="Times New Roman" panose="02020603050405020304" pitchFamily="18" charset="0"/>
                <a:cs typeface="Times New Roman" panose="02020603050405020304" pitchFamily="18" charset="0"/>
              </a:rPr>
              <a:t>Lample</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M. Ballesteros et al. </a:t>
            </a:r>
            <a:r>
              <a:rPr lang="en-US" altLang="en-US" dirty="0">
                <a:latin typeface="Times New Roman" panose="02020603050405020304" pitchFamily="18" charset="0"/>
                <a:cs typeface="Times New Roman" panose="02020603050405020304" pitchFamily="18" charset="0"/>
              </a:rPr>
              <a:t>2016. Neural Architectures for Named Entity Recognition. </a:t>
            </a:r>
            <a:r>
              <a:rPr lang="en-US" altLang="en-US" i="1" dirty="0" smtClean="0">
                <a:latin typeface="Times New Roman" panose="02020603050405020304" pitchFamily="18" charset="0"/>
                <a:cs typeface="Times New Roman" panose="02020603050405020304" pitchFamily="18" charset="0"/>
              </a:rPr>
              <a:t>Proc. NAACL-HLT</a:t>
            </a:r>
            <a:r>
              <a:rPr lang="en-US" altLang="en-US" dirty="0" smtClean="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pp</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260-270 </a:t>
            </a:r>
            <a:endParaRPr lang="en-US" altLang="en-US" dirty="0" smtClean="0">
              <a:latin typeface="Times New Roman" panose="02020603050405020304" pitchFamily="18" charset="0"/>
              <a:cs typeface="Times New Roman" panose="02020603050405020304" pitchFamily="18" charset="0"/>
            </a:endParaRPr>
          </a:p>
          <a:p>
            <a:pPr marL="358775" indent="-358775">
              <a:spcBef>
                <a:spcPts val="0"/>
              </a:spcBef>
            </a:pP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dirty="0" smtClean="0">
                <a:solidFill>
                  <a:srgbClr val="0000FF"/>
                </a:solidFill>
                <a:latin typeface="Times New Roman" panose="02020603050405020304" pitchFamily="18" charset="0"/>
                <a:cs typeface="Times New Roman" panose="02020603050405020304" pitchFamily="18" charset="0"/>
              </a:rPr>
              <a:t>[char-LSTM:</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对英文单词做英文字符级别</a:t>
            </a:r>
            <a:r>
              <a:rPr lang="zh-CN" altLang="en-US"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 </a:t>
            </a: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LSTM</a:t>
            </a:r>
            <a:r>
              <a:rPr lang="zh-CN" altLang="en-US"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变换</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，然后与词向量合并作为网络的</a:t>
            </a:r>
            <a:r>
              <a:rPr lang="zh-CN" altLang="en-US"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输入。</a:t>
            </a:r>
            <a:r>
              <a:rPr lang="en-US" altLang="en-US" dirty="0" smtClean="0">
                <a:solidFill>
                  <a:srgbClr val="0000FF"/>
                </a:solidFill>
                <a:latin typeface="Times New Roman" panose="02020603050405020304" pitchFamily="18" charset="0"/>
                <a:cs typeface="Times New Roman" panose="02020603050405020304" pitchFamily="18" charset="0"/>
              </a:rPr>
              <a:t>]</a:t>
            </a:r>
            <a:endParaRPr lang="en-US" altLang="en-US" dirty="0" smtClean="0">
              <a:solidFill>
                <a:srgbClr val="0000FF"/>
              </a:solidFill>
              <a:latin typeface="Times New Roman" panose="02020603050405020304" pitchFamily="18" charset="0"/>
              <a:cs typeface="Times New Roman" panose="02020603050405020304" pitchFamily="18" charset="0"/>
            </a:endParaRPr>
          </a:p>
          <a:p>
            <a:pPr marL="358775" indent="-358775">
              <a:spcBef>
                <a:spcPts val="0"/>
              </a:spcBef>
              <a:buFont typeface="Calibri Light" panose="020F0302020204030204" pitchFamily="34" charset="0"/>
              <a:buNone/>
            </a:pPr>
            <a:r>
              <a:rPr lang="en-US" altLang="en-US" dirty="0" smtClean="0">
                <a:latin typeface="Times New Roman" panose="02020603050405020304" pitchFamily="18" charset="0"/>
                <a:cs typeface="Times New Roman" panose="02020603050405020304" pitchFamily="18" charset="0"/>
              </a:rPr>
              <a:t>C. Dong</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J. Zhang et al. 2016. </a:t>
            </a:r>
            <a:r>
              <a:rPr lang="en-US" altLang="en-US" dirty="0">
                <a:latin typeface="Times New Roman" panose="02020603050405020304" pitchFamily="18" charset="0"/>
                <a:cs typeface="Times New Roman" panose="02020603050405020304" pitchFamily="18" charset="0"/>
              </a:rPr>
              <a:t>December. Character-Based LSTM-CRF with Radical-Level Features for Chinese Named Entity Recognition. </a:t>
            </a:r>
            <a:r>
              <a:rPr lang="en-US" altLang="en-US" i="1" dirty="0" smtClean="0">
                <a:latin typeface="Times New Roman" panose="02020603050405020304" pitchFamily="18" charset="0"/>
                <a:cs typeface="Times New Roman" panose="02020603050405020304" pitchFamily="18" charset="0"/>
              </a:rPr>
              <a:t>Proc. NLPCC</a:t>
            </a:r>
            <a:r>
              <a:rPr lang="en-US" altLang="en-US" dirty="0" smtClean="0">
                <a:latin typeface="Times New Roman" panose="02020603050405020304" pitchFamily="18" charset="0"/>
                <a:cs typeface="Times New Roman" panose="02020603050405020304" pitchFamily="18" charset="0"/>
              </a:rPr>
              <a:t>, pp</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239-250. </a:t>
            </a:r>
            <a:endParaRPr lang="en-US" altLang="en-US" dirty="0" smtClean="0">
              <a:latin typeface="Times New Roman" panose="02020603050405020304" pitchFamily="18" charset="0"/>
              <a:cs typeface="Times New Roman" panose="02020603050405020304" pitchFamily="18" charset="0"/>
            </a:endParaRPr>
          </a:p>
          <a:p>
            <a:pPr marL="358775" indent="-358775">
              <a:spcBef>
                <a:spcPts val="0"/>
              </a:spcBef>
              <a:buFont typeface="Calibri Light" panose="020F0302020204030204" pitchFamily="34" charset="0"/>
              <a:buNone/>
            </a:pPr>
            <a:r>
              <a:rPr lang="en-US"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Radical-LSTM:</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 </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LSTM-CRF</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结构基础上，对中文汉字做偏旁部首级别的 </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LSTM </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变换。</a:t>
            </a: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358775" indent="-358775">
              <a:spcBef>
                <a:spcPts val="0"/>
              </a:spcBef>
              <a:buFont typeface="Calibri Light" panose="020F0302020204030204" pitchFamily="34" charset="0"/>
              <a:buNone/>
            </a:pPr>
            <a:r>
              <a:rPr lang="en-US" altLang="en-US" dirty="0">
                <a:latin typeface="Times New Roman" panose="02020603050405020304" pitchFamily="18" charset="0"/>
                <a:cs typeface="Times New Roman" panose="02020603050405020304" pitchFamily="18" charset="0"/>
              </a:rPr>
              <a:t>O. </a:t>
            </a:r>
            <a:r>
              <a:rPr lang="en-US" altLang="en-US" dirty="0" err="1" smtClean="0">
                <a:latin typeface="Times New Roman" panose="02020603050405020304" pitchFamily="18" charset="0"/>
                <a:cs typeface="Times New Roman" panose="02020603050405020304" pitchFamily="18" charset="0"/>
              </a:rPr>
              <a:t>Kuru</a:t>
            </a:r>
            <a:r>
              <a:rPr lang="en-US" altLang="en-US" dirty="0" smtClean="0">
                <a:latin typeface="Times New Roman" panose="02020603050405020304" pitchFamily="18" charset="0"/>
                <a:cs typeface="Times New Roman" panose="02020603050405020304" pitchFamily="18" charset="0"/>
              </a:rPr>
              <a:t>. 2016. </a:t>
            </a:r>
            <a:r>
              <a:rPr lang="en-US" altLang="en-US" dirty="0" err="1" smtClean="0">
                <a:latin typeface="Times New Roman" panose="02020603050405020304" pitchFamily="18" charset="0"/>
                <a:cs typeface="Times New Roman" panose="02020603050405020304" pitchFamily="18" charset="0"/>
              </a:rPr>
              <a:t>CharNER</a:t>
            </a:r>
            <a:r>
              <a:rPr lang="en-US" altLang="en-US" dirty="0">
                <a:latin typeface="Times New Roman" panose="02020603050405020304" pitchFamily="18" charset="0"/>
                <a:cs typeface="Times New Roman" panose="02020603050405020304" pitchFamily="18" charset="0"/>
              </a:rPr>
              <a:t> : Character-Level Named Entity </a:t>
            </a:r>
            <a:r>
              <a:rPr lang="en-US" altLang="zh-CN" dirty="0" smtClean="0">
                <a:latin typeface="Times New Roman" panose="02020603050405020304" pitchFamily="18" charset="0"/>
                <a:cs typeface="Times New Roman" panose="02020603050405020304" pitchFamily="18" charset="0"/>
              </a:rPr>
              <a:t>R</a:t>
            </a:r>
            <a:r>
              <a:rPr lang="en-US" altLang="en-US" dirty="0" smtClean="0">
                <a:latin typeface="Times New Roman" panose="02020603050405020304" pitchFamily="18" charset="0"/>
                <a:cs typeface="Times New Roman" panose="02020603050405020304" pitchFamily="18" charset="0"/>
              </a:rPr>
              <a:t>ecognition</a:t>
            </a:r>
            <a:r>
              <a:rPr lang="en-US" altLang="zh-CN" dirty="0" smtClean="0">
                <a:latin typeface="Times New Roman" panose="02020603050405020304" pitchFamily="18" charset="0"/>
                <a:cs typeface="Times New Roman" panose="02020603050405020304" pitchFamily="18" charset="0"/>
              </a:rPr>
              <a:t>. </a:t>
            </a:r>
            <a:r>
              <a:rPr lang="en-US" altLang="zh-CN" i="1" dirty="0" smtClean="0">
                <a:latin typeface="Times New Roman" panose="02020603050405020304" pitchFamily="18" charset="0"/>
                <a:cs typeface="Times New Roman" panose="02020603050405020304" pitchFamily="18" charset="0"/>
              </a:rPr>
              <a:t>Proc.</a:t>
            </a:r>
            <a:r>
              <a:rPr lang="en-US" altLang="en-US" i="1" dirty="0" smtClean="0">
                <a:latin typeface="Times New Roman" panose="02020603050405020304" pitchFamily="18" charset="0"/>
                <a:cs typeface="Times New Roman" panose="02020603050405020304" pitchFamily="18" charset="0"/>
              </a:rPr>
              <a:t> COLING</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pp. 911–921</a:t>
            </a:r>
            <a:endParaRPr lang="zh-CN" altLang="en-US" dirty="0">
              <a:latin typeface="Times New Roman" panose="02020603050405020304" pitchFamily="18" charset="0"/>
              <a:cs typeface="Times New Roman" panose="02020603050405020304" pitchFamily="18" charset="0"/>
            </a:endParaRPr>
          </a:p>
        </p:txBody>
      </p:sp>
      <p:sp>
        <p:nvSpPr>
          <p:cNvPr id="2" name="标题 1"/>
          <p:cNvSpPr/>
          <p:nvPr>
            <p:ph type="title"/>
          </p:nvPr>
        </p:nvSpPr>
        <p:spPr/>
        <p:txBody>
          <a:bodyPr/>
          <a:p>
            <a:endParaRPr lang="zh-CN" altLang="en-US"/>
          </a:p>
        </p:txBody>
      </p:sp>
      <p:sp>
        <p:nvSpPr>
          <p:cNvPr id="3" name="矩形 2"/>
          <p:cNvSpPr/>
          <p:nvPr/>
        </p:nvSpPr>
        <p:spPr>
          <a:xfrm>
            <a:off x="179512" y="4845104"/>
            <a:ext cx="8784976" cy="1198880"/>
          </a:xfrm>
          <a:prstGeom prst="rect">
            <a:avLst/>
          </a:prstGeom>
          <a:solidFill>
            <a:schemeClr val="bg1"/>
          </a:solidFill>
        </p:spPr>
        <p:txBody>
          <a:bodyPr wrap="square">
            <a:spAutoFit/>
          </a:bodyPr>
          <a:p>
            <a:pPr marL="358775" indent="-358775">
              <a:buFont typeface="Calibri Light" panose="020F0302020204030204" pitchFamily="34" charset="0"/>
              <a:buNone/>
            </a:pPr>
            <a:r>
              <a:rPr lang="en-US" altLang="en-US" dirty="0">
                <a:latin typeface="Times New Roman" panose="02020603050405020304" pitchFamily="18" charset="0"/>
                <a:cs typeface="Times New Roman" panose="02020603050405020304" pitchFamily="18" charset="0"/>
              </a:rPr>
              <a:t>R. </a:t>
            </a:r>
            <a:r>
              <a:rPr lang="en-US" altLang="en-US" dirty="0" err="1">
                <a:latin typeface="Times New Roman" panose="02020603050405020304" pitchFamily="18" charset="0"/>
                <a:cs typeface="Times New Roman" panose="02020603050405020304" pitchFamily="18" charset="0"/>
              </a:rPr>
              <a:t>Collobert</a:t>
            </a:r>
            <a:r>
              <a:rPr lang="en-US" altLang="en-US" dirty="0">
                <a:latin typeface="Times New Roman" panose="02020603050405020304" pitchFamily="18" charset="0"/>
                <a:cs typeface="Times New Roman" panose="02020603050405020304" pitchFamily="18" charset="0"/>
              </a:rPr>
              <a:t>, J. </a:t>
            </a:r>
            <a:r>
              <a:rPr lang="en-US" altLang="en-US" dirty="0" smtClean="0">
                <a:latin typeface="Times New Roman" panose="02020603050405020304" pitchFamily="18" charset="0"/>
                <a:cs typeface="Times New Roman" panose="02020603050405020304" pitchFamily="18" charset="0"/>
              </a:rPr>
              <a:t>Weston et al. 2011. Natural </a:t>
            </a:r>
            <a:r>
              <a:rPr lang="en-US" altLang="en-US" dirty="0">
                <a:latin typeface="Times New Roman" panose="02020603050405020304" pitchFamily="18" charset="0"/>
                <a:cs typeface="Times New Roman" panose="02020603050405020304" pitchFamily="18" charset="0"/>
              </a:rPr>
              <a:t>Language Processing (Almost) </a:t>
            </a:r>
            <a:r>
              <a:rPr lang="en-US" altLang="en-US" dirty="0" smtClean="0">
                <a:latin typeface="Times New Roman" panose="02020603050405020304" pitchFamily="18" charset="0"/>
                <a:cs typeface="Times New Roman" panose="02020603050405020304" pitchFamily="18" charset="0"/>
              </a:rPr>
              <a:t>from Scratch. </a:t>
            </a:r>
            <a:r>
              <a:rPr lang="en-US" altLang="en-US" i="1" dirty="0" smtClean="0">
                <a:latin typeface="Times New Roman" panose="02020603050405020304" pitchFamily="18" charset="0"/>
                <a:cs typeface="Times New Roman" panose="02020603050405020304" pitchFamily="18" charset="0"/>
              </a:rPr>
              <a:t>J. </a:t>
            </a:r>
            <a:r>
              <a:rPr lang="en-US" altLang="en-US" i="1" dirty="0" err="1" smtClean="0">
                <a:latin typeface="Times New Roman" panose="02020603050405020304" pitchFamily="18" charset="0"/>
                <a:cs typeface="Times New Roman" panose="02020603050405020304" pitchFamily="18" charset="0"/>
              </a:rPr>
              <a:t>ofMachine</a:t>
            </a:r>
            <a:r>
              <a:rPr lang="en-US" altLang="en-US" i="1" dirty="0" smtClean="0">
                <a:latin typeface="Times New Roman" panose="02020603050405020304" pitchFamily="18" charset="0"/>
                <a:cs typeface="Times New Roman" panose="02020603050405020304" pitchFamily="18" charset="0"/>
              </a:rPr>
              <a:t> Learn. Res.</a:t>
            </a:r>
            <a:r>
              <a:rPr lang="en-US" altLang="en-US" dirty="0" smtClean="0">
                <a:latin typeface="Times New Roman" panose="02020603050405020304" pitchFamily="18" charset="0"/>
                <a:cs typeface="Times New Roman" panose="02020603050405020304" pitchFamily="18" charset="0"/>
              </a:rPr>
              <a:t>, vol. 12, pp. 2493–2537</a:t>
            </a:r>
            <a:endParaRPr lang="zh-CN" altLang="en-US" dirty="0">
              <a:latin typeface="Times New Roman" panose="02020603050405020304" pitchFamily="18" charset="0"/>
              <a:cs typeface="Times New Roman" panose="02020603050405020304" pitchFamily="18" charset="0"/>
            </a:endParaRPr>
          </a:p>
          <a:p>
            <a:pPr marL="358775">
              <a:buFont typeface="Calibri Light" panose="020F0302020204030204" pitchFamily="34" charset="0"/>
              <a:buNone/>
            </a:pPr>
            <a:r>
              <a:rPr lang="en-US" altLang="zh-CN" dirty="0" smtClean="0">
                <a:solidFill>
                  <a:srgbClr val="0000FF"/>
                </a:solidFill>
                <a:latin typeface="Times New Roman" panose="02020603050405020304" pitchFamily="18" charset="0"/>
                <a:cs typeface="Times New Roman" panose="02020603050405020304" pitchFamily="18" charset="0"/>
              </a:rPr>
              <a:t>[</a:t>
            </a:r>
            <a:r>
              <a:rPr lang="zh-CN" altLang="en-US" dirty="0" smtClean="0">
                <a:solidFill>
                  <a:srgbClr val="0000FF"/>
                </a:solidFill>
                <a:latin typeface="Times New Roman" panose="02020603050405020304" pitchFamily="18" charset="0"/>
                <a:cs typeface="Times New Roman" panose="02020603050405020304" pitchFamily="18" charset="0"/>
              </a:rPr>
              <a:t>使用</a:t>
            </a:r>
            <a:r>
              <a:rPr lang="en-US" altLang="zh-CN" dirty="0">
                <a:solidFill>
                  <a:srgbClr val="0000FF"/>
                </a:solidFill>
                <a:latin typeface="Times New Roman" panose="02020603050405020304" pitchFamily="18" charset="0"/>
                <a:cs typeface="Times New Roman" panose="02020603050405020304" pitchFamily="18" charset="0"/>
              </a:rPr>
              <a:t>CNN</a:t>
            </a:r>
            <a:r>
              <a:rPr lang="zh-CN" altLang="en-US" dirty="0">
                <a:solidFill>
                  <a:srgbClr val="0000FF"/>
                </a:solidFill>
                <a:latin typeface="Times New Roman" panose="02020603050405020304" pitchFamily="18" charset="0"/>
                <a:cs typeface="Times New Roman" panose="02020603050405020304" pitchFamily="18" charset="0"/>
              </a:rPr>
              <a:t>结构进行</a:t>
            </a:r>
            <a:r>
              <a:rPr lang="zh-CN" altLang="en-US" dirty="0" smtClean="0">
                <a:solidFill>
                  <a:srgbClr val="0000FF"/>
                </a:solidFill>
                <a:latin typeface="Times New Roman" panose="02020603050405020304" pitchFamily="18" charset="0"/>
                <a:cs typeface="Times New Roman" panose="02020603050405020304" pitchFamily="18" charset="0"/>
              </a:rPr>
              <a:t>标注：</a:t>
            </a:r>
            <a:r>
              <a:rPr lang="zh-CN" altLang="en-US" dirty="0">
                <a:solidFill>
                  <a:srgbClr val="0000FF"/>
                </a:solidFill>
                <a:latin typeface="Times New Roman" panose="02020603050405020304" pitchFamily="18" charset="0"/>
                <a:cs typeface="Times New Roman" panose="02020603050405020304" pitchFamily="18" charset="0"/>
              </a:rPr>
              <a:t>将词窗内单词的词向量前后衔接，进行卷积，输出层使用</a:t>
            </a:r>
            <a:r>
              <a:rPr lang="en-US" altLang="zh-CN" dirty="0" err="1">
                <a:solidFill>
                  <a:srgbClr val="0000FF"/>
                </a:solidFill>
                <a:latin typeface="Times New Roman" panose="02020603050405020304" pitchFamily="18" charset="0"/>
                <a:cs typeface="Times New Roman" panose="02020603050405020304" pitchFamily="18" charset="0"/>
              </a:rPr>
              <a:t>softmax</a:t>
            </a:r>
            <a:r>
              <a:rPr lang="zh-CN" altLang="en-US" dirty="0">
                <a:solidFill>
                  <a:srgbClr val="0000FF"/>
                </a:solidFill>
                <a:latin typeface="Times New Roman" panose="02020603050405020304" pitchFamily="18" charset="0"/>
                <a:cs typeface="Times New Roman" panose="02020603050405020304" pitchFamily="18" charset="0"/>
              </a:rPr>
              <a:t>层做多分类任务</a:t>
            </a:r>
            <a:r>
              <a:rPr lang="zh-CN" altLang="en-US" dirty="0" smtClean="0">
                <a:solidFill>
                  <a:srgbClr val="0000FF"/>
                </a:solidFill>
                <a:latin typeface="Times New Roman" panose="02020603050405020304" pitchFamily="18" charset="0"/>
                <a:cs typeface="Times New Roman" panose="02020603050405020304" pitchFamily="18" charset="0"/>
              </a:rPr>
              <a:t>。</a:t>
            </a:r>
            <a:r>
              <a:rPr lang="en-US" altLang="zh-CN" dirty="0" smtClean="0">
                <a:solidFill>
                  <a:srgbClr val="0000FF"/>
                </a:solidFill>
                <a:latin typeface="Times New Roman" panose="02020603050405020304" pitchFamily="18" charset="0"/>
                <a:cs typeface="Times New Roman" panose="02020603050405020304" pitchFamily="18" charset="0"/>
              </a:rPr>
              <a:t>]</a:t>
            </a:r>
            <a:endParaRPr lang="zh-CN" altLang="en-US"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p>
        </p:txBody>
      </p:sp>
      <p:sp>
        <p:nvSpPr>
          <p:cNvPr id="5" name="内容占位符 2"/>
          <p:cNvSpPr txBox="1"/>
          <p:nvPr/>
        </p:nvSpPr>
        <p:spPr bwMode="auto">
          <a:xfrm>
            <a:off x="311210" y="1296159"/>
            <a:ext cx="8352928"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宋体" panose="02010600030101010101" pitchFamily="2" charset="-122"/>
              </a:defRPr>
            </a:lvl1pPr>
            <a:lvl2pPr marL="548005" indent="-2730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914400">
              <a:spcBef>
                <a:spcPts val="600"/>
              </a:spcBef>
              <a:buSzPct val="100000"/>
            </a:pPr>
            <a:r>
              <a:rPr lang="zh-CN" altLang="en-US" sz="2400" b="1" dirty="0" smtClean="0">
                <a:latin typeface="黑体" panose="02010609060101010101" pitchFamily="2" charset="-122"/>
                <a:ea typeface="黑体" panose="02010609060101010101" pitchFamily="2" charset="-122"/>
                <a:cs typeface="Times New Roman" panose="02020603050405020304" pitchFamily="18" charset="0"/>
              </a:rPr>
              <a:t>小结：</a:t>
            </a:r>
            <a:endParaRPr lang="en-US" altLang="zh-CN" sz="2400" b="1" dirty="0" smtClean="0">
              <a:latin typeface="黑体" panose="02010609060101010101" pitchFamily="2" charset="-122"/>
              <a:ea typeface="黑体" panose="02010609060101010101" pitchFamily="2" charset="-122"/>
              <a:cs typeface="Times New Roman" panose="02020603050405020304" pitchFamily="18" charset="0"/>
            </a:endParaRPr>
          </a:p>
          <a:p>
            <a:pPr marL="342900" indent="-342900" defTabSz="914400">
              <a:spcBef>
                <a:spcPts val="600"/>
              </a:spcBef>
              <a:buSzPct val="100000"/>
              <a:buFont typeface="Wingdings" panose="05000000000000000000" pitchFamily="2" charset="2"/>
              <a:buChar char="l"/>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序列标注任务上，</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RNN(LSTM)</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优于</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CNN</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defTabSz="914400">
              <a:spcBef>
                <a:spcPts val="600"/>
              </a:spcBef>
              <a:buSzPct val="100000"/>
              <a:buFont typeface="Wingdings" panose="05000000000000000000" pitchFamily="2" charset="2"/>
              <a:buChar char="l"/>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LSTM</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无需使用外部词表资源，效果依然</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很好；</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defTabSz="914400">
              <a:spcBef>
                <a:spcPts val="600"/>
              </a:spcBef>
              <a:buSzPct val="100000"/>
              <a:buFont typeface="Wingdings" panose="05000000000000000000" pitchFamily="2" charset="2"/>
              <a:buChar char="l"/>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同时应用到多种语言，多种序列标注任务</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上；</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defTabSz="914400">
              <a:spcBef>
                <a:spcPts val="600"/>
              </a:spcBef>
              <a:buSzPct val="100000"/>
              <a:buFont typeface="Wingdings" panose="05000000000000000000" pitchFamily="2" charset="2"/>
              <a:buChar char="l"/>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LSTM</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变种结构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多、参数多、调</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参过程困难</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800" b="1" dirty="0">
              <a:latin typeface="宋体" panose="02010600030101010101" pitchFamily="2" charset="-122"/>
            </a:endParaRPr>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Text Box 3"/>
          <p:cNvSpPr txBox="1">
            <a:spLocks noChangeArrowheads="1"/>
          </p:cNvSpPr>
          <p:nvPr/>
        </p:nvSpPr>
        <p:spPr bwMode="auto">
          <a:xfrm>
            <a:off x="250825" y="1484313"/>
            <a:ext cx="8642350" cy="4579937"/>
          </a:xfrm>
          <a:prstGeom prst="rect">
            <a:avLst/>
          </a:prstGeom>
          <a:solidFill>
            <a:schemeClr val="bg1"/>
          </a:solidFill>
          <a:ln w="9525">
            <a:noFill/>
            <a:miter lim="800000"/>
          </a:ln>
        </p:spPr>
        <p:txBody>
          <a:bodyPr>
            <a:spAutoFit/>
          </a:bodyPr>
          <a:lstStyle/>
          <a:p>
            <a:pPr marL="449580" indent="-449580">
              <a:spcBef>
                <a:spcPct val="30000"/>
              </a:spcBef>
              <a:buFont typeface="Wingdings" panose="05000000000000000000" pitchFamily="2" charset="2"/>
              <a:buChar char="u"/>
              <a:defRPr/>
            </a:pPr>
            <a:r>
              <a:rPr lang="zh-CN" altLang="en-US" sz="3200" b="1" dirty="0">
                <a:ea typeface="黑体" panose="02010609060101010101" pitchFamily="2" charset="-122"/>
              </a:rPr>
              <a:t>面临的问题</a:t>
            </a:r>
            <a:endParaRPr lang="zh-CN" altLang="en-US" sz="3200" b="1" dirty="0">
              <a:ea typeface="黑体" panose="02010609060101010101" pitchFamily="2" charset="-122"/>
            </a:endParaRPr>
          </a:p>
          <a:p>
            <a:pPr>
              <a:lnSpc>
                <a:spcPct val="120000"/>
              </a:lnSpc>
              <a:spcBef>
                <a:spcPts val="600"/>
              </a:spcBef>
              <a:buFont typeface="Wingdings" panose="05000000000000000000" pitchFamily="2" charset="2"/>
              <a:buNone/>
              <a:defRPr/>
            </a:pPr>
            <a:r>
              <a:rPr lang="zh-CN" altLang="en-US" sz="2600" b="1" dirty="0">
                <a:latin typeface="Times New Roman" panose="02020603050405020304" pitchFamily="18" charset="0"/>
                <a:ea typeface="+mn-ea"/>
                <a:cs typeface="Times New Roman" panose="02020603050405020304" pitchFamily="18" charset="0"/>
              </a:rPr>
              <a:t>      词性</a:t>
            </a:r>
            <a:r>
              <a:rPr lang="en-US" altLang="zh-CN" sz="2600" b="1" dirty="0">
                <a:latin typeface="Times New Roman" panose="02020603050405020304" pitchFamily="18" charset="0"/>
                <a:ea typeface="+mn-ea"/>
                <a:cs typeface="Times New Roman" panose="02020603050405020304" pitchFamily="18" charset="0"/>
              </a:rPr>
              <a:t>(part-of-speech, POS)</a:t>
            </a:r>
            <a:r>
              <a:rPr lang="zh-CN" altLang="en-US" sz="2600" b="1" dirty="0">
                <a:latin typeface="Times New Roman" panose="02020603050405020304" pitchFamily="18" charset="0"/>
                <a:ea typeface="+mn-ea"/>
                <a:cs typeface="Times New Roman" panose="02020603050405020304" pitchFamily="18" charset="0"/>
              </a:rPr>
              <a:t>标注</a:t>
            </a:r>
            <a:r>
              <a:rPr lang="en-US" altLang="zh-CN" sz="2600" b="1" dirty="0">
                <a:latin typeface="Times New Roman" panose="02020603050405020304" pitchFamily="18" charset="0"/>
                <a:ea typeface="+mn-ea"/>
                <a:cs typeface="Times New Roman" panose="02020603050405020304" pitchFamily="18" charset="0"/>
              </a:rPr>
              <a:t>(tagging)</a:t>
            </a:r>
            <a:r>
              <a:rPr lang="zh-CN" altLang="en-US" sz="2600" b="1" dirty="0">
                <a:latin typeface="Times New Roman" panose="02020603050405020304" pitchFamily="18" charset="0"/>
                <a:ea typeface="+mn-ea"/>
                <a:cs typeface="Times New Roman" panose="02020603050405020304" pitchFamily="18" charset="0"/>
              </a:rPr>
              <a:t>的主要任务是消除词性兼类歧义。在任何一种自然语言中，词性兼类问题都普遍存在。例如：</a:t>
            </a:r>
            <a:endParaRPr lang="zh-CN" altLang="en-US" sz="2600" b="1" dirty="0">
              <a:latin typeface="Times New Roman" panose="02020603050405020304" pitchFamily="18" charset="0"/>
              <a:ea typeface="+mn-ea"/>
              <a:cs typeface="Times New Roman" panose="02020603050405020304" pitchFamily="18" charset="0"/>
            </a:endParaRPr>
          </a:p>
          <a:p>
            <a:pPr marL="900430" indent="-363855">
              <a:lnSpc>
                <a:spcPct val="120000"/>
              </a:lnSpc>
              <a:spcBef>
                <a:spcPts val="0"/>
              </a:spcBef>
              <a:buFont typeface="Wingdings" panose="05000000000000000000" pitchFamily="2" charset="2"/>
              <a:buChar char="²"/>
              <a:defRPr/>
            </a:pPr>
            <a:r>
              <a:rPr lang="zh-CN" altLang="en-US" sz="2800" b="1" dirty="0">
                <a:latin typeface="黑体" panose="02010609060101010101" pitchFamily="2" charset="-122"/>
                <a:ea typeface="黑体" panose="02010609060101010101" pitchFamily="2" charset="-122"/>
                <a:cs typeface="Times New Roman" panose="02020603050405020304" pitchFamily="18" charset="0"/>
              </a:rPr>
              <a:t>在英语中</a:t>
            </a:r>
            <a:endParaRPr lang="zh-CN" altLang="en-US" sz="2800" b="1" dirty="0">
              <a:latin typeface="黑体" panose="02010609060101010101" pitchFamily="2" charset="-122"/>
              <a:ea typeface="黑体" panose="02010609060101010101" pitchFamily="2" charset="-122"/>
              <a:cs typeface="Times New Roman" panose="02020603050405020304" pitchFamily="18" charset="0"/>
            </a:endParaRPr>
          </a:p>
          <a:p>
            <a:pPr>
              <a:lnSpc>
                <a:spcPct val="120000"/>
              </a:lnSpc>
              <a:spcBef>
                <a:spcPts val="0"/>
              </a:spcBef>
              <a:buFont typeface="Wingdings" panose="05000000000000000000" pitchFamily="2" charset="2"/>
              <a:buNone/>
              <a:defRPr/>
            </a:pPr>
            <a:r>
              <a:rPr lang="en-US" altLang="zh-CN" sz="2600" b="1" dirty="0">
                <a:latin typeface="Times New Roman" panose="02020603050405020304" pitchFamily="18" charset="0"/>
                <a:ea typeface="+mn-ea"/>
                <a:cs typeface="Times New Roman" panose="02020603050405020304" pitchFamily="18" charset="0"/>
              </a:rPr>
              <a:t>	1) </a:t>
            </a:r>
            <a:r>
              <a:rPr lang="en-US" altLang="zh-CN" sz="2600" b="1" dirty="0">
                <a:latin typeface="Times New Roman" panose="02020603050405020304" pitchFamily="18" charset="0"/>
                <a:ea typeface="+mn-ea"/>
                <a:cs typeface="Times New Roman" panose="02020603050405020304" pitchFamily="18" charset="0"/>
                <a:sym typeface="Wingdings" panose="05000000000000000000" pitchFamily="2" charset="2"/>
              </a:rPr>
              <a:t>Time flies like an arrow. </a:t>
            </a:r>
            <a:endParaRPr lang="en-US" altLang="zh-CN" sz="26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a:lnSpc>
                <a:spcPct val="120000"/>
              </a:lnSpc>
              <a:spcBef>
                <a:spcPts val="0"/>
              </a:spcBef>
              <a:buFont typeface="Wingdings" panose="05000000000000000000" pitchFamily="2" charset="2"/>
              <a:buNone/>
              <a:defRPr/>
            </a:pPr>
            <a:r>
              <a:rPr lang="en-US" altLang="zh-CN" sz="2600" b="1" dirty="0">
                <a:latin typeface="Times New Roman" panose="02020603050405020304" pitchFamily="18" charset="0"/>
                <a:ea typeface="+mn-ea"/>
                <a:cs typeface="Times New Roman" panose="02020603050405020304" pitchFamily="18" charset="0"/>
                <a:sym typeface="Wingdings" panose="05000000000000000000" pitchFamily="2" charset="2"/>
              </a:rPr>
              <a:t>	2) I want you to web our annual report.</a:t>
            </a:r>
            <a:endParaRPr lang="en-US" altLang="zh-CN" sz="26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a:lnSpc>
                <a:spcPct val="120000"/>
              </a:lnSpc>
              <a:spcBef>
                <a:spcPts val="600"/>
              </a:spcBef>
              <a:defRPr/>
            </a:pPr>
            <a:r>
              <a:rPr lang="zh-CN" altLang="en-US" sz="2600" b="1" dirty="0">
                <a:latin typeface="Times New Roman" panose="02020603050405020304" pitchFamily="18" charset="0"/>
                <a:ea typeface="+mn-ea"/>
                <a:cs typeface="Times New Roman" panose="02020603050405020304" pitchFamily="18" charset="0"/>
                <a:sym typeface="Wingdings" panose="05000000000000000000" pitchFamily="2" charset="2"/>
              </a:rPr>
              <a:t>      对 </a:t>
            </a:r>
            <a:r>
              <a:rPr lang="en-US" altLang="zh-CN" sz="2600" b="1" dirty="0">
                <a:latin typeface="Times New Roman" panose="02020603050405020304" pitchFamily="18" charset="0"/>
                <a:ea typeface="+mn-ea"/>
                <a:cs typeface="Times New Roman" panose="02020603050405020304" pitchFamily="18" charset="0"/>
                <a:sym typeface="Wingdings" panose="05000000000000000000" pitchFamily="2" charset="2"/>
              </a:rPr>
              <a:t>Brown </a:t>
            </a:r>
            <a:r>
              <a:rPr lang="zh-CN" altLang="en-US" sz="2600" b="1" dirty="0">
                <a:latin typeface="Times New Roman" panose="02020603050405020304" pitchFamily="18" charset="0"/>
                <a:ea typeface="+mn-ea"/>
                <a:cs typeface="Times New Roman" panose="02020603050405020304" pitchFamily="18" charset="0"/>
                <a:sym typeface="Wingdings" panose="05000000000000000000" pitchFamily="2" charset="2"/>
              </a:rPr>
              <a:t>语料库的统计，</a:t>
            </a:r>
            <a:r>
              <a:rPr lang="en-US" altLang="zh-CN" sz="2600" b="1" dirty="0">
                <a:latin typeface="Times New Roman" panose="02020603050405020304" pitchFamily="18" charset="0"/>
                <a:ea typeface="+mn-ea"/>
                <a:cs typeface="Times New Roman" panose="02020603050405020304" pitchFamily="18" charset="0"/>
                <a:sym typeface="Wingdings" panose="05000000000000000000" pitchFamily="2" charset="2"/>
              </a:rPr>
              <a:t>55</a:t>
            </a:r>
            <a:r>
              <a:rPr lang="zh-CN" altLang="en-US" sz="2600" b="1" dirty="0">
                <a:latin typeface="Times New Roman" panose="02020603050405020304" pitchFamily="18" charset="0"/>
                <a:ea typeface="+mn-ea"/>
                <a:cs typeface="Times New Roman" panose="02020603050405020304" pitchFamily="18" charset="0"/>
                <a:sym typeface="Wingdings" panose="05000000000000000000" pitchFamily="2" charset="2"/>
              </a:rPr>
              <a:t>％词次兼类。汉语中常用词兼类现象严重，</a:t>
            </a:r>
            <a:r>
              <a:rPr lang="en-US" altLang="zh-CN" sz="26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600" b="1" dirty="0">
                <a:latin typeface="Times New Roman" panose="02020603050405020304" pitchFamily="18" charset="0"/>
                <a:ea typeface="+mn-ea"/>
                <a:cs typeface="Times New Roman" panose="02020603050405020304" pitchFamily="18" charset="0"/>
                <a:sym typeface="Wingdings" panose="05000000000000000000" pitchFamily="2" charset="2"/>
              </a:rPr>
              <a:t>现代汉语八百词</a:t>
            </a:r>
            <a:r>
              <a:rPr lang="en-US" altLang="zh-CN" sz="26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600" b="1" dirty="0">
                <a:latin typeface="Times New Roman" panose="02020603050405020304" pitchFamily="18" charset="0"/>
                <a:ea typeface="+mn-ea"/>
                <a:cs typeface="Times New Roman" panose="02020603050405020304" pitchFamily="18" charset="0"/>
                <a:sym typeface="Wingdings" panose="05000000000000000000" pitchFamily="2" charset="2"/>
              </a:rPr>
              <a:t>兼类占 </a:t>
            </a:r>
            <a:r>
              <a:rPr lang="en-US" altLang="zh-CN" sz="2600" b="1" dirty="0">
                <a:latin typeface="Times New Roman" panose="02020603050405020304" pitchFamily="18" charset="0"/>
                <a:ea typeface="+mn-ea"/>
                <a:cs typeface="Times New Roman" panose="02020603050405020304" pitchFamily="18" charset="0"/>
                <a:sym typeface="Wingdings" panose="05000000000000000000" pitchFamily="2" charset="2"/>
              </a:rPr>
              <a:t>22.5</a:t>
            </a:r>
            <a:r>
              <a:rPr lang="zh-CN" altLang="en-US" sz="26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600" b="1" dirty="0">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2" name="标题 1"/>
          <p:cNvSpPr/>
          <p:nvPr>
            <p:ph type="title"/>
          </p:nvPr>
        </p:nvSpPr>
        <p:spPr/>
        <p:txBody>
          <a:bodyPr/>
          <a:p>
            <a:r>
              <a:rPr lang="zh-CN" altLang="en-US"/>
              <a:t>词性标注概述</a:t>
            </a:r>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 Box 3"/>
          <p:cNvSpPr txBox="1">
            <a:spLocks noChangeArrowheads="1"/>
          </p:cNvSpPr>
          <p:nvPr/>
        </p:nvSpPr>
        <p:spPr bwMode="auto">
          <a:xfrm>
            <a:off x="428625" y="1643063"/>
            <a:ext cx="8286750" cy="3933825"/>
          </a:xfrm>
          <a:prstGeom prst="rect">
            <a:avLst/>
          </a:prstGeom>
          <a:noFill/>
          <a:ln w="9525">
            <a:noFill/>
            <a:miter lim="800000"/>
          </a:ln>
        </p:spPr>
        <p:txBody>
          <a:bodyPr>
            <a:spAutoFit/>
          </a:bodyPr>
          <a:lstStyle/>
          <a:p>
            <a:pPr>
              <a:spcBef>
                <a:spcPct val="50000"/>
              </a:spcBef>
              <a:buFont typeface="Wingdings" panose="05000000000000000000" pitchFamily="2" charset="2"/>
              <a:buChar char="²"/>
              <a:defRPr/>
            </a:pPr>
            <a:r>
              <a:rPr lang="zh-CN" altLang="en-US" sz="2800" b="1" dirty="0">
                <a:ea typeface="黑体" panose="02010609060101010101" pitchFamily="2" charset="-122"/>
              </a:rPr>
              <a:t> 在汉语中</a:t>
            </a:r>
            <a:endParaRPr lang="en-US" altLang="zh-CN" dirty="0">
              <a:latin typeface="Times New Roman" panose="02020603050405020304" pitchFamily="18" charset="0"/>
              <a:ea typeface="宋体" panose="02010600030101010101" pitchFamily="2" charset="-122"/>
            </a:endParaRPr>
          </a:p>
          <a:p>
            <a:pPr marL="812800" indent="-812800">
              <a:lnSpc>
                <a:spcPct val="120000"/>
              </a:lnSpc>
              <a:spcBef>
                <a:spcPts val="1200"/>
              </a:spcBef>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    (1) </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形同音不同，如：“好</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(hao3</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，形容词</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、好</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(hao4</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，动词</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a:lnSpc>
                <a:spcPct val="120000"/>
              </a:lnSpc>
              <a:spcBef>
                <a:spcPts val="0"/>
              </a:spcBef>
              <a:defRPr/>
            </a:pP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这个人什么都</a:t>
            </a:r>
            <a:r>
              <a:rPr lang="zh-CN" altLang="en-US" sz="2800" b="1" dirty="0">
                <a:solidFill>
                  <a:schemeClr val="hlink"/>
                </a:solidFill>
                <a:latin typeface="Times New Roman" panose="02020603050405020304" pitchFamily="18" charset="0"/>
                <a:ea typeface="+mn-ea"/>
                <a:cs typeface="Times New Roman" panose="02020603050405020304" pitchFamily="18" charset="0"/>
                <a:sym typeface="Wingdings" panose="05000000000000000000" pitchFamily="2" charset="2"/>
              </a:rPr>
              <a:t>好</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，就是</a:t>
            </a:r>
            <a:r>
              <a:rPr lang="zh-CN" altLang="en-US" sz="2800" b="1" dirty="0">
                <a:solidFill>
                  <a:schemeClr val="hlink"/>
                </a:solidFill>
                <a:latin typeface="Times New Roman" panose="02020603050405020304" pitchFamily="18" charset="0"/>
                <a:ea typeface="+mn-ea"/>
                <a:cs typeface="Times New Roman" panose="02020603050405020304" pitchFamily="18" charset="0"/>
                <a:sym typeface="Wingdings" panose="05000000000000000000" pitchFamily="2" charset="2"/>
              </a:rPr>
              <a:t>好</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酗酒。</a:t>
            </a:r>
            <a:endPar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endParaRPr>
          </a:p>
          <a:p>
            <a:pPr marL="812800" indent="-812800">
              <a:lnSpc>
                <a:spcPct val="120000"/>
              </a:lnSpc>
              <a:spcBef>
                <a:spcPts val="600"/>
              </a:spcBef>
              <a:buFont typeface="Wingdings" panose="05000000000000000000" pitchFamily="2" charset="2"/>
              <a:buNone/>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    (2) </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同形、同音，但意义毫不相干，如：“会</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会议，名词</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、会</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能够、动词</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a:lnSpc>
                <a:spcPct val="120000"/>
              </a:lnSpc>
              <a:spcBef>
                <a:spcPts val="600"/>
              </a:spcBef>
              <a:buFont typeface="Wingdings" panose="05000000000000000000" pitchFamily="2" charset="2"/>
              <a:buNone/>
              <a:defRPr/>
            </a:pP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每次他都</a:t>
            </a:r>
            <a:r>
              <a:rPr lang="zh-CN" altLang="en-US" sz="2800" b="1" dirty="0">
                <a:solidFill>
                  <a:schemeClr val="hlink"/>
                </a:solidFill>
                <a:latin typeface="Times New Roman" panose="02020603050405020304" pitchFamily="18" charset="0"/>
                <a:ea typeface="+mn-ea"/>
                <a:cs typeface="Times New Roman" panose="02020603050405020304" pitchFamily="18" charset="0"/>
                <a:sym typeface="Wingdings" panose="05000000000000000000" pitchFamily="2" charset="2"/>
              </a:rPr>
              <a:t>会</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在</a:t>
            </a:r>
            <a:r>
              <a:rPr lang="zh-CN" altLang="en-US" sz="2800" b="1" dirty="0">
                <a:solidFill>
                  <a:schemeClr val="hlink"/>
                </a:solidFill>
                <a:latin typeface="Times New Roman" panose="02020603050405020304" pitchFamily="18" charset="0"/>
                <a:ea typeface="+mn-ea"/>
                <a:cs typeface="Times New Roman" panose="02020603050405020304" pitchFamily="18" charset="0"/>
                <a:sym typeface="Wingdings" panose="05000000000000000000" pitchFamily="2" charset="2"/>
              </a:rPr>
              <a:t>会</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上制造点新闻。</a:t>
            </a:r>
            <a:endPar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2" name="标题 1"/>
          <p:cNvSpPr/>
          <p:nvPr>
            <p:ph type="title"/>
          </p:nvPr>
        </p:nvSpPr>
        <p:spPr/>
        <p:txBody>
          <a:bodyPr/>
          <a:p>
            <a:r>
              <a:rPr lang="zh-CN" altLang="en-US">
                <a:sym typeface="+mn-ea"/>
              </a:rPr>
              <a:t>词性标注概述</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323528" y="1484784"/>
            <a:ext cx="8424862"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ts val="1200"/>
              </a:spcBef>
              <a:buFont typeface="Wingdings" panose="05000000000000000000" pitchFamily="2" charset="2"/>
              <a:buNone/>
            </a:pPr>
            <a:r>
              <a:rPr lang="zh-CN" altLang="en-US" dirty="0" smtClean="0">
                <a:latin typeface="Times New Roman" panose="02020603050405020304" pitchFamily="18" charset="0"/>
              </a:rPr>
              <a:t>3</a:t>
            </a:r>
            <a:r>
              <a:rPr lang="zh-CN" altLang="en-US" dirty="0">
                <a:latin typeface="Times New Roman" panose="02020603050405020304" pitchFamily="18" charset="0"/>
              </a:rPr>
              <a:t>) -</a:t>
            </a:r>
            <a:r>
              <a:rPr lang="en-US" altLang="zh-CN" dirty="0">
                <a:latin typeface="Times New Roman" panose="02020603050405020304" pitchFamily="18" charset="0"/>
              </a:rPr>
              <a:t>s </a:t>
            </a:r>
            <a:r>
              <a:rPr lang="zh-CN" altLang="en-US" b="1" dirty="0">
                <a:latin typeface="Times New Roman" panose="02020603050405020304" pitchFamily="18" charset="0"/>
              </a:rPr>
              <a:t>结尾的动词单数第三人称</a:t>
            </a:r>
            <a:r>
              <a:rPr lang="en-US" altLang="zh-CN" b="1" dirty="0">
                <a:latin typeface="Times New Roman" panose="02020603050405020304" pitchFamily="18" charset="0"/>
              </a:rPr>
              <a:t>；</a:t>
            </a:r>
            <a:endParaRPr lang="en-US" altLang="zh-CN" b="1" dirty="0">
              <a:latin typeface="Times New Roman" panose="02020603050405020304" pitchFamily="18" charset="0"/>
            </a:endParaRPr>
          </a:p>
          <a:p>
            <a:pPr eaLnBrk="1" hangingPunct="1">
              <a:spcBef>
                <a:spcPts val="0"/>
              </a:spcBef>
              <a:buFont typeface="Wingdings" panose="05000000000000000000" pitchFamily="2" charset="2"/>
              <a:buNone/>
            </a:pPr>
            <a:r>
              <a:rPr lang="en-US" altLang="zh-CN" dirty="0">
                <a:latin typeface="Times New Roman" panose="02020603050405020304" pitchFamily="18" charset="0"/>
              </a:rPr>
              <a:t>     *s </a:t>
            </a:r>
            <a:r>
              <a:rPr lang="en-US" altLang="zh-CN" dirty="0">
                <a:latin typeface="Times New Roman" panose="02020603050405020304" pitchFamily="18" charset="0"/>
                <a:sym typeface="Symbol" panose="05050102010706020507" pitchFamily="18" charset="2"/>
              </a:rPr>
              <a:t> *		(e.g., works  work)</a:t>
            </a:r>
            <a:endParaRPr lang="en-US" altLang="zh-CN" dirty="0">
              <a:latin typeface="Times New Roman" panose="02020603050405020304" pitchFamily="18" charset="0"/>
            </a:endParaRPr>
          </a:p>
          <a:p>
            <a:pPr eaLnBrk="1" hangingPunct="1">
              <a:spcBef>
                <a:spcPts val="0"/>
              </a:spcBef>
              <a:buFont typeface="Wingdings" panose="05000000000000000000" pitchFamily="2" charset="2"/>
              <a:buNone/>
            </a:pPr>
            <a:r>
              <a:rPr lang="en-US" altLang="zh-CN" dirty="0">
                <a:latin typeface="Times New Roman" panose="02020603050405020304" pitchFamily="18" charset="0"/>
              </a:rPr>
              <a:t>     *</a:t>
            </a:r>
            <a:r>
              <a:rPr lang="en-US" altLang="zh-CN" dirty="0" err="1">
                <a:latin typeface="Times New Roman" panose="02020603050405020304" pitchFamily="18" charset="0"/>
              </a:rPr>
              <a:t>es</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		</a:t>
            </a:r>
            <a:r>
              <a:rPr lang="en-US" altLang="zh-CN" dirty="0">
                <a:latin typeface="Times New Roman" panose="02020603050405020304" pitchFamily="18" charset="0"/>
              </a:rPr>
              <a:t>(e.g., discuss </a:t>
            </a:r>
            <a:r>
              <a:rPr lang="en-US" altLang="zh-CN" dirty="0">
                <a:latin typeface="Times New Roman" panose="02020603050405020304" pitchFamily="18" charset="0"/>
                <a:sym typeface="Symbol" panose="05050102010706020507" pitchFamily="18" charset="2"/>
              </a:rPr>
              <a:t> discusses</a:t>
            </a:r>
            <a:r>
              <a:rPr lang="en-US" altLang="zh-CN" dirty="0">
                <a:latin typeface="Times New Roman" panose="02020603050405020304" pitchFamily="18" charset="0"/>
              </a:rPr>
              <a:t>)</a:t>
            </a:r>
            <a:endParaRPr lang="en-US" altLang="zh-CN" dirty="0">
              <a:latin typeface="Times New Roman" panose="02020603050405020304" pitchFamily="18" charset="0"/>
            </a:endParaRPr>
          </a:p>
          <a:p>
            <a:pPr eaLnBrk="1" hangingPunct="1">
              <a:spcBef>
                <a:spcPts val="0"/>
              </a:spcBef>
              <a:buFont typeface="Wingdings" panose="05000000000000000000" pitchFamily="2" charset="2"/>
              <a:buNone/>
            </a:pPr>
            <a:r>
              <a:rPr lang="en-US" altLang="zh-CN" dirty="0">
                <a:latin typeface="Times New Roman" panose="02020603050405020304" pitchFamily="18" charset="0"/>
              </a:rPr>
              <a:t>     *</a:t>
            </a:r>
            <a:r>
              <a:rPr lang="en-US" altLang="zh-CN" dirty="0" err="1">
                <a:latin typeface="Times New Roman" panose="02020603050405020304" pitchFamily="18" charset="0"/>
              </a:rPr>
              <a:t>ies</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 *y	(e.g., studies  study)</a:t>
            </a:r>
            <a:endParaRPr lang="en-US" altLang="zh-CN" dirty="0">
              <a:latin typeface="Times New Roman" panose="02020603050405020304" pitchFamily="18" charset="0"/>
              <a:sym typeface="Symbol" panose="05050102010706020507" pitchFamily="18" charset="2"/>
            </a:endParaRPr>
          </a:p>
        </p:txBody>
      </p:sp>
      <p:sp>
        <p:nvSpPr>
          <p:cNvPr id="2" name="矩形 1"/>
          <p:cNvSpPr/>
          <p:nvPr/>
        </p:nvSpPr>
        <p:spPr>
          <a:xfrm>
            <a:off x="359495" y="3212976"/>
            <a:ext cx="8352928" cy="1354217"/>
          </a:xfrm>
          <a:prstGeom prst="rect">
            <a:avLst/>
          </a:prstGeom>
        </p:spPr>
        <p:txBody>
          <a:bodyPr wrap="square">
            <a:spAutoFit/>
          </a:bodyPr>
          <a:lstStyle/>
          <a:p>
            <a:pPr eaLnBrk="1" hangingPunct="1">
              <a:spcBef>
                <a:spcPts val="600"/>
              </a:spcBef>
            </a:pPr>
            <a:r>
              <a:rPr lang="zh-CN" altLang="en-US" dirty="0">
                <a:latin typeface="Times New Roman" panose="02020603050405020304" pitchFamily="18" charset="0"/>
              </a:rPr>
              <a:t>4) -</a:t>
            </a:r>
            <a:r>
              <a:rPr lang="en-US" altLang="zh-CN" dirty="0" err="1">
                <a:latin typeface="Times New Roman" panose="02020603050405020304" pitchFamily="18" charset="0"/>
              </a:rPr>
              <a:t>ly</a:t>
            </a:r>
            <a:r>
              <a:rPr lang="en-US" altLang="zh-CN" dirty="0">
                <a:latin typeface="Times New Roman" panose="02020603050405020304" pitchFamily="18" charset="0"/>
              </a:rPr>
              <a:t> </a:t>
            </a:r>
            <a:r>
              <a:rPr lang="zh-CN" altLang="en-US" b="1" dirty="0">
                <a:latin typeface="Times New Roman" panose="02020603050405020304" pitchFamily="18" charset="0"/>
              </a:rPr>
              <a:t>结尾的副词</a:t>
            </a:r>
            <a:endParaRPr lang="zh-CN" altLang="en-US" b="1" dirty="0">
              <a:latin typeface="Times New Roman" panose="02020603050405020304" pitchFamily="18" charset="0"/>
            </a:endParaRPr>
          </a:p>
          <a:p>
            <a:pPr eaLnBrk="1" hangingPunct="1">
              <a:spcBef>
                <a:spcPts val="600"/>
              </a:spcBef>
            </a:pPr>
            <a:r>
              <a:rPr lang="en-US" altLang="zh-CN" b="1" dirty="0">
                <a:latin typeface="Times New Roman" panose="02020603050405020304" pitchFamily="18" charset="0"/>
              </a:rPr>
              <a:t>	</a:t>
            </a:r>
            <a:r>
              <a:rPr lang="en-US" altLang="zh-CN" dirty="0">
                <a:latin typeface="Times New Roman" panose="02020603050405020304" pitchFamily="18" charset="0"/>
              </a:rPr>
              <a:t>*</a:t>
            </a:r>
            <a:r>
              <a:rPr lang="en-US" altLang="zh-CN" dirty="0" err="1">
                <a:latin typeface="Times New Roman" panose="02020603050405020304" pitchFamily="18" charset="0"/>
              </a:rPr>
              <a:t>ly</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 *	(e.g., hardly  hard)</a:t>
            </a:r>
            <a:endParaRPr lang="en-US" altLang="zh-CN" dirty="0">
              <a:latin typeface="Times New Roman" panose="02020603050405020304" pitchFamily="18" charset="0"/>
              <a:sym typeface="Symbol" panose="05050102010706020507" pitchFamily="18" charset="2"/>
            </a:endParaRPr>
          </a:p>
          <a:p>
            <a:pPr eaLnBrk="1" hangingPunct="1">
              <a:spcBef>
                <a:spcPts val="600"/>
              </a:spcBef>
            </a:pPr>
            <a:r>
              <a:rPr lang="en-US" altLang="zh-CN" dirty="0">
                <a:latin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	</a:t>
            </a:r>
            <a:endParaRPr lang="zh-CN" altLang="en-US" dirty="0">
              <a:latin typeface="Times New Roman" panose="02020603050405020304" pitchFamily="18" charset="0"/>
            </a:endParaRPr>
          </a:p>
        </p:txBody>
      </p:sp>
      <p:sp>
        <p:nvSpPr>
          <p:cNvPr id="5" name="Text Box 3"/>
          <p:cNvSpPr txBox="1">
            <a:spLocks noChangeArrowheads="1"/>
          </p:cNvSpPr>
          <p:nvPr/>
        </p:nvSpPr>
        <p:spPr bwMode="auto">
          <a:xfrm>
            <a:off x="321496" y="4293096"/>
            <a:ext cx="8280400"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ts val="0"/>
              </a:spcBef>
              <a:buFont typeface="Wingdings" panose="05000000000000000000" pitchFamily="2" charset="2"/>
              <a:buNone/>
            </a:pPr>
            <a:r>
              <a:rPr lang="zh-CN" altLang="en-US" dirty="0" smtClean="0">
                <a:latin typeface="Times New Roman" panose="02020603050405020304" pitchFamily="18" charset="0"/>
              </a:rPr>
              <a:t>5</a:t>
            </a:r>
            <a:r>
              <a:rPr lang="zh-CN" altLang="en-US" dirty="0">
                <a:latin typeface="Times New Roman" panose="02020603050405020304" pitchFamily="18" charset="0"/>
              </a:rPr>
              <a:t>) –</a:t>
            </a:r>
            <a:r>
              <a:rPr lang="en-US" altLang="zh-CN" dirty="0" err="1">
                <a:latin typeface="Times New Roman" panose="02020603050405020304" pitchFamily="18" charset="0"/>
              </a:rPr>
              <a:t>er</a:t>
            </a:r>
            <a:r>
              <a:rPr lang="en-US" altLang="zh-CN" dirty="0">
                <a:latin typeface="Times New Roman" panose="02020603050405020304" pitchFamily="18" charset="0"/>
              </a:rPr>
              <a:t>/</a:t>
            </a:r>
            <a:r>
              <a:rPr lang="en-US" altLang="zh-CN" dirty="0" err="1">
                <a:latin typeface="Times New Roman" panose="02020603050405020304" pitchFamily="18" charset="0"/>
              </a:rPr>
              <a:t>est</a:t>
            </a:r>
            <a:r>
              <a:rPr lang="en-US" altLang="zh-CN" dirty="0">
                <a:latin typeface="Times New Roman" panose="02020603050405020304" pitchFamily="18" charset="0"/>
              </a:rPr>
              <a:t> </a:t>
            </a:r>
            <a:r>
              <a:rPr lang="zh-CN" altLang="en-US" b="1" dirty="0">
                <a:latin typeface="Times New Roman" panose="02020603050405020304" pitchFamily="18" charset="0"/>
              </a:rPr>
              <a:t>结尾的形容词比较级、最高级</a:t>
            </a:r>
            <a:endParaRPr lang="zh-CN" altLang="en-US" b="1" dirty="0">
              <a:latin typeface="Times New Roman" panose="02020603050405020304" pitchFamily="18" charset="0"/>
            </a:endParaRPr>
          </a:p>
          <a:p>
            <a:pPr eaLnBrk="1" hangingPunct="1">
              <a:spcBef>
                <a:spcPts val="0"/>
              </a:spcBef>
              <a:buFont typeface="Wingdings" panose="05000000000000000000" pitchFamily="2" charset="2"/>
              <a:buNone/>
            </a:pPr>
            <a:r>
              <a:rPr lang="zh-CN" altLang="en-US" b="1" dirty="0">
                <a:latin typeface="Times New Roman" panose="02020603050405020304" pitchFamily="18" charset="0"/>
              </a:rPr>
              <a:t>	</a:t>
            </a:r>
            <a:r>
              <a:rPr lang="zh-CN" altLang="en-US" dirty="0">
                <a:latin typeface="Times New Roman" panose="02020603050405020304" pitchFamily="18" charset="0"/>
              </a:rPr>
              <a:t>*</a:t>
            </a:r>
            <a:r>
              <a:rPr lang="en-US" altLang="zh-CN" dirty="0" err="1">
                <a:latin typeface="Times New Roman" panose="02020603050405020304" pitchFamily="18" charset="0"/>
              </a:rPr>
              <a:t>er</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 *	(e.g., cold  colder)</a:t>
            </a:r>
            <a:endParaRPr lang="en-US" altLang="zh-CN" dirty="0">
              <a:latin typeface="Times New Roman" panose="02020603050405020304" pitchFamily="18" charset="0"/>
            </a:endParaRPr>
          </a:p>
          <a:p>
            <a:pPr eaLnBrk="1" hangingPunct="1">
              <a:spcBef>
                <a:spcPts val="0"/>
              </a:spcBef>
              <a:buFont typeface="Wingdings" panose="05000000000000000000" pitchFamily="2" charset="2"/>
              <a:buNone/>
            </a:pPr>
            <a:r>
              <a:rPr lang="zh-CN" altLang="en-US" dirty="0">
                <a:latin typeface="Times New Roman" panose="02020603050405020304" pitchFamily="18" charset="0"/>
              </a:rPr>
              <a:t>	*</a:t>
            </a:r>
            <a:r>
              <a:rPr lang="en-US" altLang="zh-CN" dirty="0" err="1">
                <a:latin typeface="Times New Roman" panose="02020603050405020304" pitchFamily="18" charset="0"/>
              </a:rPr>
              <a:t>ier</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 *y	(e.g., easier  easy)</a:t>
            </a:r>
            <a:endParaRPr lang="en-US" altLang="zh-CN" dirty="0">
              <a:latin typeface="Times New Roman" panose="02020603050405020304" pitchFamily="18" charset="0"/>
              <a:sym typeface="Symbol" panose="05050102010706020507" pitchFamily="18" charset="2"/>
            </a:endParaRPr>
          </a:p>
          <a:p>
            <a:pPr eaLnBrk="1" hangingPunct="1">
              <a:spcBef>
                <a:spcPts val="0"/>
              </a:spcBef>
              <a:buFont typeface="Wingdings" panose="05000000000000000000" pitchFamily="2" charset="2"/>
              <a:buNone/>
            </a:pPr>
            <a:r>
              <a:rPr lang="en-US" altLang="zh-CN" dirty="0">
                <a:latin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sym typeface="Symbol" panose="05050102010706020507" pitchFamily="18" charset="2"/>
              </a:rPr>
              <a:t>……</a:t>
            </a:r>
            <a:endParaRPr lang="en-US" altLang="zh-CN" b="1" dirty="0">
              <a:latin typeface="Times New Roman" panose="02020603050405020304" pitchFamily="18" charset="0"/>
            </a:endParaRPr>
          </a:p>
        </p:txBody>
      </p:sp>
      <p:sp>
        <p:nvSpPr>
          <p:cNvPr id="3" name="标题 2"/>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 Box 2"/>
          <p:cNvSpPr txBox="1">
            <a:spLocks noChangeArrowheads="1"/>
          </p:cNvSpPr>
          <p:nvPr/>
        </p:nvSpPr>
        <p:spPr bwMode="auto">
          <a:xfrm>
            <a:off x="428625" y="1557338"/>
            <a:ext cx="8391525" cy="4019550"/>
          </a:xfrm>
          <a:prstGeom prst="rect">
            <a:avLst/>
          </a:prstGeom>
          <a:solidFill>
            <a:schemeClr val="bg1"/>
          </a:solidFill>
          <a:ln w="9525">
            <a:noFill/>
            <a:miter lim="800000"/>
          </a:ln>
        </p:spPr>
        <p:txBody>
          <a:bodyPr>
            <a:spAutoFit/>
          </a:bodyPr>
          <a:lstStyle/>
          <a:p>
            <a:pPr marL="536575" indent="-536575">
              <a:lnSpc>
                <a:spcPct val="120000"/>
              </a:lnSpc>
              <a:spcBef>
                <a:spcPct val="50000"/>
              </a:spcBef>
              <a:buFont typeface="Wingdings" panose="05000000000000000000" pitchFamily="2" charset="2"/>
              <a:buNone/>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(3) </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具有典型意义的兼类词，如：“典型</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名词或形容词</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、“教育</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名词或动词</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a:lnSpc>
                <a:spcPct val="120000"/>
              </a:lnSpc>
              <a:spcBef>
                <a:spcPts val="600"/>
              </a:spcBef>
              <a:buFont typeface="Wingdings" panose="05000000000000000000" pitchFamily="2" charset="2"/>
              <a:buNone/>
              <a:defRPr/>
            </a:pPr>
            <a:r>
              <a:rPr lang="en-US" altLang="zh-CN"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用那种方式</a:t>
            </a:r>
            <a:r>
              <a:rPr lang="zh-CN" altLang="en-US" sz="2800" b="1" dirty="0">
                <a:solidFill>
                  <a:schemeClr val="hlink"/>
                </a:solidFill>
                <a:latin typeface="Times New Roman" panose="02020603050405020304" pitchFamily="18" charset="0"/>
                <a:ea typeface="+mn-ea"/>
                <a:cs typeface="Times New Roman" panose="02020603050405020304" pitchFamily="18" charset="0"/>
                <a:sym typeface="Wingdings" panose="05000000000000000000" pitchFamily="2" charset="2"/>
              </a:rPr>
              <a:t>教育</a:t>
            </a:r>
            <a:r>
              <a:rPr lang="zh-CN" altLang="en-US" sz="2800" b="1" dirty="0">
                <a:solidFill>
                  <a:schemeClr val="bg2"/>
                </a:solidFill>
                <a:latin typeface="Times New Roman" panose="02020603050405020304" pitchFamily="18" charset="0"/>
                <a:ea typeface="+mn-ea"/>
                <a:cs typeface="Times New Roman" panose="02020603050405020304" pitchFamily="18" charset="0"/>
                <a:sym typeface="Wingdings" panose="05000000000000000000" pitchFamily="2" charset="2"/>
              </a:rPr>
              <a:t>孩子，</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简直是对</a:t>
            </a:r>
            <a:r>
              <a:rPr lang="zh-CN" altLang="en-US" sz="2800" b="1" dirty="0">
                <a:solidFill>
                  <a:schemeClr val="hlink"/>
                </a:solidFill>
                <a:latin typeface="Times New Roman" panose="02020603050405020304" pitchFamily="18" charset="0"/>
                <a:ea typeface="+mn-ea"/>
                <a:cs typeface="Times New Roman" panose="02020603050405020304" pitchFamily="18" charset="0"/>
                <a:sym typeface="Wingdings" panose="05000000000000000000" pitchFamily="2" charset="2"/>
              </a:rPr>
              <a:t>教育</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事业的侮辱。</a:t>
            </a:r>
            <a:endParaRPr lang="en-US" altLang="zh-CN"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endParaRPr>
          </a:p>
          <a:p>
            <a:pPr marL="536575" indent="-536575">
              <a:lnSpc>
                <a:spcPct val="120000"/>
              </a:lnSpc>
              <a:spcBef>
                <a:spcPts val="1200"/>
              </a:spcBef>
              <a:buFont typeface="Wingdings" panose="05000000000000000000" pitchFamily="2" charset="2"/>
              <a:buNone/>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(4) </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上述情况的组合，如：“行</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(xing2</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，动词</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形容词；</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hang2</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，名词</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量词</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a:lnSpc>
                <a:spcPct val="120000"/>
              </a:lnSpc>
              <a:spcBef>
                <a:spcPts val="600"/>
              </a:spcBef>
              <a:defRPr/>
            </a:pP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      每当他走过那</a:t>
            </a:r>
            <a:r>
              <a:rPr lang="zh-CN" altLang="en-US" sz="2800" b="1" dirty="0">
                <a:solidFill>
                  <a:schemeClr val="hlink"/>
                </a:solidFill>
                <a:latin typeface="Times New Roman" panose="02020603050405020304" pitchFamily="18" charset="0"/>
                <a:ea typeface="+mn-ea"/>
                <a:cs typeface="Times New Roman" panose="02020603050405020304" pitchFamily="18" charset="0"/>
                <a:sym typeface="Wingdings" panose="05000000000000000000" pitchFamily="2" charset="2"/>
              </a:rPr>
              <a:t>行</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白杨树时，他都感觉好像每一棵树都在向他</a:t>
            </a:r>
            <a:r>
              <a:rPr lang="zh-CN" altLang="en-US" sz="2800" b="1" dirty="0">
                <a:solidFill>
                  <a:schemeClr val="hlink"/>
                </a:solidFill>
                <a:latin typeface="Times New Roman" panose="02020603050405020304" pitchFamily="18" charset="0"/>
                <a:ea typeface="+mn-ea"/>
                <a:cs typeface="Times New Roman" panose="02020603050405020304" pitchFamily="18" charset="0"/>
                <a:sym typeface="Wingdings" panose="05000000000000000000" pitchFamily="2" charset="2"/>
              </a:rPr>
              <a:t>行</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注目礼。</a:t>
            </a:r>
            <a:endParaRPr lang="en-US" altLang="zh-CN"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2" name="标题 1"/>
          <p:cNvSpPr/>
          <p:nvPr>
            <p:ph type="title"/>
          </p:nvPr>
        </p:nvSpPr>
        <p:spPr/>
        <p:txBody>
          <a:bodyPr/>
          <a:p>
            <a:r>
              <a:rPr lang="zh-CN" altLang="en-US">
                <a:sym typeface="+mn-ea"/>
              </a:rPr>
              <a:t>词性标注概述</a:t>
            </a:r>
            <a:endParaRPr lang="zh-CN" alt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Box 3"/>
          <p:cNvSpPr txBox="1">
            <a:spLocks noChangeArrowheads="1"/>
          </p:cNvSpPr>
          <p:nvPr/>
        </p:nvSpPr>
        <p:spPr bwMode="auto">
          <a:xfrm>
            <a:off x="428625" y="1571625"/>
            <a:ext cx="8429625" cy="4084638"/>
          </a:xfrm>
          <a:prstGeom prst="rect">
            <a:avLst/>
          </a:prstGeom>
          <a:solidFill>
            <a:schemeClr val="bg1"/>
          </a:solidFill>
          <a:ln w="9525">
            <a:noFill/>
            <a:miter lim="800000"/>
          </a:ln>
        </p:spPr>
        <p:txBody>
          <a:bodyPr>
            <a:spAutoFit/>
          </a:bodyPr>
          <a:lstStyle/>
          <a:p>
            <a:pPr marL="449580" indent="-449580">
              <a:spcBef>
                <a:spcPct val="20000"/>
              </a:spcBef>
              <a:buFont typeface="Wingdings" panose="05000000000000000000" pitchFamily="2" charset="2"/>
              <a:buChar char="u"/>
              <a:defRPr/>
            </a:pPr>
            <a:r>
              <a:rPr lang="zh-CN" altLang="en-US" sz="3200" b="1" dirty="0">
                <a:latin typeface="Times New Roman" panose="02020603050405020304" pitchFamily="18" charset="0"/>
                <a:ea typeface="黑体" panose="02010609060101010101" pitchFamily="2" charset="-122"/>
                <a:sym typeface="Wingdings" panose="05000000000000000000" pitchFamily="2" charset="2"/>
              </a:rPr>
              <a:t>标注集的确定原则</a:t>
            </a:r>
            <a:endParaRPr lang="zh-CN" altLang="en-US" sz="3200" b="1" dirty="0">
              <a:latin typeface="Times New Roman" panose="02020603050405020304" pitchFamily="18" charset="0"/>
              <a:ea typeface="宋体" panose="02010600030101010101" pitchFamily="2" charset="-122"/>
              <a:sym typeface="Wingdings" panose="05000000000000000000" pitchFamily="2" charset="2"/>
            </a:endParaRPr>
          </a:p>
          <a:p>
            <a:pPr>
              <a:spcBef>
                <a:spcPct val="30000"/>
              </a:spcBef>
              <a:defRPr/>
            </a:pPr>
            <a:r>
              <a:rPr lang="zh-CN" altLang="en-US" sz="2800" b="1" dirty="0">
                <a:ea typeface="宋体" panose="02010600030101010101" pitchFamily="2" charset="-122"/>
                <a:sym typeface="Wingdings" panose="05000000000000000000" pitchFamily="2" charset="2"/>
              </a:rPr>
              <a:t>    不同语言中，词性划分基本上已经约定俗成。</a:t>
            </a:r>
            <a:endParaRPr lang="zh-CN" altLang="en-US" sz="2800" b="1" dirty="0">
              <a:ea typeface="宋体" panose="02010600030101010101" pitchFamily="2" charset="-122"/>
              <a:sym typeface="Wingdings" panose="05000000000000000000" pitchFamily="2" charset="2"/>
            </a:endParaRPr>
          </a:p>
          <a:p>
            <a:pPr>
              <a:spcBef>
                <a:spcPct val="30000"/>
              </a:spcBef>
              <a:defRPr/>
            </a:pPr>
            <a:r>
              <a:rPr lang="zh-CN" altLang="en-US" sz="2800" b="1" dirty="0">
                <a:ea typeface="宋体" panose="02010600030101010101" pitchFamily="2" charset="-122"/>
                <a:sym typeface="Wingdings" panose="05000000000000000000" pitchFamily="2" charset="2"/>
              </a:rPr>
              <a:t>    自然语言处理中对词性标记要求相对细致。</a:t>
            </a:r>
            <a:endParaRPr lang="zh-CN" altLang="en-US" sz="2800" b="1" dirty="0">
              <a:ea typeface="宋体" panose="02010600030101010101" pitchFamily="2" charset="-122"/>
              <a:sym typeface="Wingdings" panose="05000000000000000000" pitchFamily="2" charset="2"/>
            </a:endParaRPr>
          </a:p>
          <a:p>
            <a:pPr marL="449580" indent="-449580">
              <a:lnSpc>
                <a:spcPct val="120000"/>
              </a:lnSpc>
              <a:spcBef>
                <a:spcPct val="50000"/>
              </a:spcBef>
              <a:buFont typeface="Wingdings" panose="05000000000000000000" pitchFamily="2" charset="2"/>
              <a:buChar char="Ø"/>
              <a:defRPr/>
            </a:pPr>
            <a:r>
              <a:rPr lang="zh-CN" altLang="en-US" sz="2800" b="1" dirty="0">
                <a:ea typeface="黑体" panose="02010609060101010101" pitchFamily="2" charset="-122"/>
                <a:sym typeface="Wingdings" panose="05000000000000000000" pitchFamily="2" charset="2"/>
              </a:rPr>
              <a:t>一般原则</a:t>
            </a:r>
            <a:r>
              <a:rPr lang="zh-CN" altLang="en-US" sz="2800" b="1" dirty="0">
                <a:ea typeface="宋体" panose="02010600030101010101" pitchFamily="2" charset="-122"/>
                <a:sym typeface="Wingdings" panose="05000000000000000000" pitchFamily="2" charset="2"/>
              </a:rPr>
              <a:t>：</a:t>
            </a:r>
            <a:endParaRPr lang="zh-CN" altLang="en-US" sz="2800" b="1" dirty="0">
              <a:latin typeface="Times New Roman" panose="02020603050405020304" pitchFamily="18" charset="0"/>
              <a:ea typeface="宋体" panose="02010600030101010101" pitchFamily="2" charset="-122"/>
              <a:sym typeface="Wingdings" panose="05000000000000000000" pitchFamily="2" charset="2"/>
            </a:endParaRPr>
          </a:p>
          <a:p>
            <a:pPr marL="624205" indent="-361950">
              <a:spcBef>
                <a:spcPct val="30000"/>
              </a:spcBef>
              <a:buFont typeface="Wingdings" panose="05000000000000000000" pitchFamily="2" charset="2"/>
              <a:buChar char="l"/>
              <a:tabLst>
                <a:tab pos="623570" algn="l"/>
              </a:tabLst>
              <a:defRPr/>
            </a:pPr>
            <a:r>
              <a:rPr lang="zh-CN" altLang="en-US" sz="2800" b="1" u="sng" dirty="0">
                <a:solidFill>
                  <a:srgbClr val="000066"/>
                </a:solidFill>
                <a:latin typeface="+mn-ea"/>
                <a:ea typeface="+mn-ea"/>
                <a:sym typeface="Wingdings" panose="05000000000000000000" pitchFamily="2" charset="2"/>
              </a:rPr>
              <a:t>标准性</a:t>
            </a:r>
            <a:r>
              <a:rPr lang="en-US" altLang="zh-CN" sz="2800" b="1" dirty="0">
                <a:latin typeface="+mn-ea"/>
                <a:ea typeface="+mn-ea"/>
                <a:sym typeface="Wingdings" panose="05000000000000000000" pitchFamily="2" charset="2"/>
              </a:rPr>
              <a:t>: </a:t>
            </a:r>
            <a:r>
              <a:rPr lang="zh-CN" altLang="en-US" sz="2800" b="1" dirty="0">
                <a:latin typeface="+mn-ea"/>
                <a:ea typeface="+mn-ea"/>
                <a:sym typeface="Wingdings" panose="05000000000000000000" pitchFamily="2" charset="2"/>
              </a:rPr>
              <a:t>普遍使用和认可的分类标准和符号集；</a:t>
            </a:r>
            <a:endParaRPr lang="en-US" altLang="zh-CN" sz="2800" b="1" dirty="0">
              <a:latin typeface="+mn-ea"/>
              <a:ea typeface="+mn-ea"/>
              <a:sym typeface="Wingdings" panose="05000000000000000000" pitchFamily="2" charset="2"/>
            </a:endParaRPr>
          </a:p>
          <a:p>
            <a:pPr marL="624205" indent="-361950">
              <a:spcBef>
                <a:spcPct val="30000"/>
              </a:spcBef>
              <a:buFont typeface="Wingdings" panose="05000000000000000000" pitchFamily="2" charset="2"/>
              <a:buChar char="l"/>
              <a:tabLst>
                <a:tab pos="623570" algn="l"/>
              </a:tabLst>
              <a:defRPr/>
            </a:pPr>
            <a:r>
              <a:rPr lang="zh-CN" altLang="en-US" sz="2800" b="1" u="sng" dirty="0">
                <a:solidFill>
                  <a:srgbClr val="000066"/>
                </a:solidFill>
                <a:latin typeface="+mn-ea"/>
                <a:ea typeface="+mn-ea"/>
                <a:sym typeface="Wingdings" panose="05000000000000000000" pitchFamily="2" charset="2"/>
              </a:rPr>
              <a:t>兼容性</a:t>
            </a:r>
            <a:r>
              <a:rPr lang="en-US" altLang="zh-CN" sz="2800" b="1" dirty="0">
                <a:latin typeface="+mn-ea"/>
                <a:ea typeface="+mn-ea"/>
                <a:sym typeface="Wingdings" panose="05000000000000000000" pitchFamily="2" charset="2"/>
              </a:rPr>
              <a:t>: </a:t>
            </a:r>
            <a:r>
              <a:rPr lang="zh-CN" altLang="en-US" sz="2800" b="1" dirty="0">
                <a:latin typeface="+mn-ea"/>
                <a:ea typeface="+mn-ea"/>
                <a:sym typeface="Wingdings" panose="05000000000000000000" pitchFamily="2" charset="2"/>
              </a:rPr>
              <a:t>与已有资源标记尽量一致，或可转换；</a:t>
            </a:r>
            <a:endParaRPr lang="zh-CN" altLang="en-US" sz="2800" b="1" dirty="0">
              <a:latin typeface="+mn-ea"/>
              <a:ea typeface="+mn-ea"/>
              <a:sym typeface="Wingdings" panose="05000000000000000000" pitchFamily="2" charset="2"/>
            </a:endParaRPr>
          </a:p>
          <a:p>
            <a:pPr marL="624205" indent="-361950">
              <a:spcBef>
                <a:spcPct val="30000"/>
              </a:spcBef>
              <a:buFont typeface="Wingdings" panose="05000000000000000000" pitchFamily="2" charset="2"/>
              <a:buChar char="l"/>
              <a:tabLst>
                <a:tab pos="623570" algn="l"/>
              </a:tabLst>
              <a:defRPr/>
            </a:pPr>
            <a:r>
              <a:rPr lang="zh-CN" altLang="en-US" sz="2800" b="1" u="sng" dirty="0">
                <a:solidFill>
                  <a:srgbClr val="000066"/>
                </a:solidFill>
                <a:latin typeface="+mn-ea"/>
                <a:ea typeface="+mn-ea"/>
                <a:sym typeface="Wingdings" panose="05000000000000000000" pitchFamily="2" charset="2"/>
              </a:rPr>
              <a:t>可扩展性</a:t>
            </a:r>
            <a:r>
              <a:rPr lang="zh-CN" altLang="en-US" sz="2800" b="1" dirty="0">
                <a:latin typeface="+mn-ea"/>
                <a:ea typeface="+mn-ea"/>
                <a:sym typeface="Wingdings" panose="05000000000000000000" pitchFamily="2" charset="2"/>
              </a:rPr>
              <a:t>：扩充或修改。</a:t>
            </a:r>
            <a:endParaRPr lang="zh-CN" altLang="en-US" sz="2800" b="1" dirty="0">
              <a:latin typeface="+mn-ea"/>
              <a:ea typeface="+mn-ea"/>
              <a:sym typeface="Wingdings" panose="05000000000000000000" pitchFamily="2" charset="2"/>
            </a:endParaRPr>
          </a:p>
        </p:txBody>
      </p:sp>
      <p:sp>
        <p:nvSpPr>
          <p:cNvPr id="2" name="标题 1"/>
          <p:cNvSpPr/>
          <p:nvPr>
            <p:ph type="title"/>
          </p:nvPr>
        </p:nvSpPr>
        <p:spPr/>
        <p:txBody>
          <a:bodyPr/>
          <a:p>
            <a:r>
              <a:rPr lang="zh-CN" altLang="en-US">
                <a:sym typeface="+mn-ea"/>
              </a:rPr>
              <a:t>词性标注概述</a:t>
            </a:r>
            <a:endParaRPr lang="zh-CN"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Text Box 2"/>
          <p:cNvSpPr txBox="1">
            <a:spLocks noChangeArrowheads="1"/>
          </p:cNvSpPr>
          <p:nvPr/>
        </p:nvSpPr>
        <p:spPr bwMode="auto">
          <a:xfrm>
            <a:off x="357188" y="1457325"/>
            <a:ext cx="8429625" cy="4851400"/>
          </a:xfrm>
          <a:prstGeom prst="rect">
            <a:avLst/>
          </a:prstGeom>
          <a:solidFill>
            <a:schemeClr val="bg1"/>
          </a:solidFill>
          <a:ln w="9525">
            <a:noFill/>
            <a:miter lim="800000"/>
          </a:ln>
        </p:spPr>
        <p:txBody>
          <a:bodyPr>
            <a:spAutoFit/>
          </a:bodyPr>
          <a:lstStyle/>
          <a:p>
            <a:pPr marL="363855" indent="-363855">
              <a:spcBef>
                <a:spcPct val="20000"/>
              </a:spcBef>
              <a:buFont typeface="Wingdings" panose="05000000000000000000" pitchFamily="2" charset="2"/>
              <a:buChar char="Ø"/>
              <a:defRPr/>
            </a:pPr>
            <a:r>
              <a:rPr lang="en-US" altLang="zh-CN" sz="2800" b="1" dirty="0" err="1">
                <a:latin typeface="Arial Narrow" panose="020B0606020202030204" pitchFamily="34" charset="0"/>
                <a:ea typeface="黑体" panose="02010609060101010101" pitchFamily="2" charset="-122"/>
                <a:sym typeface="Wingdings" panose="05000000000000000000" pitchFamily="2" charset="2"/>
              </a:rPr>
              <a:t>UPenn</a:t>
            </a:r>
            <a:r>
              <a:rPr lang="en-US" altLang="zh-CN" sz="2800" b="1" dirty="0">
                <a:latin typeface="Arial Narrow" panose="020B0606020202030204" pitchFamily="34" charset="0"/>
                <a:ea typeface="黑体" panose="02010609060101010101" pitchFamily="2" charset="-122"/>
                <a:sym typeface="Wingdings" panose="05000000000000000000" pitchFamily="2" charset="2"/>
              </a:rPr>
              <a:t> Treebank</a:t>
            </a:r>
            <a:r>
              <a:rPr lang="en-US" altLang="zh-CN" sz="2800" b="1" dirty="0">
                <a:latin typeface="黑体" panose="02010609060101010101" pitchFamily="2" charset="-122"/>
                <a:ea typeface="黑体" panose="02010609060101010101" pitchFamily="2" charset="-122"/>
                <a:sym typeface="Wingdings" panose="05000000000000000000" pitchFamily="2" charset="2"/>
              </a:rPr>
              <a:t> </a:t>
            </a:r>
            <a:r>
              <a:rPr lang="zh-CN" altLang="en-US" sz="2800" b="1" dirty="0">
                <a:latin typeface="黑体" panose="02010609060101010101" pitchFamily="2" charset="-122"/>
                <a:ea typeface="黑体" panose="02010609060101010101" pitchFamily="2" charset="-122"/>
                <a:sym typeface="Wingdings" panose="05000000000000000000" pitchFamily="2" charset="2"/>
              </a:rPr>
              <a:t>的词性标注集确定原则</a:t>
            </a:r>
            <a:r>
              <a:rPr lang="zh-CN" altLang="en-US" sz="2800" b="1" dirty="0">
                <a:latin typeface="Times New Roman" panose="02020603050405020304" pitchFamily="18" charset="0"/>
                <a:ea typeface="宋体" panose="02010600030101010101" pitchFamily="2" charset="-122"/>
                <a:sym typeface="Wingdings" panose="05000000000000000000" pitchFamily="2" charset="2"/>
              </a:rPr>
              <a:t>：</a:t>
            </a:r>
            <a:endParaRPr lang="zh-CN" altLang="en-US" sz="2800" b="1" dirty="0">
              <a:latin typeface="Times New Roman" panose="02020603050405020304" pitchFamily="18" charset="0"/>
              <a:ea typeface="宋体" panose="02010600030101010101" pitchFamily="2" charset="-122"/>
              <a:sym typeface="Wingdings" panose="05000000000000000000" pitchFamily="2" charset="2"/>
            </a:endParaRPr>
          </a:p>
          <a:p>
            <a:pPr marL="711200" lvl="1" indent="-347980">
              <a:lnSpc>
                <a:spcPct val="120000"/>
              </a:lnSpc>
              <a:spcBef>
                <a:spcPts val="300"/>
              </a:spcBef>
              <a:buFont typeface="Wingdings" panose="05000000000000000000" pitchFamily="2" charset="2"/>
              <a:buChar char="l"/>
              <a:defRPr/>
            </a:pPr>
            <a:r>
              <a:rPr lang="zh-CN" altLang="en-US" sz="2800"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800" b="1" u="sng"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可恢复性</a:t>
            </a:r>
            <a:r>
              <a:rPr lang="en-US" altLang="zh-CN" sz="2800" b="1" u="sng"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(recoverability)</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从标注语料能恢复原词汇或借助于句法信息能区分不同词类；</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711200" lvl="1" indent="-347980">
              <a:lnSpc>
                <a:spcPct val="120000"/>
              </a:lnSpc>
              <a:spcBef>
                <a:spcPts val="300"/>
              </a:spcBef>
              <a:buFont typeface="Wingdings" panose="05000000000000000000" pitchFamily="2" charset="2"/>
              <a:buChar char="l"/>
              <a:defRPr/>
            </a:pP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800" b="1" u="sng"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一致性</a:t>
            </a:r>
            <a:r>
              <a:rPr lang="en-US" altLang="zh-CN" sz="2800" b="1" u="sng"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(consistency)</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功能相同的词应该属于同一类；</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711200" lvl="1" indent="-347980">
              <a:lnSpc>
                <a:spcPct val="120000"/>
              </a:lnSpc>
              <a:spcBef>
                <a:spcPts val="300"/>
              </a:spcBef>
              <a:buFont typeface="Wingdings" panose="05000000000000000000" pitchFamily="2" charset="2"/>
              <a:buChar char="l"/>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800" b="1" u="sng"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不明确性</a:t>
            </a:r>
            <a:r>
              <a:rPr lang="en-US" altLang="zh-CN" sz="2800" b="1" u="sng"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(indeterminacy)</a:t>
            </a:r>
            <a:r>
              <a:rPr lang="zh-CN" altLang="en-US" sz="28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为了避免标注者在不明确的条件下任意决定标注类型，允许标注者给出多个标记（限于一些特殊情况）。</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lvl="1">
              <a:lnSpc>
                <a:spcPct val="120000"/>
              </a:lnSpc>
              <a:spcBef>
                <a:spcPts val="300"/>
              </a:spcBef>
              <a:buFont typeface="Wingdings" panose="05000000000000000000" pitchFamily="2" charset="2"/>
              <a:buNone/>
              <a:defRPr/>
            </a:pPr>
            <a:r>
              <a:rPr lang="zh-CN" altLang="en-US" sz="2800" b="1" dirty="0">
                <a:latin typeface="Times New Roman" panose="02020603050405020304" pitchFamily="18" charset="0"/>
                <a:ea typeface="楷体_GB2312" pitchFamily="49" charset="-122"/>
                <a:sym typeface="Wingdings" panose="05000000000000000000" pitchFamily="2" charset="2"/>
              </a:rPr>
              <a:t>				－</a:t>
            </a:r>
            <a:r>
              <a:rPr lang="en-US" altLang="zh-CN" sz="2800" b="1" dirty="0">
                <a:latin typeface="Times New Roman" panose="02020603050405020304" pitchFamily="18" charset="0"/>
                <a:ea typeface="楷体_GB2312" pitchFamily="49" charset="-122"/>
                <a:sym typeface="Wingdings" panose="05000000000000000000" pitchFamily="2" charset="2"/>
              </a:rPr>
              <a:t>[Marcus et al., 1993]</a:t>
            </a:r>
            <a:endParaRPr lang="en-US" altLang="zh-CN" sz="2800" b="1" dirty="0">
              <a:latin typeface="Times New Roman" panose="02020603050405020304" pitchFamily="18" charset="0"/>
              <a:ea typeface="楷体_GB2312" pitchFamily="49" charset="-122"/>
              <a:sym typeface="Wingdings" panose="05000000000000000000" pitchFamily="2" charset="2"/>
            </a:endParaRPr>
          </a:p>
        </p:txBody>
      </p:sp>
      <p:sp>
        <p:nvSpPr>
          <p:cNvPr id="2" name="标题 1"/>
          <p:cNvSpPr/>
          <p:nvPr>
            <p:ph type="title"/>
          </p:nvPr>
        </p:nvSpPr>
        <p:spPr/>
        <p:txBody>
          <a:bodyPr/>
          <a:p>
            <a:r>
              <a:rPr lang="zh-CN" altLang="en-US">
                <a:sym typeface="+mn-ea"/>
              </a:rPr>
              <a:t>词性标注概述</a:t>
            </a:r>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ext Box 2"/>
          <p:cNvSpPr txBox="1">
            <a:spLocks noChangeArrowheads="1"/>
          </p:cNvSpPr>
          <p:nvPr/>
        </p:nvSpPr>
        <p:spPr bwMode="auto">
          <a:xfrm>
            <a:off x="357188" y="1557338"/>
            <a:ext cx="8358187" cy="3786187"/>
          </a:xfrm>
          <a:prstGeom prst="rect">
            <a:avLst/>
          </a:prstGeom>
          <a:solidFill>
            <a:schemeClr val="bg1"/>
          </a:solidFill>
          <a:ln w="9525">
            <a:noFill/>
            <a:miter lim="800000"/>
          </a:ln>
        </p:spPr>
        <p:txBody>
          <a:bodyPr>
            <a:spAutoFit/>
          </a:bodyPr>
          <a:lstStyle/>
          <a:p>
            <a:pPr marL="363855" indent="-363855">
              <a:spcBef>
                <a:spcPct val="20000"/>
              </a:spcBef>
              <a:buFont typeface="Wingdings" panose="05000000000000000000" pitchFamily="2" charset="2"/>
              <a:buChar char="Ø"/>
              <a:defRPr/>
            </a:pPr>
            <a:r>
              <a:rPr lang="en-US" altLang="zh-CN" sz="3200" b="1" dirty="0" err="1">
                <a:latin typeface="Arial Narrow" panose="020B0606020202030204" pitchFamily="34" charset="0"/>
                <a:ea typeface="黑体" panose="02010609060101010101" pitchFamily="2" charset="-122"/>
                <a:sym typeface="Wingdings" panose="05000000000000000000" pitchFamily="2" charset="2"/>
              </a:rPr>
              <a:t>UPenn</a:t>
            </a:r>
            <a:r>
              <a:rPr lang="en-US" altLang="zh-CN" sz="3200" b="1" dirty="0">
                <a:latin typeface="Arial Narrow" panose="020B0606020202030204" pitchFamily="34" charset="0"/>
                <a:ea typeface="黑体" panose="02010609060101010101" pitchFamily="2" charset="-122"/>
                <a:sym typeface="Wingdings" panose="05000000000000000000" pitchFamily="2" charset="2"/>
              </a:rPr>
              <a:t> Treebank</a:t>
            </a:r>
            <a:r>
              <a:rPr lang="en-US" altLang="zh-CN" sz="3200" b="1" dirty="0">
                <a:latin typeface="黑体" panose="02010609060101010101" pitchFamily="2" charset="-122"/>
                <a:ea typeface="黑体" panose="02010609060101010101" pitchFamily="2" charset="-122"/>
                <a:sym typeface="Wingdings" panose="05000000000000000000" pitchFamily="2" charset="2"/>
              </a:rPr>
              <a:t> </a:t>
            </a:r>
            <a:r>
              <a:rPr lang="zh-CN" altLang="en-US" sz="3200" b="1" dirty="0">
                <a:latin typeface="黑体" panose="02010609060101010101" pitchFamily="2" charset="-122"/>
                <a:ea typeface="黑体" panose="02010609060101010101" pitchFamily="2" charset="-122"/>
                <a:sym typeface="Wingdings" panose="05000000000000000000" pitchFamily="2" charset="2"/>
              </a:rPr>
              <a:t>的词性标注集</a:t>
            </a:r>
            <a:endParaRPr lang="zh-CN" altLang="en-US" sz="3200" b="1" dirty="0">
              <a:latin typeface="黑体" panose="02010609060101010101" pitchFamily="2" charset="-122"/>
              <a:ea typeface="黑体" panose="02010609060101010101" pitchFamily="2" charset="-122"/>
              <a:sym typeface="Wingdings" panose="05000000000000000000" pitchFamily="2" charset="2"/>
            </a:endParaRPr>
          </a:p>
          <a:p>
            <a:pPr marL="812800" lvl="1" indent="-449580">
              <a:lnSpc>
                <a:spcPct val="120000"/>
              </a:lnSpc>
              <a:spcBef>
                <a:spcPts val="600"/>
              </a:spcBef>
              <a:buFont typeface="Wingdings" panose="05000000000000000000" pitchFamily="2" charset="2"/>
              <a:buChar char="l"/>
              <a:defRPr/>
            </a:pPr>
            <a:r>
              <a:rPr lang="en-US" altLang="zh-CN" sz="3200" b="1" dirty="0">
                <a:latin typeface="Times New Roman" panose="02020603050405020304" pitchFamily="18" charset="0"/>
                <a:ea typeface="+mn-ea"/>
                <a:cs typeface="Times New Roman" panose="02020603050405020304" pitchFamily="18" charset="0"/>
                <a:sym typeface="Wingdings" panose="05000000000000000000" pitchFamily="2" charset="2"/>
              </a:rPr>
              <a:t>33 </a:t>
            </a:r>
            <a:r>
              <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rPr>
              <a:t>类</a:t>
            </a:r>
            <a:endPar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812800" lvl="1" indent="-449580">
              <a:lnSpc>
                <a:spcPct val="120000"/>
              </a:lnSpc>
              <a:spcBef>
                <a:spcPts val="600"/>
              </a:spcBef>
              <a:buFont typeface="Wingdings" panose="05000000000000000000" pitchFamily="2" charset="2"/>
              <a:buChar char="l"/>
              <a:defRPr/>
            </a:pPr>
            <a:r>
              <a:rPr lang="en-US" altLang="zh-CN" sz="3200" b="1" dirty="0">
                <a:latin typeface="Times New Roman" panose="02020603050405020304" pitchFamily="18" charset="0"/>
                <a:ea typeface="+mn-ea"/>
                <a:cs typeface="Times New Roman" panose="02020603050405020304" pitchFamily="18" charset="0"/>
                <a:sym typeface="Wingdings" panose="05000000000000000000" pitchFamily="2" charset="2"/>
              </a:rPr>
              <a:t>NN </a:t>
            </a:r>
            <a:r>
              <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rPr>
              <a:t>名词、</a:t>
            </a:r>
            <a:r>
              <a:rPr lang="en-US" altLang="zh-CN" sz="3200" b="1" dirty="0">
                <a:latin typeface="Times New Roman" panose="02020603050405020304" pitchFamily="18" charset="0"/>
                <a:ea typeface="+mn-ea"/>
                <a:cs typeface="Times New Roman" panose="02020603050405020304" pitchFamily="18" charset="0"/>
                <a:sym typeface="Wingdings" panose="05000000000000000000" pitchFamily="2" charset="2"/>
              </a:rPr>
              <a:t>NR </a:t>
            </a:r>
            <a:r>
              <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rPr>
              <a:t>专业名词、</a:t>
            </a:r>
            <a:r>
              <a:rPr lang="en-US" altLang="zh-CN" sz="3200" b="1" dirty="0">
                <a:latin typeface="Times New Roman" panose="02020603050405020304" pitchFamily="18" charset="0"/>
                <a:ea typeface="+mn-ea"/>
                <a:cs typeface="Times New Roman" panose="02020603050405020304" pitchFamily="18" charset="0"/>
                <a:sym typeface="Wingdings" panose="05000000000000000000" pitchFamily="2" charset="2"/>
              </a:rPr>
              <a:t>NT </a:t>
            </a:r>
            <a:r>
              <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rPr>
              <a:t>时间名词、</a:t>
            </a:r>
            <a:r>
              <a:rPr lang="en-US" altLang="zh-CN" sz="3200" b="1" dirty="0">
                <a:latin typeface="Times New Roman" panose="02020603050405020304" pitchFamily="18" charset="0"/>
                <a:ea typeface="+mn-ea"/>
                <a:cs typeface="Times New Roman" panose="02020603050405020304" pitchFamily="18" charset="0"/>
                <a:sym typeface="Wingdings" panose="05000000000000000000" pitchFamily="2" charset="2"/>
              </a:rPr>
              <a:t>VA</a:t>
            </a:r>
            <a:r>
              <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rPr>
              <a:t>可做谓语的形容词、</a:t>
            </a:r>
            <a:r>
              <a:rPr lang="en-US" altLang="zh-CN" sz="3200" b="1" dirty="0">
                <a:latin typeface="Times New Roman" panose="02020603050405020304" pitchFamily="18" charset="0"/>
                <a:ea typeface="+mn-ea"/>
                <a:cs typeface="Times New Roman" panose="02020603050405020304" pitchFamily="18" charset="0"/>
                <a:sym typeface="Wingdings" panose="05000000000000000000" pitchFamily="2" charset="2"/>
              </a:rPr>
              <a:t>VC “</a:t>
            </a:r>
            <a:r>
              <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rPr>
              <a:t>是”、</a:t>
            </a:r>
            <a:r>
              <a:rPr lang="en-US" altLang="zh-CN" sz="3200" b="1" dirty="0">
                <a:latin typeface="Times New Roman" panose="02020603050405020304" pitchFamily="18" charset="0"/>
                <a:ea typeface="+mn-ea"/>
                <a:cs typeface="Times New Roman" panose="02020603050405020304" pitchFamily="18" charset="0"/>
                <a:sym typeface="Wingdings" panose="05000000000000000000" pitchFamily="2" charset="2"/>
              </a:rPr>
              <a:t>VE “</a:t>
            </a:r>
            <a:r>
              <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rPr>
              <a:t>有”作为主要动词、</a:t>
            </a:r>
            <a:r>
              <a:rPr lang="en-US" altLang="zh-CN" sz="3200" b="1" dirty="0">
                <a:latin typeface="Times New Roman" panose="02020603050405020304" pitchFamily="18" charset="0"/>
                <a:ea typeface="+mn-ea"/>
                <a:cs typeface="Times New Roman" panose="02020603050405020304" pitchFamily="18" charset="0"/>
                <a:sym typeface="Wingdings" panose="05000000000000000000" pitchFamily="2" charset="2"/>
              </a:rPr>
              <a:t>VV </a:t>
            </a:r>
            <a:r>
              <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rPr>
              <a:t>其他动词、</a:t>
            </a:r>
            <a:r>
              <a:rPr lang="en-US" altLang="zh-CN" sz="3200" b="1" dirty="0">
                <a:latin typeface="Times New Roman" panose="02020603050405020304" pitchFamily="18" charset="0"/>
                <a:ea typeface="+mn-ea"/>
                <a:cs typeface="Times New Roman" panose="02020603050405020304" pitchFamily="18" charset="0"/>
                <a:sym typeface="Wingdings" panose="05000000000000000000" pitchFamily="2" charset="2"/>
              </a:rPr>
              <a:t>AD </a:t>
            </a:r>
            <a:r>
              <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rPr>
              <a:t>副词、</a:t>
            </a:r>
            <a:r>
              <a:rPr lang="en-US" altLang="zh-CN" sz="3200" b="1" dirty="0">
                <a:latin typeface="Times New Roman" panose="02020603050405020304" pitchFamily="18" charset="0"/>
                <a:ea typeface="+mn-ea"/>
                <a:cs typeface="Times New Roman" panose="02020603050405020304" pitchFamily="18" charset="0"/>
                <a:sym typeface="Wingdings" panose="05000000000000000000" pitchFamily="2" charset="2"/>
              </a:rPr>
              <a:t>M </a:t>
            </a:r>
            <a:r>
              <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rPr>
              <a:t>量词，等等。</a:t>
            </a:r>
            <a:endParaRPr lang="zh-CN" altLang="en-US" sz="3200" b="1" dirty="0">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2" name="标题 1"/>
          <p:cNvSpPr/>
          <p:nvPr>
            <p:ph type="title"/>
          </p:nvPr>
        </p:nvSpPr>
        <p:spPr/>
        <p:txBody>
          <a:bodyPr/>
          <a:p>
            <a:r>
              <a:rPr lang="zh-CN" altLang="en-US">
                <a:sym typeface="+mn-ea"/>
              </a:rPr>
              <a:t>词性标注概述</a:t>
            </a:r>
            <a:endParaRPr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ext Box 2"/>
          <p:cNvSpPr txBox="1">
            <a:spLocks noChangeArrowheads="1"/>
          </p:cNvSpPr>
          <p:nvPr/>
        </p:nvSpPr>
        <p:spPr bwMode="auto">
          <a:xfrm>
            <a:off x="357188" y="1497806"/>
            <a:ext cx="8501062" cy="4235450"/>
          </a:xfrm>
          <a:prstGeom prst="rect">
            <a:avLst/>
          </a:prstGeom>
          <a:solidFill>
            <a:schemeClr val="bg1"/>
          </a:solidFill>
          <a:ln w="9525">
            <a:noFill/>
            <a:miter lim="800000"/>
          </a:ln>
        </p:spPr>
        <p:txBody>
          <a:bodyPr>
            <a:spAutoFit/>
          </a:bodyPr>
          <a:lstStyle/>
          <a:p>
            <a:pPr marL="363855" indent="-363855">
              <a:spcBef>
                <a:spcPct val="20000"/>
              </a:spcBef>
              <a:buFont typeface="Wingdings" panose="05000000000000000000" pitchFamily="2" charset="2"/>
              <a:buChar char="Ø"/>
              <a:defRPr/>
            </a:pPr>
            <a:r>
              <a:rPr lang="zh-CN" altLang="en-US" sz="3200" b="1" dirty="0">
                <a:latin typeface="Arial Narrow" panose="020B0606020202030204" pitchFamily="34" charset="0"/>
                <a:ea typeface="黑体" panose="02010609060101010101" pitchFamily="2" charset="-122"/>
                <a:sym typeface="Wingdings" panose="05000000000000000000" pitchFamily="2" charset="2"/>
              </a:rPr>
              <a:t>北大计算语言学研究所</a:t>
            </a:r>
            <a:r>
              <a:rPr lang="zh-CN" altLang="en-US" sz="3200" b="1" dirty="0">
                <a:latin typeface="黑体" panose="02010609060101010101" pitchFamily="2" charset="-122"/>
                <a:ea typeface="黑体" panose="02010609060101010101" pitchFamily="2" charset="-122"/>
                <a:sym typeface="Wingdings" panose="05000000000000000000" pitchFamily="2" charset="2"/>
              </a:rPr>
              <a:t>的词性标注集</a:t>
            </a:r>
            <a:endParaRPr lang="zh-CN" altLang="en-US" sz="3200" b="1" dirty="0">
              <a:latin typeface="黑体" panose="02010609060101010101" pitchFamily="2" charset="-122"/>
              <a:ea typeface="黑体" panose="02010609060101010101" pitchFamily="2" charset="-122"/>
              <a:sym typeface="Wingdings" panose="05000000000000000000" pitchFamily="2" charset="2"/>
            </a:endParaRPr>
          </a:p>
          <a:p>
            <a:pPr marL="812800" lvl="1" indent="-449580">
              <a:lnSpc>
                <a:spcPct val="120000"/>
              </a:lnSpc>
              <a:spcBef>
                <a:spcPct val="50000"/>
              </a:spcBef>
              <a:buFont typeface="Wingdings" panose="05000000000000000000" pitchFamily="2" charset="2"/>
              <a:buChar char="l"/>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26</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个基本词类代码，</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74</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个扩充代码，标记集中共有</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106</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个代码</a:t>
            </a:r>
            <a:r>
              <a:rPr lang="zh-CN" altLang="en-US"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zh-CN" altLang="en-US"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262255" lvl="1">
              <a:lnSpc>
                <a:spcPct val="120000"/>
              </a:lnSpc>
              <a:spcBef>
                <a:spcPct val="50000"/>
              </a:spcBef>
              <a:buFont typeface="Wingdings" panose="05000000000000000000" pitchFamily="2" charset="2"/>
              <a:buNone/>
              <a:defRPr/>
            </a:pP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名词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(n)</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、时间词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(t)</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、处所词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(s)</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、方位词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(f)</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、数词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(m)</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、量词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(q)</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、区别词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(b)</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、代词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(r)</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、动词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(v)</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、形容词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(a)</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、状态词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(z)</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、副词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(d)</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、介词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(p)</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、连词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(c)</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、助词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(u)</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、语气词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(y)</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、叹词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(e)</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、拟声词</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(o)</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、成语</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en-US" altLang="zh-CN" b="1" dirty="0" err="1">
                <a:latin typeface="Times New Roman" panose="02020603050405020304" pitchFamily="18" charset="0"/>
                <a:ea typeface="+mn-ea"/>
                <a:cs typeface="Times New Roman" panose="02020603050405020304" pitchFamily="18" charset="0"/>
                <a:sym typeface="Wingdings" panose="05000000000000000000" pitchFamily="2" charset="2"/>
              </a:rPr>
              <a:t>i</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、习用语</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(l)</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、简称</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(j)</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、前接成分</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(h)</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、后接成分</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(k)</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、语素</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(g)</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、非语素字</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(x)</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、标点符号</a:t>
            </a:r>
            <a:r>
              <a:rPr lang="en-US" altLang="zh-CN" b="1" dirty="0">
                <a:latin typeface="Times New Roman" panose="02020603050405020304" pitchFamily="18" charset="0"/>
                <a:ea typeface="+mn-ea"/>
                <a:cs typeface="Times New Roman" panose="02020603050405020304" pitchFamily="18" charset="0"/>
                <a:sym typeface="Wingdings" panose="05000000000000000000" pitchFamily="2" charset="2"/>
              </a:rPr>
              <a:t>(w)</a:t>
            </a:r>
            <a:r>
              <a:rPr lang="zh-CN" altLang="en-US"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dirty="0">
                <a:latin typeface="Times New Roman" panose="02020603050405020304" pitchFamily="18" charset="0"/>
                <a:ea typeface="+mn-ea"/>
                <a:cs typeface="Times New Roman" panose="02020603050405020304" pitchFamily="18" charset="0"/>
                <a:sym typeface="Wingdings" panose="05000000000000000000" pitchFamily="2" charset="2"/>
              </a:rPr>
              <a:t> </a:t>
            </a:r>
            <a:endParaRPr lang="zh-CN" altLang="en-US" dirty="0">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2" name="标题 1"/>
          <p:cNvSpPr/>
          <p:nvPr>
            <p:ph type="title"/>
          </p:nvPr>
        </p:nvSpPr>
        <p:spPr/>
        <p:txBody>
          <a:bodyPr/>
          <a:p>
            <a:r>
              <a:rPr lang="zh-CN" altLang="en-US">
                <a:sym typeface="+mn-ea"/>
              </a:rPr>
              <a:t>词性标注概述</a:t>
            </a:r>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357188" y="1643063"/>
            <a:ext cx="8280400" cy="314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179705"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lvl="1" eaLnBrk="1" hangingPunct="1">
              <a:spcBef>
                <a:spcPct val="30000"/>
              </a:spcBef>
              <a:buFont typeface="Wingdings" panose="05000000000000000000" pitchFamily="2" charset="2"/>
              <a:buChar char="u"/>
            </a:pPr>
            <a:r>
              <a:rPr lang="zh-CN" altLang="en-US" sz="3200" b="1">
                <a:ea typeface="黑体" panose="02010609060101010101" pitchFamily="2" charset="-122"/>
                <a:sym typeface="Wingdings" panose="05000000000000000000" pitchFamily="2" charset="2"/>
              </a:rPr>
              <a:t> 基于规则的词性标注方法</a:t>
            </a:r>
            <a:endParaRPr lang="zh-CN" altLang="en-US" sz="3200" b="1">
              <a:ea typeface="黑体" panose="02010609060101010101" pitchFamily="2" charset="-122"/>
              <a:sym typeface="Wingdings" panose="05000000000000000000" pitchFamily="2" charset="2"/>
            </a:endParaRPr>
          </a:p>
          <a:p>
            <a:pPr lvl="1" eaLnBrk="1" hangingPunct="1">
              <a:spcBef>
                <a:spcPct val="30000"/>
              </a:spcBef>
              <a:buFont typeface="Wingdings" panose="05000000000000000000" pitchFamily="2" charset="2"/>
              <a:buChar char="u"/>
            </a:pPr>
            <a:r>
              <a:rPr lang="en-US" altLang="zh-CN" sz="3200" b="1">
                <a:ea typeface="黑体" panose="02010609060101010101" pitchFamily="2" charset="-122"/>
                <a:sym typeface="Wingdings" panose="05000000000000000000" pitchFamily="2" charset="2"/>
              </a:rPr>
              <a:t> </a:t>
            </a:r>
            <a:r>
              <a:rPr lang="zh-CN" altLang="en-US" sz="3200" b="1">
                <a:ea typeface="黑体" panose="02010609060101010101" pitchFamily="2" charset="-122"/>
                <a:sym typeface="Wingdings" panose="05000000000000000000" pitchFamily="2" charset="2"/>
              </a:rPr>
              <a:t>基于统计模型的词性标注方法</a:t>
            </a:r>
            <a:endParaRPr lang="zh-CN" altLang="en-US" sz="3200" b="1">
              <a:ea typeface="黑体" panose="02010609060101010101" pitchFamily="2" charset="-122"/>
              <a:sym typeface="Wingdings" panose="05000000000000000000" pitchFamily="2" charset="2"/>
            </a:endParaRPr>
          </a:p>
          <a:p>
            <a:pPr lvl="1" eaLnBrk="1" hangingPunct="1">
              <a:spcBef>
                <a:spcPct val="30000"/>
              </a:spcBef>
              <a:buFont typeface="Wingdings" panose="05000000000000000000" pitchFamily="2" charset="2"/>
              <a:buChar char="u"/>
            </a:pPr>
            <a:r>
              <a:rPr lang="zh-CN" altLang="en-US" sz="3200" b="1">
                <a:ea typeface="黑体" panose="02010609060101010101" pitchFamily="2" charset="-122"/>
                <a:sym typeface="Wingdings" panose="05000000000000000000" pitchFamily="2" charset="2"/>
              </a:rPr>
              <a:t> 规则和统计方法相结合的词性标注方法</a:t>
            </a:r>
            <a:endParaRPr lang="zh-CN" altLang="en-US" sz="3200" b="1">
              <a:ea typeface="黑体" panose="02010609060101010101" pitchFamily="2" charset="-122"/>
              <a:sym typeface="Wingdings" panose="05000000000000000000" pitchFamily="2" charset="2"/>
            </a:endParaRPr>
          </a:p>
          <a:p>
            <a:pPr lvl="1" eaLnBrk="1" hangingPunct="1">
              <a:spcBef>
                <a:spcPct val="30000"/>
              </a:spcBef>
              <a:buFont typeface="Wingdings" panose="05000000000000000000" pitchFamily="2" charset="2"/>
              <a:buChar char="u"/>
            </a:pPr>
            <a:r>
              <a:rPr lang="zh-CN" altLang="en-US" sz="3200" b="1">
                <a:solidFill>
                  <a:srgbClr val="000066"/>
                </a:solidFill>
                <a:latin typeface="楷体_GB2312" pitchFamily="49" charset="-122"/>
                <a:ea typeface="楷体_GB2312" pitchFamily="49" charset="-122"/>
                <a:sym typeface="Wingdings" panose="05000000000000000000" pitchFamily="2" charset="2"/>
              </a:rPr>
              <a:t> 基于有限状态变换机的词性标注方法</a:t>
            </a:r>
            <a:endParaRPr lang="zh-CN" altLang="en-US" sz="3200" b="1">
              <a:solidFill>
                <a:srgbClr val="000066"/>
              </a:solidFill>
              <a:latin typeface="楷体_GB2312" pitchFamily="49" charset="-122"/>
              <a:ea typeface="楷体_GB2312" pitchFamily="49" charset="-122"/>
              <a:sym typeface="Wingdings" panose="05000000000000000000" pitchFamily="2" charset="2"/>
            </a:endParaRPr>
          </a:p>
          <a:p>
            <a:pPr lvl="1" eaLnBrk="1" hangingPunct="1">
              <a:spcBef>
                <a:spcPct val="30000"/>
              </a:spcBef>
              <a:buFont typeface="Wingdings" panose="05000000000000000000" pitchFamily="2" charset="2"/>
              <a:buChar char="u"/>
            </a:pPr>
            <a:r>
              <a:rPr lang="zh-CN" altLang="en-US" sz="3200" b="1">
                <a:solidFill>
                  <a:srgbClr val="000066"/>
                </a:solidFill>
                <a:latin typeface="楷体_GB2312" pitchFamily="49" charset="-122"/>
                <a:ea typeface="楷体_GB2312" pitchFamily="49" charset="-122"/>
                <a:sym typeface="Wingdings" panose="05000000000000000000" pitchFamily="2" charset="2"/>
              </a:rPr>
              <a:t> 基于神经网络的词性标注方法</a:t>
            </a:r>
            <a:endParaRPr lang="zh-CN" altLang="en-US" sz="3200" b="1">
              <a:solidFill>
                <a:srgbClr val="000066"/>
              </a:solidFill>
              <a:latin typeface="楷体_GB2312" pitchFamily="49" charset="-122"/>
              <a:ea typeface="楷体_GB2312" pitchFamily="49" charset="-122"/>
              <a:sym typeface="Wingdings" panose="05000000000000000000" pitchFamily="2" charset="2"/>
            </a:endParaRPr>
          </a:p>
        </p:txBody>
      </p:sp>
      <p:sp>
        <p:nvSpPr>
          <p:cNvPr id="2" name="标题 1"/>
          <p:cNvSpPr/>
          <p:nvPr>
            <p:ph type="title"/>
          </p:nvPr>
        </p:nvSpPr>
        <p:spPr/>
        <p:txBody>
          <a:bodyPr/>
          <a:p>
            <a:r>
              <a:rPr lang="zh-CN" altLang="en-US"/>
              <a:t>词性标注方法</a:t>
            </a:r>
            <a:endParaRPr lang="zh-CN"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Text Box 2"/>
          <p:cNvSpPr txBox="1">
            <a:spLocks noChangeArrowheads="1"/>
          </p:cNvSpPr>
          <p:nvPr/>
        </p:nvSpPr>
        <p:spPr bwMode="auto">
          <a:xfrm>
            <a:off x="395288" y="1557338"/>
            <a:ext cx="7929562" cy="3170237"/>
          </a:xfrm>
          <a:prstGeom prst="rect">
            <a:avLst/>
          </a:prstGeom>
          <a:solidFill>
            <a:schemeClr val="bg1"/>
          </a:solidFill>
          <a:ln w="9525">
            <a:noFill/>
            <a:miter lim="800000"/>
          </a:ln>
        </p:spPr>
        <p:txBody>
          <a:bodyPr>
            <a:spAutoFit/>
          </a:bodyPr>
          <a:lstStyle/>
          <a:p>
            <a:pPr marL="449580" indent="-449580">
              <a:spcBef>
                <a:spcPct val="20000"/>
              </a:spcBef>
              <a:buFont typeface="Wingdings" panose="05000000000000000000" pitchFamily="2" charset="2"/>
              <a:buChar char="u"/>
              <a:defRPr/>
            </a:pPr>
            <a:r>
              <a:rPr lang="zh-CN" altLang="en-US" sz="3200" b="1" dirty="0">
                <a:latin typeface="Arial Narrow" panose="020B0606020202030204" pitchFamily="34" charset="0"/>
                <a:ea typeface="黑体" panose="02010609060101010101" pitchFamily="2" charset="-122"/>
                <a:sym typeface="Wingdings" panose="05000000000000000000" pitchFamily="2" charset="2"/>
              </a:rPr>
              <a:t>基于规则的词性标注方法</a:t>
            </a:r>
            <a:endParaRPr lang="zh-CN" altLang="en-US" sz="3200" b="1" dirty="0">
              <a:latin typeface="Times New Roman" panose="02020603050405020304" pitchFamily="18" charset="0"/>
              <a:ea typeface="宋体" panose="02010600030101010101" pitchFamily="2" charset="-122"/>
              <a:sym typeface="Wingdings" panose="05000000000000000000" pitchFamily="2" charset="2"/>
            </a:endParaRPr>
          </a:p>
          <a:p>
            <a:pPr lvl="1">
              <a:spcBef>
                <a:spcPct val="50000"/>
              </a:spcBef>
              <a:buFont typeface="Wingdings" panose="05000000000000000000" pitchFamily="2" charset="2"/>
              <a:buChar char="Ø"/>
              <a:defRPr/>
            </a:pPr>
            <a:r>
              <a:rPr lang="en-US" altLang="zh-CN" sz="2800" b="1" dirty="0">
                <a:latin typeface="Times New Roman" panose="02020603050405020304" pitchFamily="18" charset="0"/>
                <a:ea typeface="楷体_GB2312" pitchFamily="49" charset="-122"/>
                <a:sym typeface="Wingdings" panose="05000000000000000000" pitchFamily="2" charset="2"/>
              </a:rPr>
              <a:t>TAGGIT </a:t>
            </a:r>
            <a:r>
              <a:rPr lang="zh-CN" altLang="en-US" sz="2800" b="1" dirty="0">
                <a:latin typeface="Times New Roman" panose="02020603050405020304" pitchFamily="18" charset="0"/>
                <a:ea typeface="黑体" panose="02010609060101010101" pitchFamily="2" charset="-122"/>
                <a:sym typeface="Wingdings" panose="05000000000000000000" pitchFamily="2" charset="2"/>
              </a:rPr>
              <a:t>词性标注系统 </a:t>
            </a:r>
            <a:r>
              <a:rPr lang="en-US" altLang="zh-CN" sz="2800" b="1" dirty="0">
                <a:latin typeface="Times New Roman" panose="02020603050405020304" pitchFamily="18" charset="0"/>
                <a:ea typeface="楷体_GB2312" pitchFamily="49" charset="-122"/>
                <a:sym typeface="Wingdings" panose="05000000000000000000" pitchFamily="2" charset="2"/>
              </a:rPr>
              <a:t>(Brown University)</a:t>
            </a:r>
            <a:endParaRPr lang="zh-CN" altLang="en-US" sz="2800" b="1" dirty="0">
              <a:latin typeface="Times New Roman" panose="02020603050405020304" pitchFamily="18" charset="0"/>
              <a:ea typeface="黑体" panose="02010609060101010101" pitchFamily="2" charset="-122"/>
              <a:sym typeface="Wingdings" panose="05000000000000000000" pitchFamily="2" charset="2"/>
            </a:endParaRPr>
          </a:p>
          <a:p>
            <a:pPr marL="1160780" lvl="2" indent="-347980">
              <a:spcBef>
                <a:spcPct val="50000"/>
              </a:spcBef>
              <a:buFont typeface="Wingdings" panose="05000000000000000000" pitchFamily="2" charset="2"/>
              <a:buChar char="l"/>
              <a:defRPr/>
            </a:pP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 86 </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种词性，</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3300 </a:t>
            </a: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规则 </a:t>
            </a:r>
            <a:r>
              <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rPr>
              <a:t> </a:t>
            </a:r>
            <a:endParaRPr lang="en-US" altLang="zh-CN"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1160780" lvl="2" indent="-347980">
              <a:spcBef>
                <a:spcPct val="50000"/>
              </a:spcBef>
              <a:buFont typeface="Wingdings" panose="05000000000000000000" pitchFamily="2" charset="2"/>
              <a:buChar char="l"/>
              <a:defRPr/>
            </a:pP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手工编写词性歧义消除规则</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1160780" lvl="2" indent="-347980">
              <a:spcBef>
                <a:spcPct val="50000"/>
              </a:spcBef>
              <a:buFont typeface="Wingdings" panose="05000000000000000000" pitchFamily="2" charset="2"/>
              <a:buChar char="l"/>
              <a:defRPr/>
            </a:pPr>
            <a:r>
              <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rPr>
              <a:t>机器自动学习规则</a:t>
            </a:r>
            <a:endParaRPr lang="zh-CN" altLang="en-US" sz="2800" b="1" dirty="0">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2" name="标题 1"/>
          <p:cNvSpPr/>
          <p:nvPr>
            <p:ph type="title"/>
          </p:nvPr>
        </p:nvSpPr>
        <p:spPr/>
        <p:txBody>
          <a:bodyPr/>
          <a:p>
            <a:r>
              <a:rPr lang="zh-CN" altLang="en-US">
                <a:sym typeface="+mn-ea"/>
              </a:rPr>
              <a:t>词性标注方法</a:t>
            </a:r>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ext Box 2"/>
          <p:cNvSpPr txBox="1">
            <a:spLocks noChangeArrowheads="1"/>
          </p:cNvSpPr>
          <p:nvPr/>
        </p:nvSpPr>
        <p:spPr bwMode="auto">
          <a:xfrm>
            <a:off x="323850" y="1571625"/>
            <a:ext cx="7848600" cy="3495675"/>
          </a:xfrm>
          <a:prstGeom prst="rect">
            <a:avLst/>
          </a:prstGeom>
          <a:solidFill>
            <a:schemeClr val="bg1"/>
          </a:solidFill>
          <a:ln w="9525">
            <a:noFill/>
            <a:miter lim="800000"/>
          </a:ln>
        </p:spPr>
        <p:txBody>
          <a:bodyPr>
            <a:spAutoFit/>
          </a:bodyPr>
          <a:lstStyle/>
          <a:p>
            <a:pPr marL="363855" lvl="1" indent="-363855">
              <a:spcBef>
                <a:spcPct val="20000"/>
              </a:spcBef>
              <a:buFont typeface="Wingdings" panose="05000000000000000000" pitchFamily="2" charset="2"/>
              <a:buChar char="u"/>
              <a:defRPr/>
            </a:pPr>
            <a:r>
              <a:rPr lang="zh-CN" altLang="en-US" sz="2800" b="1" dirty="0">
                <a:latin typeface="Arial Narrow" panose="020B0606020202030204" pitchFamily="34" charset="0"/>
                <a:ea typeface="黑体" panose="02010609060101010101" pitchFamily="2" charset="-122"/>
                <a:sym typeface="Wingdings" panose="05000000000000000000" pitchFamily="2" charset="2"/>
              </a:rPr>
              <a:t>山西大学的词性标注系统 </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a:t>
            </a:r>
            <a:r>
              <a:rPr lang="zh-CN" altLang="en-US" sz="2800" b="1" dirty="0">
                <a:latin typeface="Times New Roman" panose="02020603050405020304" pitchFamily="18" charset="0"/>
                <a:ea typeface="楷体_GB2312" pitchFamily="49" charset="-122"/>
                <a:sym typeface="Wingdings" panose="05000000000000000000" pitchFamily="2" charset="2"/>
              </a:rPr>
              <a:t>刘开瑛</a:t>
            </a:r>
            <a:r>
              <a:rPr lang="zh-CN" altLang="en-US" sz="2800" b="1" dirty="0">
                <a:latin typeface="Times New Roman" panose="02020603050405020304" pitchFamily="18" charset="0"/>
                <a:ea typeface="宋体" panose="02010600030101010101" pitchFamily="2" charset="-122"/>
                <a:sym typeface="Wingdings" panose="05000000000000000000" pitchFamily="2" charset="2"/>
              </a:rPr>
              <a:t>，</a:t>
            </a:r>
            <a:r>
              <a:rPr lang="en-US" altLang="zh-CN" sz="2800" b="1" dirty="0">
                <a:latin typeface="Times New Roman" panose="02020603050405020304" pitchFamily="18" charset="0"/>
                <a:ea typeface="宋体" panose="02010600030101010101" pitchFamily="2" charset="-122"/>
                <a:sym typeface="Wingdings" panose="05000000000000000000" pitchFamily="2" charset="2"/>
              </a:rPr>
              <a:t>2000]</a:t>
            </a:r>
            <a:endParaRPr lang="zh-CN" altLang="en-US" sz="2800" b="1" dirty="0">
              <a:latin typeface="Times New Roman" panose="02020603050405020304" pitchFamily="18" charset="0"/>
              <a:ea typeface="宋体" panose="02010600030101010101" pitchFamily="2" charset="-122"/>
              <a:sym typeface="Wingdings" panose="05000000000000000000" pitchFamily="2" charset="2"/>
            </a:endParaRPr>
          </a:p>
          <a:p>
            <a:pPr marL="812800" lvl="2" indent="-449580">
              <a:spcBef>
                <a:spcPct val="50000"/>
              </a:spcBef>
              <a:buFont typeface="Wingdings" panose="05000000000000000000" pitchFamily="2" charset="2"/>
              <a:buChar char="Ø"/>
              <a:defRPr/>
            </a:pPr>
            <a:r>
              <a:rPr lang="zh-CN" altLang="en-US" sz="2800" b="1" dirty="0">
                <a:latin typeface="黑体" panose="02010609060101010101" pitchFamily="2" charset="-122"/>
                <a:ea typeface="黑体" panose="02010609060101010101" pitchFamily="2" charset="-122"/>
                <a:sym typeface="Wingdings" panose="05000000000000000000" pitchFamily="2" charset="2"/>
              </a:rPr>
              <a:t>手工编写消歧规则</a:t>
            </a:r>
            <a:endParaRPr lang="zh-CN" altLang="en-US" sz="2800" b="1" dirty="0">
              <a:latin typeface="黑体" panose="02010609060101010101" pitchFamily="2" charset="-122"/>
              <a:ea typeface="黑体" panose="02010609060101010101" pitchFamily="2" charset="-122"/>
              <a:sym typeface="Wingdings" panose="05000000000000000000" pitchFamily="2" charset="2"/>
            </a:endParaRPr>
          </a:p>
          <a:p>
            <a:pPr marL="1075055" lvl="3" indent="-262255">
              <a:spcBef>
                <a:spcPct val="50000"/>
              </a:spcBef>
              <a:buFont typeface="Wingdings" panose="05000000000000000000" pitchFamily="2" charset="2"/>
              <a:buChar char="l"/>
              <a:defRPr/>
            </a:pPr>
            <a:r>
              <a:rPr lang="zh-CN" altLang="en-US" sz="2800" dirty="0">
                <a:ea typeface="黑体" panose="02010609060101010101" pitchFamily="2" charset="-122"/>
                <a:sym typeface="Wingdings" panose="05000000000000000000" pitchFamily="2" charset="2"/>
              </a:rPr>
              <a:t> 建立非兼类词典</a:t>
            </a:r>
            <a:endParaRPr lang="zh-CN" altLang="en-US" sz="2800" dirty="0">
              <a:ea typeface="黑体" panose="02010609060101010101" pitchFamily="2" charset="-122"/>
              <a:sym typeface="Wingdings" panose="05000000000000000000" pitchFamily="2" charset="2"/>
            </a:endParaRPr>
          </a:p>
          <a:p>
            <a:pPr marL="1075055" lvl="3" indent="-262255">
              <a:spcBef>
                <a:spcPct val="30000"/>
              </a:spcBef>
              <a:buFont typeface="Wingdings" panose="05000000000000000000" pitchFamily="2" charset="2"/>
              <a:buChar char="l"/>
              <a:defRPr/>
            </a:pPr>
            <a:r>
              <a:rPr lang="zh-CN" altLang="en-US" sz="2800" dirty="0">
                <a:ea typeface="黑体" panose="02010609060101010101" pitchFamily="2" charset="-122"/>
                <a:sym typeface="Wingdings" panose="05000000000000000000" pitchFamily="2" charset="2"/>
              </a:rPr>
              <a:t> 建立兼类词典</a:t>
            </a:r>
            <a:endParaRPr lang="zh-CN" altLang="en-US" sz="2800" dirty="0">
              <a:ea typeface="黑体" panose="02010609060101010101" pitchFamily="2" charset="-122"/>
              <a:sym typeface="Wingdings" panose="05000000000000000000" pitchFamily="2" charset="2"/>
            </a:endParaRPr>
          </a:p>
          <a:p>
            <a:pPr marL="1437005" lvl="4" indent="-276225">
              <a:spcBef>
                <a:spcPct val="30000"/>
              </a:spcBef>
              <a:defRPr/>
            </a:pPr>
            <a:r>
              <a:rPr lang="zh-CN" altLang="en-US" sz="2800" b="1" dirty="0">
                <a:latin typeface="+mn-ea"/>
                <a:ea typeface="+mn-ea"/>
                <a:sym typeface="Wingdings" panose="05000000000000000000" pitchFamily="2" charset="2"/>
              </a:rPr>
              <a:t>－词性可能出现的概率高低排列</a:t>
            </a:r>
            <a:endParaRPr lang="zh-CN" altLang="en-US" sz="2800" b="1" dirty="0">
              <a:latin typeface="+mn-ea"/>
              <a:ea typeface="+mn-ea"/>
              <a:sym typeface="Wingdings" panose="05000000000000000000" pitchFamily="2" charset="2"/>
            </a:endParaRPr>
          </a:p>
          <a:p>
            <a:pPr marL="1160780" lvl="3" indent="-347980">
              <a:spcBef>
                <a:spcPts val="1200"/>
              </a:spcBef>
              <a:buFont typeface="Wingdings" panose="05000000000000000000" pitchFamily="2" charset="2"/>
              <a:buChar char="l"/>
              <a:tabLst>
                <a:tab pos="1160145" algn="l"/>
              </a:tabLst>
              <a:defRPr/>
            </a:pPr>
            <a:r>
              <a:rPr lang="zh-CN" altLang="en-US" sz="2800" dirty="0">
                <a:ea typeface="黑体" panose="02010609060101010101" pitchFamily="2" charset="-122"/>
                <a:sym typeface="Wingdings" panose="05000000000000000000" pitchFamily="2" charset="2"/>
              </a:rPr>
              <a:t>构造兼类词识别规则</a:t>
            </a:r>
            <a:r>
              <a:rPr lang="zh-CN" altLang="en-US" sz="2800" dirty="0">
                <a:latin typeface="Times New Roman" panose="02020603050405020304" pitchFamily="18" charset="0"/>
                <a:ea typeface="宋体" panose="02010600030101010101" pitchFamily="2" charset="-122"/>
                <a:sym typeface="Wingdings" panose="05000000000000000000" pitchFamily="2" charset="2"/>
              </a:rPr>
              <a:t>		</a:t>
            </a:r>
            <a:endParaRPr lang="en-US" altLang="zh-CN" sz="2800" b="1" dirty="0">
              <a:latin typeface="Times New Roman" panose="02020603050405020304" pitchFamily="18" charset="0"/>
              <a:ea typeface="宋体" panose="02010600030101010101" pitchFamily="2" charset="-122"/>
              <a:sym typeface="Wingdings" panose="05000000000000000000" pitchFamily="2" charset="2"/>
            </a:endParaRPr>
          </a:p>
        </p:txBody>
      </p:sp>
      <p:sp>
        <p:nvSpPr>
          <p:cNvPr id="2" name="标题 1"/>
          <p:cNvSpPr/>
          <p:nvPr>
            <p:ph type="title"/>
          </p:nvPr>
        </p:nvSpPr>
        <p:spPr/>
        <p:txBody>
          <a:bodyPr/>
          <a:p>
            <a:r>
              <a:rPr lang="zh-CN" altLang="en-US">
                <a:sym typeface="+mn-ea"/>
              </a:rPr>
              <a:t>词性标注方法</a:t>
            </a:r>
            <a:endParaRPr lang="zh-CN" alt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Text Box 2"/>
          <p:cNvSpPr txBox="1">
            <a:spLocks noChangeArrowheads="1"/>
          </p:cNvSpPr>
          <p:nvPr/>
        </p:nvSpPr>
        <p:spPr bwMode="auto">
          <a:xfrm>
            <a:off x="251520" y="1484784"/>
            <a:ext cx="8501062" cy="2316480"/>
          </a:xfrm>
          <a:prstGeom prst="rect">
            <a:avLst/>
          </a:prstGeom>
          <a:solidFill>
            <a:schemeClr val="bg1"/>
          </a:solidFill>
          <a:ln w="9525">
            <a:noFill/>
            <a:miter lim="800000"/>
          </a:ln>
        </p:spPr>
        <p:txBody>
          <a:bodyPr>
            <a:spAutoFit/>
          </a:bodyPr>
          <a:lstStyle/>
          <a:p>
            <a:pPr>
              <a:spcBef>
                <a:spcPct val="20000"/>
              </a:spcBef>
              <a:buFont typeface="Wingdings 2" panose="05020102010507070707" pitchFamily="18" charset="2"/>
              <a:buNone/>
              <a:defRPr/>
            </a:pPr>
            <a:r>
              <a:rPr lang="en-US" altLang="zh-CN"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(1)</a:t>
            </a:r>
            <a:r>
              <a:rPr lang="zh-CN" altLang="en-US" sz="2400" b="1" dirty="0">
                <a:solidFill>
                  <a:srgbClr val="000066"/>
                </a:solidFill>
                <a:latin typeface="宋体" panose="02010600030101010101" pitchFamily="2" charset="-122"/>
                <a:ea typeface="宋体" panose="02010600030101010101" pitchFamily="2" charset="-122"/>
                <a:sym typeface="Wingdings" panose="05000000000000000000" pitchFamily="2" charset="2"/>
              </a:rPr>
              <a:t>并列鉴别规则</a:t>
            </a:r>
            <a:endParaRPr lang="zh-CN" altLang="en-US" sz="2400" b="1" dirty="0">
              <a:solidFill>
                <a:srgbClr val="000066"/>
              </a:solidFill>
              <a:latin typeface="宋体" panose="02010600030101010101" pitchFamily="2" charset="-122"/>
              <a:ea typeface="宋体" panose="02010600030101010101" pitchFamily="2" charset="-122"/>
              <a:sym typeface="Wingdings" panose="05000000000000000000" pitchFamily="2" charset="2"/>
            </a:endParaRPr>
          </a:p>
          <a:p>
            <a:pPr marL="449580" indent="-85725">
              <a:spcBef>
                <a:spcPct val="20000"/>
              </a:spcBef>
              <a:buFont typeface="Wingdings 2" panose="05020102010507070707" pitchFamily="18" charset="2"/>
              <a:buNone/>
              <a:defRPr/>
            </a:pP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如：体现了人民的</a:t>
            </a:r>
            <a:r>
              <a:rPr lang="zh-CN" altLang="en-US" sz="2400" b="1" u="sng" dirty="0">
                <a:latin typeface="Times New Roman" panose="02020603050405020304" pitchFamily="18" charset="0"/>
                <a:ea typeface="+mn-ea"/>
                <a:cs typeface="Times New Roman" panose="02020603050405020304" pitchFamily="18" charset="0"/>
                <a:sym typeface="Wingdings" panose="05000000000000000000" pitchFamily="2" charset="2"/>
              </a:rPr>
              <a:t>要求</a:t>
            </a:r>
            <a:r>
              <a:rPr lang="en-US" altLang="zh-CN" sz="2400" b="1" u="sng" dirty="0">
                <a:solidFill>
                  <a:srgbClr val="FF0000"/>
                </a:solidFill>
                <a:latin typeface="Times New Roman" panose="02020603050405020304" pitchFamily="18" charset="0"/>
                <a:ea typeface="+mn-ea"/>
                <a:cs typeface="Times New Roman" panose="02020603050405020304" pitchFamily="18" charset="0"/>
                <a:sym typeface="Wingdings" panose="05000000000000000000" pitchFamily="2" charset="2"/>
              </a:rPr>
              <a:t>(N/V ?)</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和</a:t>
            </a:r>
            <a:r>
              <a:rPr lang="zh-CN" altLang="en-US" sz="2400" b="1" u="sng" dirty="0">
                <a:latin typeface="Times New Roman" panose="02020603050405020304" pitchFamily="18" charset="0"/>
                <a:ea typeface="+mn-ea"/>
                <a:cs typeface="Times New Roman" panose="02020603050405020304" pitchFamily="18" charset="0"/>
                <a:sym typeface="Wingdings" panose="05000000000000000000" pitchFamily="2" charset="2"/>
              </a:rPr>
              <a:t>愿望</a:t>
            </a:r>
            <a:r>
              <a:rPr lang="en-US" altLang="zh-CN" sz="2400" b="1" u="sng" dirty="0">
                <a:solidFill>
                  <a:srgbClr val="FF0000"/>
                </a:solidFill>
                <a:latin typeface="Times New Roman" panose="02020603050405020304" pitchFamily="18" charset="0"/>
                <a:ea typeface="+mn-ea"/>
                <a:cs typeface="Times New Roman" panose="02020603050405020304" pitchFamily="18" charset="0"/>
                <a:sym typeface="Wingdings" panose="05000000000000000000" pitchFamily="2" charset="2"/>
              </a:rPr>
              <a:t>(N</a:t>
            </a:r>
            <a:r>
              <a:rPr lang="zh-CN" altLang="en-US" sz="2400" b="1" u="sng" dirty="0">
                <a:solidFill>
                  <a:srgbClr val="FF0000"/>
                </a:solidFill>
                <a:latin typeface="Times New Roman" panose="02020603050405020304" pitchFamily="18" charset="0"/>
                <a:ea typeface="+mn-ea"/>
                <a:cs typeface="Times New Roman" panose="02020603050405020304" pitchFamily="18" charset="0"/>
                <a:sym typeface="Wingdings" panose="05000000000000000000" pitchFamily="2" charset="2"/>
              </a:rPr>
              <a:t>，非兼类</a:t>
            </a:r>
            <a:r>
              <a:rPr lang="en-US" altLang="zh-CN" sz="2400" b="1" u="sng" dirty="0">
                <a:solidFill>
                  <a:srgbClr val="FF0000"/>
                </a:solidFill>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a:lnSpc>
                <a:spcPct val="120000"/>
              </a:lnSpc>
              <a:spcBef>
                <a:spcPts val="1200"/>
              </a:spcBef>
              <a:defRPr/>
            </a:pPr>
            <a:r>
              <a:rPr lang="en-US" altLang="zh-CN" sz="24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(2)</a:t>
            </a:r>
            <a:r>
              <a:rPr lang="zh-CN" altLang="en-US" sz="24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rPr>
              <a:t>同境鉴别规则</a:t>
            </a:r>
            <a:endParaRPr lang="zh-CN" altLang="en-US" sz="2400" b="1" dirty="0">
              <a:solidFill>
                <a:srgbClr val="000066"/>
              </a:solidFill>
              <a:latin typeface="Times New Roman" panose="02020603050405020304" pitchFamily="18" charset="0"/>
              <a:ea typeface="+mn-ea"/>
              <a:cs typeface="Times New Roman" panose="02020603050405020304" pitchFamily="18" charset="0"/>
              <a:sym typeface="Wingdings" panose="05000000000000000000" pitchFamily="2" charset="2"/>
            </a:endParaRPr>
          </a:p>
          <a:p>
            <a:pPr marL="449580">
              <a:spcBef>
                <a:spcPts val="600"/>
              </a:spcBef>
              <a:defRPr/>
            </a:pP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如：一个优秀的企业必须具备一流的</a:t>
            </a:r>
            <a:r>
              <a:rPr lang="zh-CN" altLang="en-US" sz="2400" b="1" u="sng" dirty="0">
                <a:latin typeface="Times New Roman" panose="02020603050405020304" pitchFamily="18" charset="0"/>
                <a:ea typeface="+mn-ea"/>
                <a:cs typeface="Times New Roman" panose="02020603050405020304" pitchFamily="18" charset="0"/>
                <a:sym typeface="Wingdings" panose="05000000000000000000" pitchFamily="2" charset="2"/>
              </a:rPr>
              <a:t>产品</a:t>
            </a:r>
            <a:r>
              <a:rPr lang="en-US" altLang="zh-CN" sz="2400" b="1" u="sng" dirty="0">
                <a:solidFill>
                  <a:srgbClr val="FF0000"/>
                </a:solidFill>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400" b="1" u="sng" dirty="0">
                <a:solidFill>
                  <a:srgbClr val="FF0000"/>
                </a:solidFill>
                <a:latin typeface="Times New Roman" panose="02020603050405020304" pitchFamily="18" charset="0"/>
                <a:ea typeface="+mn-ea"/>
                <a:cs typeface="Times New Roman" panose="02020603050405020304" pitchFamily="18" charset="0"/>
                <a:sym typeface="Wingdings" panose="05000000000000000000" pitchFamily="2" charset="2"/>
              </a:rPr>
              <a:t>名词，非兼类</a:t>
            </a:r>
            <a:r>
              <a:rPr lang="en-US" altLang="zh-CN" sz="2400" b="1" u="sng" dirty="0">
                <a:solidFill>
                  <a:srgbClr val="FF0000"/>
                </a:solidFill>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、一流的</a:t>
            </a:r>
            <a:r>
              <a:rPr lang="zh-CN" altLang="en-US" sz="2400" b="1" u="sng" dirty="0">
                <a:latin typeface="Times New Roman" panose="02020603050405020304" pitchFamily="18" charset="0"/>
                <a:ea typeface="+mn-ea"/>
                <a:cs typeface="Times New Roman" panose="02020603050405020304" pitchFamily="18" charset="0"/>
                <a:sym typeface="Wingdings" panose="05000000000000000000" pitchFamily="2" charset="2"/>
              </a:rPr>
              <a:t>管理</a:t>
            </a:r>
            <a:r>
              <a:rPr lang="en-US" altLang="zh-CN" sz="2400" b="1" u="sng" dirty="0">
                <a:solidFill>
                  <a:srgbClr val="FF0000"/>
                </a:solidFill>
                <a:latin typeface="Times New Roman" panose="02020603050405020304" pitchFamily="18" charset="0"/>
                <a:ea typeface="+mn-ea"/>
                <a:cs typeface="Times New Roman" panose="02020603050405020304" pitchFamily="18" charset="0"/>
                <a:sym typeface="Wingdings" panose="05000000000000000000" pitchFamily="2" charset="2"/>
              </a:rPr>
              <a:t>(N/V ?)</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和一流的</a:t>
            </a:r>
            <a:r>
              <a:rPr lang="zh-CN" altLang="en-US" sz="2400" b="1" u="sng" dirty="0">
                <a:latin typeface="Times New Roman" panose="02020603050405020304" pitchFamily="18" charset="0"/>
                <a:ea typeface="+mn-ea"/>
                <a:cs typeface="Times New Roman" panose="02020603050405020304" pitchFamily="18" charset="0"/>
                <a:sym typeface="Wingdings" panose="05000000000000000000" pitchFamily="2" charset="2"/>
              </a:rPr>
              <a:t>服务</a:t>
            </a:r>
            <a:r>
              <a:rPr lang="en-US" altLang="zh-CN" sz="2400" b="1" u="sng" dirty="0">
                <a:solidFill>
                  <a:srgbClr val="FF0000"/>
                </a:solidFill>
                <a:latin typeface="Times New Roman" panose="02020603050405020304" pitchFamily="18" charset="0"/>
                <a:ea typeface="+mn-ea"/>
                <a:cs typeface="Times New Roman" panose="02020603050405020304" pitchFamily="18" charset="0"/>
                <a:sym typeface="Wingdings" panose="05000000000000000000" pitchFamily="2" charset="2"/>
              </a:rPr>
              <a:t>(N/V ?)</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2" name="矩形 1"/>
          <p:cNvSpPr/>
          <p:nvPr/>
        </p:nvSpPr>
        <p:spPr>
          <a:xfrm>
            <a:off x="198401" y="3818423"/>
            <a:ext cx="8607300" cy="977265"/>
          </a:xfrm>
          <a:prstGeom prst="rect">
            <a:avLst/>
          </a:prstGeom>
        </p:spPr>
        <p:txBody>
          <a:bodyPr wrap="square">
            <a:spAutoFit/>
          </a:bodyPr>
          <a:lstStyle/>
          <a:p>
            <a:pPr>
              <a:lnSpc>
                <a:spcPct val="120000"/>
              </a:lnSpc>
              <a:spcBef>
                <a:spcPct val="30000"/>
              </a:spcBef>
              <a:defRPr/>
            </a:pPr>
            <a:r>
              <a:rPr lang="en-US" altLang="zh-CN"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(3)</a:t>
            </a:r>
            <a:r>
              <a:rPr lang="zh-CN" altLang="en-US"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区别词鉴别规则</a:t>
            </a:r>
            <a:r>
              <a:rPr lang="en-US" altLang="zh-CN"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a:t>
            </a:r>
            <a:r>
              <a:rPr lang="zh-CN" altLang="en-US" sz="2400" b="1" dirty="0">
                <a:solidFill>
                  <a:srgbClr val="000066"/>
                </a:solidFill>
                <a:latin typeface="Times New Roman" panose="02020603050405020304" pitchFamily="18" charset="0"/>
                <a:ea typeface="楷体_GB2312" pitchFamily="49" charset="-122"/>
                <a:sym typeface="Wingdings" panose="05000000000000000000" pitchFamily="2" charset="2"/>
              </a:rPr>
              <a:t>区别词只能直接修饰名词</a:t>
            </a:r>
            <a:r>
              <a:rPr lang="en-US" altLang="zh-CN"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endParaRPr>
          </a:p>
          <a:p>
            <a:pPr marL="536575" indent="-449580">
              <a:lnSpc>
                <a:spcPct val="120000"/>
              </a:lnSpc>
              <a:spcBef>
                <a:spcPts val="0"/>
              </a:spcBef>
              <a:buFont typeface="Wingdings" panose="05000000000000000000" pitchFamily="2" charset="2"/>
              <a:buNone/>
              <a:defRPr/>
            </a:pP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    如</a:t>
            </a:r>
            <a:r>
              <a:rPr lang="zh-CN" altLang="en-US" sz="2400" b="1" dirty="0" smtClean="0">
                <a:latin typeface="Times New Roman" panose="02020603050405020304" pitchFamily="18" charset="0"/>
                <a:cs typeface="Times New Roman" panose="02020603050405020304" pitchFamily="18" charset="0"/>
                <a:sym typeface="Wingdings" panose="05000000000000000000" pitchFamily="2" charset="2"/>
              </a:rPr>
              <a:t>：这</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次</a:t>
            </a:r>
            <a:r>
              <a:rPr lang="zh-CN" altLang="en-US" sz="2400" b="1" u="sng" dirty="0">
                <a:latin typeface="Times New Roman" panose="02020603050405020304" pitchFamily="18" charset="0"/>
                <a:cs typeface="Times New Roman" panose="02020603050405020304" pitchFamily="18" charset="0"/>
                <a:sym typeface="Wingdings" panose="05000000000000000000" pitchFamily="2" charset="2"/>
              </a:rPr>
              <a:t>大型</a:t>
            </a:r>
            <a:r>
              <a:rPr lang="en-US" altLang="zh-CN" sz="2400" b="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b="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鉴别词，非兼类</a:t>
            </a:r>
            <a:r>
              <a:rPr lang="en-US" altLang="zh-CN" sz="2400" b="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zh-CN" altLang="en-US" sz="2400" b="1" u="sng" dirty="0">
                <a:latin typeface="Times New Roman" panose="02020603050405020304" pitchFamily="18" charset="0"/>
                <a:cs typeface="Times New Roman" panose="02020603050405020304" pitchFamily="18" charset="0"/>
                <a:sym typeface="Wingdings" panose="05000000000000000000" pitchFamily="2" charset="2"/>
              </a:rPr>
              <a:t>调查</a:t>
            </a:r>
            <a:r>
              <a:rPr lang="en-US" altLang="zh-CN" sz="2400" b="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(V/N ?)</a:t>
            </a:r>
            <a:r>
              <a:rPr lang="zh-CN" altLang="en-US" sz="2400" b="1" dirty="0">
                <a:latin typeface="Times New Roman" panose="02020603050405020304" pitchFamily="18" charset="0"/>
                <a:cs typeface="Times New Roman" panose="02020603050405020304" pitchFamily="18" charset="0"/>
                <a:sym typeface="Wingdings" panose="05000000000000000000" pitchFamily="2" charset="2"/>
              </a:rPr>
              <a:t>历时半年。</a:t>
            </a:r>
            <a:endParaRPr lang="zh-CN" altLang="en-US" sz="2400" b="1" dirty="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5" name="Text Box 2"/>
          <p:cNvSpPr txBox="1">
            <a:spLocks noChangeArrowheads="1"/>
          </p:cNvSpPr>
          <p:nvPr/>
        </p:nvSpPr>
        <p:spPr bwMode="auto">
          <a:xfrm>
            <a:off x="198401" y="4797152"/>
            <a:ext cx="8784976" cy="1426845"/>
          </a:xfrm>
          <a:prstGeom prst="rect">
            <a:avLst/>
          </a:prstGeom>
          <a:solidFill>
            <a:schemeClr val="bg1"/>
          </a:solidFill>
          <a:ln w="9525">
            <a:noFill/>
            <a:miter lim="800000"/>
          </a:ln>
        </p:spPr>
        <p:txBody>
          <a:bodyPr wrap="square">
            <a:spAutoFit/>
          </a:bodyPr>
          <a:lstStyle/>
          <a:p>
            <a:pPr marL="449580" indent="-449580">
              <a:lnSpc>
                <a:spcPct val="120000"/>
              </a:lnSpc>
              <a:spcBef>
                <a:spcPts val="600"/>
              </a:spcBef>
              <a:defRPr/>
            </a:pPr>
            <a:r>
              <a:rPr lang="en-US" altLang="zh-CN" sz="2400" b="1" dirty="0" smtClean="0">
                <a:solidFill>
                  <a:srgbClr val="000066"/>
                </a:solidFill>
                <a:latin typeface="Times New Roman" panose="02020603050405020304" pitchFamily="18" charset="0"/>
                <a:ea typeface="宋体" panose="02010600030101010101" pitchFamily="2" charset="-122"/>
                <a:sym typeface="Wingdings" panose="05000000000000000000" pitchFamily="2" charset="2"/>
              </a:rPr>
              <a:t>(</a:t>
            </a:r>
            <a:r>
              <a:rPr lang="en-US" altLang="zh-CN"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4) </a:t>
            </a:r>
            <a:r>
              <a:rPr lang="zh-CN" altLang="en-US"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唯名形容词鉴别规则</a:t>
            </a:r>
            <a:r>
              <a:rPr lang="en-US" altLang="zh-CN"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a:t>
            </a:r>
            <a:r>
              <a:rPr lang="zh-CN" altLang="en-US" sz="2400" b="1" dirty="0">
                <a:solidFill>
                  <a:srgbClr val="000066"/>
                </a:solidFill>
                <a:latin typeface="Times New Roman" panose="02020603050405020304" pitchFamily="18" charset="0"/>
                <a:ea typeface="楷体_GB2312" pitchFamily="49" charset="-122"/>
                <a:sym typeface="Wingdings" panose="05000000000000000000" pitchFamily="2" charset="2"/>
              </a:rPr>
              <a:t>有些形容词只能直接修饰名词</a:t>
            </a:r>
            <a:r>
              <a:rPr lang="en-US" altLang="zh-CN"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endParaRPr>
          </a:p>
          <a:p>
            <a:pPr indent="87630">
              <a:spcBef>
                <a:spcPts val="600"/>
              </a:spcBef>
              <a:buFont typeface="Wingdings" panose="05000000000000000000" pitchFamily="2" charset="2"/>
              <a:buNone/>
              <a:defRPr/>
            </a:pP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    如：重大（唯名形容词）损失（</a:t>
            </a: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N/V ?</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a:spcBef>
                <a:spcPts val="600"/>
              </a:spcBef>
              <a:buFont typeface="Wingdings" panose="05000000000000000000" pitchFamily="2" charset="2"/>
              <a:buNone/>
              <a:defRPr/>
            </a:pP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400" b="1" dirty="0" smtClean="0">
                <a:latin typeface="Times New Roman" panose="02020603050405020304" pitchFamily="18" charset="0"/>
                <a:ea typeface="+mn-ea"/>
                <a:cs typeface="Times New Roman" panose="02020603050405020304" pitchFamily="18" charset="0"/>
                <a:sym typeface="Wingdings" panose="05000000000000000000" pitchFamily="2" charset="2"/>
              </a:rPr>
              <a:t>巨大</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（唯名形容词）影响（</a:t>
            </a: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N/V ?</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3" name="标题 2"/>
          <p:cNvSpPr/>
          <p:nvPr>
            <p:ph type="title"/>
          </p:nvPr>
        </p:nvSpPr>
        <p:spPr/>
        <p:txBody>
          <a:bodyPr/>
          <a:p>
            <a:r>
              <a:rPr lang="zh-CN" altLang="en-US">
                <a:sym typeface="+mn-ea"/>
              </a:rPr>
              <a:t>词性标注方法</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ext Box 2"/>
          <p:cNvSpPr txBox="1">
            <a:spLocks noChangeArrowheads="1"/>
          </p:cNvSpPr>
          <p:nvPr/>
        </p:nvSpPr>
        <p:spPr bwMode="auto">
          <a:xfrm>
            <a:off x="323528" y="1484784"/>
            <a:ext cx="8358188" cy="3422650"/>
          </a:xfrm>
          <a:prstGeom prst="rect">
            <a:avLst/>
          </a:prstGeom>
          <a:solidFill>
            <a:schemeClr val="bg1"/>
          </a:solidFill>
          <a:ln w="9525">
            <a:noFill/>
            <a:miter lim="800000"/>
          </a:ln>
        </p:spPr>
        <p:txBody>
          <a:bodyPr>
            <a:spAutoFit/>
          </a:bodyPr>
          <a:lstStyle/>
          <a:p>
            <a:pPr>
              <a:lnSpc>
                <a:spcPct val="115000"/>
              </a:lnSpc>
              <a:spcBef>
                <a:spcPct val="30000"/>
              </a:spcBef>
              <a:buFont typeface="Wingdings" panose="05000000000000000000" pitchFamily="2" charset="2"/>
              <a:buChar char="Ø"/>
              <a:defRPr/>
            </a:pPr>
            <a:r>
              <a:rPr lang="zh-CN" altLang="en-US" sz="3600" b="1" dirty="0">
                <a:latin typeface="Times New Roman" panose="02020603050405020304" pitchFamily="18" charset="0"/>
                <a:ea typeface="黑体" panose="02010609060101010101" pitchFamily="2" charset="-122"/>
                <a:sym typeface="Wingdings" panose="05000000000000000000" pitchFamily="2" charset="2"/>
              </a:rPr>
              <a:t>根据词语的结构建立词性标注规则</a:t>
            </a:r>
            <a:endParaRPr lang="zh-CN" altLang="en-US" sz="3600" b="1" dirty="0">
              <a:latin typeface="Times New Roman" panose="02020603050405020304" pitchFamily="18" charset="0"/>
              <a:ea typeface="黑体" panose="02010609060101010101" pitchFamily="2" charset="-122"/>
              <a:sym typeface="Wingdings" panose="05000000000000000000" pitchFamily="2" charset="2"/>
            </a:endParaRPr>
          </a:p>
          <a:p>
            <a:pPr>
              <a:spcBef>
                <a:spcPct val="30000"/>
              </a:spcBef>
              <a:buFont typeface="Wingdings" panose="05000000000000000000" pitchFamily="2" charset="2"/>
              <a:buNone/>
              <a:defRPr/>
            </a:pPr>
            <a:r>
              <a:rPr lang="zh-CN" altLang="en-US"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   </a:t>
            </a:r>
            <a:r>
              <a:rPr lang="en-US" altLang="zh-CN"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(1) </a:t>
            </a:r>
            <a:r>
              <a:rPr lang="zh-CN" altLang="en-US"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词缀（前缀、后缀）规则</a:t>
            </a:r>
            <a:endParaRPr lang="zh-CN" altLang="en-US"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endParaRPr>
          </a:p>
          <a:p>
            <a:pPr marL="900430" lvl="1" indent="-189230">
              <a:spcBef>
                <a:spcPct val="20000"/>
              </a:spcBef>
              <a:buFont typeface="Times New Roman" panose="02020603050405020304" pitchFamily="18" charset="0"/>
              <a:buChar char="−"/>
              <a:defRPr/>
            </a:pP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  形容词：蓝茵茵，绿油油，金灿灿，</a:t>
            </a: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900430" lvl="1" indent="-189230">
              <a:spcBef>
                <a:spcPct val="20000"/>
              </a:spcBef>
              <a:buFont typeface="Times New Roman" panose="02020603050405020304" pitchFamily="18" charset="0"/>
              <a:buChar char="−"/>
              <a:defRPr/>
            </a:pP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数量词：一片片，一次次，一回回，</a:t>
            </a: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900430" lvl="1" indent="-189230">
              <a:spcBef>
                <a:spcPct val="20000"/>
              </a:spcBef>
              <a:buFont typeface="Times New Roman" panose="02020603050405020304" pitchFamily="18" charset="0"/>
              <a:buChar char="−"/>
              <a:defRPr/>
            </a:pP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  人名简称：李总，张工，刘老，</a:t>
            </a: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900430" lvl="1" indent="-189230">
              <a:spcBef>
                <a:spcPct val="20000"/>
              </a:spcBef>
              <a:buFont typeface="Times New Roman" panose="02020603050405020304" pitchFamily="18" charset="0"/>
              <a:buChar char="−"/>
              <a:defRPr/>
            </a:pP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其他：年轻化，知识化，</a:t>
            </a: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化</a:t>
            </a: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endParaRPr>
          </a:p>
          <a:p>
            <a:pPr marL="900430" lvl="1" indent="-189230">
              <a:spcBef>
                <a:spcPct val="20000"/>
              </a:spcBef>
              <a:buFont typeface="Wingdings" panose="05000000000000000000" pitchFamily="2" charset="2"/>
              <a:buNone/>
              <a:defRPr/>
            </a:pP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		             </a:t>
            </a:r>
            <a:r>
              <a:rPr lang="en-US" altLang="zh-CN" sz="2400" b="1" dirty="0" smtClean="0">
                <a:latin typeface="Times New Roman" panose="02020603050405020304" pitchFamily="18" charset="0"/>
                <a:ea typeface="+mn-ea"/>
                <a:cs typeface="Times New Roman" panose="02020603050405020304" pitchFamily="18" charset="0"/>
                <a:sym typeface="Wingdings" panose="05000000000000000000" pitchFamily="2" charset="2"/>
              </a:rPr>
              <a:t> </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篮球赛，足球赛，</a:t>
            </a: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a:t>
            </a: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赛</a:t>
            </a:r>
            <a:r>
              <a:rPr lang="en-US" altLang="zh-CN" sz="2400" b="1" dirty="0" smtClean="0">
                <a:latin typeface="Times New Roman" panose="02020603050405020304" pitchFamily="18" charset="0"/>
                <a:ea typeface="+mn-ea"/>
                <a:cs typeface="Times New Roman" panose="02020603050405020304" pitchFamily="18" charset="0"/>
                <a:sym typeface="Wingdings" panose="05000000000000000000" pitchFamily="2" charset="2"/>
              </a:rPr>
              <a:t>} … </a:t>
            </a:r>
            <a:endParaRPr lang="en-US" altLang="zh-CN" sz="2400" b="1" dirty="0" smtClean="0">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4" name="Text Box 2"/>
          <p:cNvSpPr txBox="1">
            <a:spLocks noChangeArrowheads="1"/>
          </p:cNvSpPr>
          <p:nvPr/>
        </p:nvSpPr>
        <p:spPr bwMode="auto">
          <a:xfrm>
            <a:off x="611560" y="4869160"/>
            <a:ext cx="8286750" cy="1050290"/>
          </a:xfrm>
          <a:prstGeom prst="rect">
            <a:avLst/>
          </a:prstGeom>
          <a:solidFill>
            <a:schemeClr val="bg1"/>
          </a:solidFill>
          <a:ln w="9525">
            <a:noFill/>
            <a:miter lim="800000"/>
          </a:ln>
        </p:spPr>
        <p:txBody>
          <a:bodyPr>
            <a:spAutoFit/>
          </a:bodyPr>
          <a:lstStyle/>
          <a:p>
            <a:pPr>
              <a:lnSpc>
                <a:spcPct val="115000"/>
              </a:lnSpc>
              <a:spcBef>
                <a:spcPct val="30000"/>
              </a:spcBef>
              <a:buFont typeface="Wingdings" panose="05000000000000000000" pitchFamily="2" charset="2"/>
              <a:buNone/>
              <a:defRPr/>
            </a:pPr>
            <a:r>
              <a:rPr lang="en-US" altLang="zh-CN"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(2) </a:t>
            </a:r>
            <a:r>
              <a:rPr lang="zh-CN" altLang="en-US"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rPr>
              <a:t>重叠词规则</a:t>
            </a:r>
            <a:endParaRPr lang="zh-CN" altLang="en-US" sz="2400" b="1" dirty="0">
              <a:solidFill>
                <a:srgbClr val="000066"/>
              </a:solidFill>
              <a:latin typeface="Times New Roman" panose="02020603050405020304" pitchFamily="18" charset="0"/>
              <a:ea typeface="宋体" panose="02010600030101010101" pitchFamily="2" charset="-122"/>
              <a:sym typeface="Wingdings" panose="05000000000000000000" pitchFamily="2" charset="2"/>
            </a:endParaRPr>
          </a:p>
          <a:p>
            <a:pPr>
              <a:lnSpc>
                <a:spcPct val="115000"/>
              </a:lnSpc>
              <a:spcBef>
                <a:spcPct val="30000"/>
              </a:spcBef>
              <a:buFont typeface="Wingdings" panose="05000000000000000000" pitchFamily="2" charset="2"/>
              <a:buNone/>
              <a:defRPr/>
            </a:pPr>
            <a:r>
              <a:rPr lang="zh-CN" altLang="en-US" sz="2400" b="1" dirty="0">
                <a:latin typeface="Times New Roman" panose="02020603050405020304" pitchFamily="18" charset="0"/>
                <a:ea typeface="+mn-ea"/>
                <a:cs typeface="Times New Roman" panose="02020603050405020304" pitchFamily="18" charset="0"/>
                <a:sym typeface="Wingdings" panose="05000000000000000000" pitchFamily="2" charset="2"/>
              </a:rPr>
              <a:t>      － 看看，瞧瞧，高高兴兴，热热闹闹，</a:t>
            </a:r>
            <a:r>
              <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400" b="1" dirty="0">
              <a:latin typeface="Times New Roman" panose="02020603050405020304" pitchFamily="18" charset="0"/>
              <a:ea typeface="+mn-ea"/>
              <a:cs typeface="Times New Roman" panose="02020603050405020304" pitchFamily="18" charset="0"/>
              <a:sym typeface="Wingdings" panose="05000000000000000000" pitchFamily="2" charset="2"/>
            </a:endParaRPr>
          </a:p>
        </p:txBody>
      </p:sp>
      <p:sp>
        <p:nvSpPr>
          <p:cNvPr id="2" name="标题 1"/>
          <p:cNvSpPr/>
          <p:nvPr>
            <p:ph type="title"/>
          </p:nvPr>
        </p:nvSpPr>
        <p:spPr/>
        <p:txBody>
          <a:bodyPr/>
          <a:p>
            <a:r>
              <a:rPr lang="zh-CN" altLang="en-US">
                <a:sym typeface="+mn-ea"/>
              </a:rPr>
              <a:t>词性标注方法</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theme/theme1.xml><?xml version="1.0" encoding="utf-8"?>
<a:theme xmlns:a="http://schemas.openxmlformats.org/drawingml/2006/main" name="L6 Hidden Markov Model">
  <a:themeElements>
    <a:clrScheme name="L6 Hidden Markov Mod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6 Hidden Markov Model">
      <a:majorFont>
        <a:latin typeface="Calibri"/>
        <a:ea typeface="楷体"/>
        <a:cs typeface=""/>
      </a:majorFont>
      <a:minorFont>
        <a:latin typeface="Calibri"/>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L6 Hidden Markov Mod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6 Hidden Markov Mod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6 Hidden Markov Mod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6 Hidden Markov Mod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6 Hidden Markov Mod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6 Hidden Markov Mod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6 Hidden Markov Mod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6 Hidden Markov Mod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6 Hidden Markov Mod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6 Hidden Markov Mod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6 Hidden Markov Mod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6 Hidden Markov Mod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L6 Hidden Markov Model</Template>
  <TotalTime>0</TotalTime>
  <Words>25541</Words>
  <Application>WPS 演示</Application>
  <PresentationFormat>全屏显示(4:3)</PresentationFormat>
  <Paragraphs>1972</Paragraphs>
  <Slides>183</Slides>
  <Notes>36</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90</vt:i4>
      </vt:variant>
      <vt:variant>
        <vt:lpstr>幻灯片标题</vt:lpstr>
      </vt:variant>
      <vt:variant>
        <vt:i4>183</vt:i4>
      </vt:variant>
    </vt:vector>
  </HeadingPairs>
  <TitlesOfParts>
    <vt:vector size="296" baseType="lpstr">
      <vt:lpstr>Arial</vt:lpstr>
      <vt:lpstr>宋体</vt:lpstr>
      <vt:lpstr>Wingdings</vt:lpstr>
      <vt:lpstr>Calibri</vt:lpstr>
      <vt:lpstr>楷体</vt:lpstr>
      <vt:lpstr>Tahoma</vt:lpstr>
      <vt:lpstr>Times New Roman</vt:lpstr>
      <vt:lpstr>黑体</vt:lpstr>
      <vt:lpstr>Arial Narrow</vt:lpstr>
      <vt:lpstr>Symbol</vt:lpstr>
      <vt:lpstr>楷体_GB2312</vt:lpstr>
      <vt:lpstr>新宋体</vt:lpstr>
      <vt:lpstr>微软雅黑</vt:lpstr>
      <vt:lpstr>Arial Unicode MS</vt:lpstr>
      <vt:lpstr>华文宋体</vt:lpstr>
      <vt:lpstr>Times New Roman</vt:lpstr>
      <vt:lpstr>Calibri</vt:lpstr>
      <vt:lpstr>Symbol</vt:lpstr>
      <vt:lpstr>Calibri Light</vt:lpstr>
      <vt:lpstr>Wingdings 2</vt:lpstr>
      <vt:lpstr>Georgia</vt:lpstr>
      <vt:lpstr>华文楷体</vt:lpstr>
      <vt:lpstr>L6 Hidden Markov Model</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Equation.3</vt:lpstr>
      <vt:lpstr>Equation.DSMT4</vt:lpstr>
      <vt:lpstr>Equation.3</vt:lpstr>
      <vt:lpstr>Equation.DSMT4</vt:lpstr>
      <vt:lpstr>Equation.3</vt:lpstr>
      <vt:lpstr>Equation.3</vt:lpstr>
      <vt:lpstr>Equation.3</vt:lpstr>
      <vt:lpstr>Equation.DSMT4</vt:lpstr>
      <vt:lpstr>Equation.3</vt:lpstr>
      <vt:lpstr>Equation.3</vt:lpstr>
      <vt:lpstr>Equation.3</vt:lpstr>
      <vt:lpstr>Equation.3</vt:lpstr>
      <vt:lpstr>Equation.3</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Equation.DSMT4</vt:lpstr>
      <vt:lpstr>Equation.3</vt:lpstr>
      <vt:lpstr>Equation.3</vt:lpstr>
      <vt:lpstr>Equation.3</vt:lpstr>
      <vt:lpstr>Equation.DSMT4</vt:lpstr>
      <vt:lpstr>Equation.3</vt:lpstr>
      <vt:lpstr>Equation.3</vt:lpstr>
      <vt:lpstr>Equation.3</vt:lpstr>
      <vt:lpstr>Equation.3</vt:lpstr>
      <vt:lpstr>Equation.3</vt:lpstr>
      <vt:lpstr>Equation.3</vt:lpstr>
      <vt:lpstr>Equation.DSMT4</vt:lpstr>
      <vt:lpstr>Equation.3</vt:lpstr>
      <vt:lpstr>PowerPoint 演示文稿</vt:lpstr>
      <vt:lpstr>概述</vt:lpstr>
      <vt:lpstr>PowerPoint 演示文稿</vt:lpstr>
      <vt:lpstr>英语的形态分析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汉语自动分词概要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分词、标注的评价方法</vt:lpstr>
      <vt:lpstr>PowerPoint 演示文稿</vt:lpstr>
      <vt:lpstr>PowerPoint 演示文稿</vt:lpstr>
      <vt:lpstr>PowerPoint 演示文稿</vt:lpstr>
      <vt:lpstr>PowerPoint 演示文稿</vt:lpstr>
      <vt:lpstr>PowerPoint 演示文稿</vt:lpstr>
      <vt:lpstr>汉语分词的基本算法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未登录词识别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词性标注概述</vt:lpstr>
      <vt:lpstr>词性标注概述</vt:lpstr>
      <vt:lpstr>词性标注概述</vt:lpstr>
      <vt:lpstr>词性标注概述</vt:lpstr>
      <vt:lpstr>词性标注概述</vt:lpstr>
      <vt:lpstr>词性标注概述</vt:lpstr>
      <vt:lpstr>词性标注概述</vt:lpstr>
      <vt:lpstr>词性标注方法</vt:lpstr>
      <vt:lpstr>词性标注方法</vt:lpstr>
      <vt:lpstr>词性标注方法</vt:lpstr>
      <vt:lpstr>词性标注方法</vt:lpstr>
      <vt:lpstr>词性标注方法</vt:lpstr>
      <vt:lpstr>词性标注方法</vt:lpstr>
      <vt:lpstr>词性标注方法</vt:lpstr>
      <vt:lpstr>词性标注方法</vt:lpstr>
      <vt:lpstr>分词与词性标注的技术水平</vt:lpstr>
      <vt:lpstr>分词与词性标注的技术水平</vt:lpstr>
      <vt:lpstr>分词与词性标注的技术水平</vt:lpstr>
      <vt:lpstr>分词与词性标注的技术水平</vt:lpstr>
      <vt:lpstr>分词与词性标注的技术水平</vt:lpstr>
      <vt:lpstr>分词与词性标注的技术水平</vt:lpstr>
      <vt:lpstr>分词与词性标注的技术水平</vt:lpstr>
      <vt:lpstr>分词与词性标注的技术水平</vt:lpstr>
      <vt:lpstr>分词与词性标注的技术水平</vt:lpstr>
      <vt:lpstr>词性标注中的歧义</vt:lpstr>
      <vt:lpstr>词性标注中的歧义</vt:lpstr>
      <vt:lpstr>影响词性标注的因素</vt:lpstr>
      <vt:lpstr>词性标注</vt:lpstr>
      <vt:lpstr>词性标注</vt:lpstr>
      <vt:lpstr>词性标注</vt:lpstr>
      <vt:lpstr>词性标注</vt:lpstr>
      <vt:lpstr>模型分解</vt:lpstr>
      <vt:lpstr>模型分解</vt:lpstr>
      <vt:lpstr>词的马尔可夫链</vt:lpstr>
      <vt:lpstr>词性的马尔可夫链</vt:lpstr>
      <vt:lpstr>天气的马尔可夫链</vt:lpstr>
      <vt:lpstr>马尔可夫链（Markov chain）</vt:lpstr>
      <vt:lpstr>起始状态</vt:lpstr>
      <vt:lpstr>模型分解</vt:lpstr>
      <vt:lpstr>隐马尔可夫模型</vt:lpstr>
      <vt:lpstr>隐马尔可夫模型</vt:lpstr>
      <vt:lpstr>PowerPoint 演示文稿</vt:lpstr>
      <vt:lpstr>Ice Cream Problem</vt:lpstr>
      <vt:lpstr>Ice Cream task</vt:lpstr>
      <vt:lpstr>HMM for ice cream</vt:lpstr>
      <vt:lpstr>隐马尔可夫模型的三个基本问题</vt:lpstr>
      <vt:lpstr>Problem 1: 计算观测的似然</vt:lpstr>
      <vt:lpstr>计算观测的似然</vt:lpstr>
      <vt:lpstr>计算观测的似然</vt:lpstr>
      <vt:lpstr>计算观测的似然</vt:lpstr>
      <vt:lpstr>计算观测的似然</vt:lpstr>
      <vt:lpstr>一个更高效的方案：前向算法</vt:lpstr>
      <vt:lpstr>前向算法</vt:lpstr>
      <vt:lpstr>前向算法：前向递归过程</vt:lpstr>
      <vt:lpstr>前向算法：格栅</vt:lpstr>
      <vt:lpstr>前向算法：格栅</vt:lpstr>
      <vt:lpstr>前向算法</vt:lpstr>
      <vt:lpstr>An additional remark</vt:lpstr>
      <vt:lpstr>HMM的三个基本问题</vt:lpstr>
      <vt:lpstr>PowerPoint 演示文稿</vt:lpstr>
      <vt:lpstr>PowerPoint 演示文稿</vt:lpstr>
      <vt:lpstr>PowerPoint 演示文稿</vt:lpstr>
      <vt:lpstr>Problem 2: 解码</vt:lpstr>
      <vt:lpstr>解码</vt:lpstr>
      <vt:lpstr>Viterbi 算法：基本思路</vt:lpstr>
      <vt:lpstr>Viterbi 算法：基本思路</vt:lpstr>
      <vt:lpstr>Viterbi 算法：基本思路</vt:lpstr>
      <vt:lpstr>Viterbi 算法：前向递归过程</vt:lpstr>
      <vt:lpstr>Viterbi 算法：格栅</vt:lpstr>
      <vt:lpstr>Viterbi 算法</vt:lpstr>
      <vt:lpstr>Viterbi 算法：回退</vt:lpstr>
      <vt:lpstr>Problem3：参数学习</vt:lpstr>
      <vt:lpstr>参数学习</vt:lpstr>
      <vt:lpstr>参数学习</vt:lpstr>
      <vt:lpstr>前向-后向算法</vt:lpstr>
      <vt:lpstr>前向-后向算法</vt:lpstr>
      <vt:lpstr>前向-后向算法</vt:lpstr>
      <vt:lpstr>PowerPoint 演示文稿</vt:lpstr>
      <vt:lpstr>前向-后向算法</vt:lpstr>
      <vt:lpstr>PowerPoint 演示文稿</vt:lpstr>
      <vt:lpstr>前向-后向算法</vt:lpstr>
      <vt:lpstr>HMM应用于POS Tagging</vt:lpstr>
      <vt:lpstr>HMM应用于POS Tagging</vt:lpstr>
      <vt:lpstr>HMM应用于POS Tagging</vt:lpstr>
      <vt:lpstr>HMM应用于POS Tagging</vt:lpstr>
      <vt:lpstr>Likelihood和prior</vt:lpstr>
      <vt:lpstr>两类概率 (1)</vt:lpstr>
      <vt:lpstr>两类概率 (2)</vt:lpstr>
      <vt:lpstr>一个例子：the verb "race"</vt:lpstr>
      <vt:lpstr>词性的歧义</vt:lpstr>
      <vt:lpstr>A矩阵</vt:lpstr>
      <vt:lpstr>B矩阵</vt:lpstr>
      <vt:lpstr>PowerPoint 演示文稿</vt:lpstr>
      <vt:lpstr>Viterbi 算法：寻找最优的“路径”</vt:lpstr>
      <vt:lpstr>PowerPoint 演示文稿</vt:lpstr>
      <vt:lpstr>主要内容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YUAN</dc:creator>
  <cp:lastModifiedBy>J.P.L</cp:lastModifiedBy>
  <cp:revision>130</cp:revision>
  <dcterms:created xsi:type="dcterms:W3CDTF">2012-03-12T13:52:00Z</dcterms:created>
  <dcterms:modified xsi:type="dcterms:W3CDTF">2020-10-11T02:55:15Z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